
<file path=[Content_Types].xml><?xml version="1.0" encoding="utf-8"?>
<Types xmlns="http://schemas.openxmlformats.org/package/2006/content-types">
  <Default Extension="jpeg" ContentType="image/jpeg"/>
  <Default Extension="vml" ContentType="application/vnd.openxmlformats-officedocument.vmlDrawing"/>
  <Default Extension="bin" ContentType="application/vnd.openxmlformats-officedocument.oleObject"/>
  <Default Extension="png" ContentType="image/png"/>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338" r:id="rId3"/>
    <p:sldId id="426" r:id="rId5"/>
    <p:sldId id="381" r:id="rId6"/>
    <p:sldId id="481" r:id="rId7"/>
    <p:sldId id="550" r:id="rId8"/>
    <p:sldId id="551" r:id="rId9"/>
    <p:sldId id="552" r:id="rId10"/>
    <p:sldId id="553" r:id="rId11"/>
    <p:sldId id="558" r:id="rId12"/>
    <p:sldId id="698" r:id="rId13"/>
    <p:sldId id="559" r:id="rId14"/>
    <p:sldId id="699" r:id="rId15"/>
    <p:sldId id="517" r:id="rId16"/>
    <p:sldId id="556" r:id="rId17"/>
    <p:sldId id="557" r:id="rId18"/>
    <p:sldId id="563" r:id="rId19"/>
    <p:sldId id="564" r:id="rId20"/>
    <p:sldId id="565" r:id="rId21"/>
    <p:sldId id="566" r:id="rId22"/>
    <p:sldId id="567" r:id="rId23"/>
    <p:sldId id="568" r:id="rId24"/>
    <p:sldId id="569" r:id="rId25"/>
    <p:sldId id="714" r:id="rId26"/>
    <p:sldId id="570" r:id="rId27"/>
    <p:sldId id="554" r:id="rId28"/>
    <p:sldId id="581" r:id="rId29"/>
    <p:sldId id="582" r:id="rId30"/>
    <p:sldId id="594" r:id="rId31"/>
    <p:sldId id="700" r:id="rId32"/>
    <p:sldId id="583" r:id="rId33"/>
    <p:sldId id="584" r:id="rId34"/>
    <p:sldId id="585" r:id="rId35"/>
    <p:sldId id="586" r:id="rId36"/>
    <p:sldId id="587" r:id="rId37"/>
    <p:sldId id="588" r:id="rId38"/>
    <p:sldId id="589" r:id="rId39"/>
    <p:sldId id="595" r:id="rId40"/>
    <p:sldId id="596" r:id="rId41"/>
    <p:sldId id="597" r:id="rId42"/>
    <p:sldId id="598" r:id="rId43"/>
    <p:sldId id="599" r:id="rId44"/>
    <p:sldId id="600" r:id="rId45"/>
    <p:sldId id="601" r:id="rId46"/>
    <p:sldId id="603" r:id="rId47"/>
    <p:sldId id="604" r:id="rId48"/>
    <p:sldId id="605" r:id="rId49"/>
    <p:sldId id="606" r:id="rId50"/>
    <p:sldId id="612" r:id="rId51"/>
    <p:sldId id="608" r:id="rId52"/>
    <p:sldId id="654" r:id="rId53"/>
    <p:sldId id="610" r:id="rId54"/>
    <p:sldId id="611" r:id="rId55"/>
    <p:sldId id="609" r:id="rId56"/>
    <p:sldId id="614" r:id="rId57"/>
    <p:sldId id="703" r:id="rId58"/>
    <p:sldId id="615" r:id="rId59"/>
    <p:sldId id="704" r:id="rId60"/>
    <p:sldId id="617" r:id="rId61"/>
    <p:sldId id="618" r:id="rId62"/>
    <p:sldId id="619" r:id="rId63"/>
    <p:sldId id="621" r:id="rId64"/>
    <p:sldId id="622" r:id="rId65"/>
    <p:sldId id="623" r:id="rId66"/>
    <p:sldId id="711" r:id="rId67"/>
    <p:sldId id="712" r:id="rId68"/>
    <p:sldId id="713" r:id="rId69"/>
    <p:sldId id="625" r:id="rId70"/>
    <p:sldId id="626" r:id="rId71"/>
    <p:sldId id="627" r:id="rId72"/>
    <p:sldId id="628" r:id="rId73"/>
    <p:sldId id="629" r:id="rId74"/>
    <p:sldId id="631" r:id="rId75"/>
    <p:sldId id="632" r:id="rId76"/>
    <p:sldId id="634" r:id="rId77"/>
    <p:sldId id="635" r:id="rId78"/>
    <p:sldId id="636" r:id="rId79"/>
    <p:sldId id="637" r:id="rId80"/>
    <p:sldId id="638" r:id="rId81"/>
    <p:sldId id="702" r:id="rId82"/>
    <p:sldId id="701" r:id="rId83"/>
    <p:sldId id="639" r:id="rId84"/>
    <p:sldId id="647" r:id="rId85"/>
    <p:sldId id="649" r:id="rId86"/>
    <p:sldId id="650" r:id="rId87"/>
    <p:sldId id="652" r:id="rId88"/>
    <p:sldId id="653" r:id="rId89"/>
    <p:sldId id="656" r:id="rId90"/>
    <p:sldId id="657" r:id="rId91"/>
    <p:sldId id="668" r:id="rId92"/>
    <p:sldId id="590" r:id="rId93"/>
    <p:sldId id="591" r:id="rId94"/>
    <p:sldId id="592" r:id="rId95"/>
    <p:sldId id="710" r:id="rId96"/>
    <p:sldId id="593" r:id="rId97"/>
    <p:sldId id="555" r:id="rId98"/>
    <p:sldId id="664" r:id="rId99"/>
    <p:sldId id="665" r:id="rId100"/>
    <p:sldId id="705" r:id="rId101"/>
    <p:sldId id="706" r:id="rId102"/>
    <p:sldId id="707" r:id="rId103"/>
    <p:sldId id="708" r:id="rId104"/>
    <p:sldId id="709" r:id="rId105"/>
    <p:sldId id="666" r:id="rId106"/>
    <p:sldId id="470" r:id="rId107"/>
  </p:sldIdLst>
  <p:sldSz cx="9144000" cy="514477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EAF4EC"/>
    <a:srgbClr val="FBFFF7"/>
    <a:srgbClr val="F7FFEF"/>
    <a:srgbClr val="E6E6E6"/>
    <a:srgbClr val="483517"/>
    <a:srgbClr val="E83B3A"/>
    <a:srgbClr val="58462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7AC3CCA-C797-4891-BE02-D94E43425B78}" styleName="中度样式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616DA210-FB5B-4158-B5E0-FEB733F419BA}" styleName="浅色样式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946" autoAdjust="0"/>
    <p:restoredTop sz="94660"/>
  </p:normalViewPr>
  <p:slideViewPr>
    <p:cSldViewPr>
      <p:cViewPr varScale="1">
        <p:scale>
          <a:sx n="115" d="100"/>
          <a:sy n="115" d="100"/>
        </p:scale>
        <p:origin x="360" y="67"/>
      </p:cViewPr>
      <p:guideLst>
        <p:guide orient="horz" pos="1540"/>
        <p:guide pos="2755"/>
      </p:guideLst>
    </p:cSldViewPr>
  </p:slideViewPr>
  <p:notesTextViewPr>
    <p:cViewPr>
      <p:scale>
        <a:sx n="100" d="100"/>
        <a:sy n="100" d="100"/>
      </p:scale>
      <p:origin x="0" y="0"/>
    </p:cViewPr>
  </p:notesTextViewPr>
  <p:sorterViewPr>
    <p:cViewPr>
      <p:scale>
        <a:sx n="42" d="100"/>
        <a:sy n="42" d="100"/>
      </p:scale>
      <p:origin x="0" y="0"/>
    </p:cViewPr>
  </p:sorterViewPr>
  <p:gridSpacing cx="36004" cy="36004"/>
</p:viewPr>
</file>

<file path=ppt/_rels/presentation.xml.rels><?xml version="1.0" encoding="UTF-8" standalone="yes"?>
<Relationships xmlns="http://schemas.openxmlformats.org/package/2006/relationships"><Relationship Id="rId99" Type="http://schemas.openxmlformats.org/officeDocument/2006/relationships/slide" Target="slides/slide96.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6.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0" Type="http://schemas.openxmlformats.org/officeDocument/2006/relationships/tableStyles" Target="tableStyles.xml"/><Relationship Id="rId11" Type="http://schemas.openxmlformats.org/officeDocument/2006/relationships/slide" Target="slides/slide8.xml"/><Relationship Id="rId109" Type="http://schemas.openxmlformats.org/officeDocument/2006/relationships/viewProps" Target="viewProps.xml"/><Relationship Id="rId108" Type="http://schemas.openxmlformats.org/officeDocument/2006/relationships/presProps" Target="presProps.xml"/><Relationship Id="rId107" Type="http://schemas.openxmlformats.org/officeDocument/2006/relationships/slide" Target="slides/slide104.xml"/><Relationship Id="rId106" Type="http://schemas.openxmlformats.org/officeDocument/2006/relationships/slide" Target="slides/slide103.xml"/><Relationship Id="rId105" Type="http://schemas.openxmlformats.org/officeDocument/2006/relationships/slide" Target="slides/slide102.xml"/><Relationship Id="rId104" Type="http://schemas.openxmlformats.org/officeDocument/2006/relationships/slide" Target="slides/slide101.xml"/><Relationship Id="rId103" Type="http://schemas.openxmlformats.org/officeDocument/2006/relationships/slide" Target="slides/slide100.xml"/><Relationship Id="rId102" Type="http://schemas.openxmlformats.org/officeDocument/2006/relationships/slide" Target="slides/slide99.xml"/><Relationship Id="rId101" Type="http://schemas.openxmlformats.org/officeDocument/2006/relationships/slide" Target="slides/slide98.xml"/><Relationship Id="rId100" Type="http://schemas.openxmlformats.org/officeDocument/2006/relationships/slide" Target="slides/slide97.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27.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64.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68.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70.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7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72.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99.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01.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26.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87FFCF0-DD59-4612-9D71-417719DC0377}"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0DAA1E2-0BCB-498F-B666-E5E40D25323B}"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5.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6.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7.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8.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1.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2.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3.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4.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5.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6.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7.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8.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9.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0.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1.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2.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4.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5.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6.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7.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3.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2.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3.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0DAA1E2-0BCB-498F-B666-E5E40D25323B}"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0DAA1E2-0BCB-498F-B666-E5E40D25323B}"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0DAA1E2-0BCB-498F-B666-E5E40D25323B}"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0DAA1E2-0BCB-498F-B666-E5E40D25323B}"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0DAA1E2-0BCB-498F-B666-E5E40D25323B}"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0DAA1E2-0BCB-498F-B666-E5E40D25323B}"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0DAA1E2-0BCB-498F-B666-E5E40D25323B}"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0DAA1E2-0BCB-498F-B666-E5E40D25323B}"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8313"/>
            <a:ext cx="7772400" cy="1102859"/>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371600" y="2915550"/>
            <a:ext cx="6400800" cy="1314856"/>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2CFBF030-126A-44E1-A291-CE0450786A5D}"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D591CF7-6230-429B-A18C-78A12BF27C28}"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p:random/>
      </p:transition>
    </mc:Choice>
    <mc:Fallback>
      <p:transition spd="slow">
        <p:random/>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7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D6979D7-302D-492A-8039-2E5833E2F0C3}"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CE163D64-B169-48F4-8638-4EBEC083FE02}" type="slidenum">
              <a:rPr lang="zh-CN" altLang="en-US" smtClean="0"/>
            </a:fld>
            <a:endParaRPr lang="zh-CN" altLang="en-US"/>
          </a:p>
        </p:txBody>
      </p:sp>
      <p:sp>
        <p:nvSpPr>
          <p:cNvPr id="5" name="文本框 37"/>
          <p:cNvSpPr txBox="1"/>
          <p:nvPr userDrawn="1"/>
        </p:nvSpPr>
        <p:spPr>
          <a:xfrm>
            <a:off x="4139952" y="514237"/>
            <a:ext cx="1118081" cy="374375"/>
          </a:xfrm>
          <a:prstGeom prst="rect">
            <a:avLst/>
          </a:prstGeom>
          <a:noFill/>
        </p:spPr>
        <p:txBody>
          <a:bodyPr wrap="none" lIns="96434" tIns="48217" rIns="96434" bIns="48217" rtlCol="0">
            <a:spAutoFit/>
          </a:bodyPr>
          <a:lstStyle/>
          <a:p>
            <a:pPr>
              <a:buFontTx/>
              <a:buNone/>
            </a:pPr>
            <a:r>
              <a:rPr lang="zh-CN" altLang="en-US" sz="1800" dirty="0">
                <a:solidFill>
                  <a:schemeClr val="accent1"/>
                </a:solidFill>
                <a:latin typeface="微软雅黑" panose="020B0503020204020204" pitchFamily="34" charset="-122"/>
                <a:ea typeface="微软雅黑" panose="020B0503020204020204" pitchFamily="34" charset="-122"/>
              </a:rPr>
              <a:t>工作体会</a:t>
            </a:r>
            <a:endParaRPr lang="zh-CN" altLang="en-US" sz="1800" dirty="0">
              <a:solidFill>
                <a:schemeClr val="accent1"/>
              </a:solidFill>
              <a:latin typeface="微软雅黑" panose="020B0503020204020204" pitchFamily="34" charset="-122"/>
              <a:ea typeface="微软雅黑" panose="020B0503020204020204" pitchFamily="34" charset="-122"/>
            </a:endParaRPr>
          </a:p>
        </p:txBody>
      </p:sp>
      <p:sp>
        <p:nvSpPr>
          <p:cNvPr id="6" name="椭圆 5"/>
          <p:cNvSpPr/>
          <p:nvPr userDrawn="1"/>
        </p:nvSpPr>
        <p:spPr>
          <a:xfrm>
            <a:off x="3699003" y="514237"/>
            <a:ext cx="374375" cy="37437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p:random/>
      </p:transition>
    </mc:Choice>
    <mc:Fallback>
      <p:transition spd="slow">
        <p:random/>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8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D6979D7-302D-492A-8039-2E5833E2F0C3}"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CE163D64-B169-48F4-8638-4EBEC083FE02}" type="slidenum">
              <a:rPr lang="zh-CN" altLang="en-US" smtClean="0"/>
            </a:fld>
            <a:endParaRPr lang="zh-CN" altLang="en-US"/>
          </a:p>
        </p:txBody>
      </p:sp>
      <p:sp>
        <p:nvSpPr>
          <p:cNvPr id="5" name="文本框 37"/>
          <p:cNvSpPr txBox="1"/>
          <p:nvPr userDrawn="1"/>
        </p:nvSpPr>
        <p:spPr>
          <a:xfrm>
            <a:off x="3671900" y="524069"/>
            <a:ext cx="1810578" cy="374375"/>
          </a:xfrm>
          <a:prstGeom prst="rect">
            <a:avLst/>
          </a:prstGeom>
          <a:noFill/>
        </p:spPr>
        <p:txBody>
          <a:bodyPr wrap="none" lIns="96434" tIns="48217" rIns="96434" bIns="48217" rtlCol="0">
            <a:spAutoFit/>
          </a:bodyPr>
          <a:lstStyle/>
          <a:p>
            <a:pPr>
              <a:buFontTx/>
              <a:buNone/>
            </a:pPr>
            <a:r>
              <a:rPr lang="zh-CN" altLang="en-US" sz="1800" dirty="0">
                <a:solidFill>
                  <a:schemeClr val="accent1"/>
                </a:solidFill>
                <a:latin typeface="微软雅黑" panose="020B0503020204020204" pitchFamily="34" charset="-122"/>
                <a:ea typeface="微软雅黑" panose="020B0503020204020204" pitchFamily="34" charset="-122"/>
              </a:rPr>
              <a:t>工作规划和展望</a:t>
            </a:r>
            <a:endParaRPr lang="zh-CN" altLang="en-US" sz="1800" dirty="0">
              <a:solidFill>
                <a:schemeClr val="accent1"/>
              </a:solidFill>
              <a:latin typeface="微软雅黑" panose="020B0503020204020204" pitchFamily="34" charset="-122"/>
              <a:ea typeface="微软雅黑" panose="020B0503020204020204" pitchFamily="34" charset="-122"/>
            </a:endParaRPr>
          </a:p>
        </p:txBody>
      </p:sp>
      <p:sp>
        <p:nvSpPr>
          <p:cNvPr id="6" name="椭圆 5"/>
          <p:cNvSpPr/>
          <p:nvPr userDrawn="1"/>
        </p:nvSpPr>
        <p:spPr>
          <a:xfrm>
            <a:off x="3259744" y="524069"/>
            <a:ext cx="374375" cy="37437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p:random/>
      </p:transition>
    </mc:Choice>
    <mc:Fallback>
      <p:transition spd="slow">
        <p:random/>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1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07A946E-B064-4211-A11D-E702AF025A18}"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347ECCD5-501B-4F30-908A-642832F21398}" type="slidenum">
              <a:rPr lang="zh-CN" altLang="en-US" smtClean="0"/>
            </a:fld>
            <a:endParaRPr lang="zh-CN" altLang="en-US"/>
          </a:p>
        </p:txBody>
      </p:sp>
      <p:sp>
        <p:nvSpPr>
          <p:cNvPr id="5" name="矩形 4"/>
          <p:cNvSpPr/>
          <p:nvPr userDrawn="1"/>
        </p:nvSpPr>
        <p:spPr>
          <a:xfrm>
            <a:off x="0" y="448308"/>
            <a:ext cx="143508" cy="39604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0" b="1">
              <a:solidFill>
                <a:schemeClr val="tx1"/>
              </a:solidFill>
            </a:endParaRPr>
          </a:p>
        </p:txBody>
      </p:sp>
      <p:sp>
        <p:nvSpPr>
          <p:cNvPr id="6" name="TextBox 5"/>
          <p:cNvSpPr txBox="1"/>
          <p:nvPr userDrawn="1"/>
        </p:nvSpPr>
        <p:spPr>
          <a:xfrm>
            <a:off x="150287" y="448308"/>
            <a:ext cx="1261884" cy="345094"/>
          </a:xfrm>
          <a:prstGeom prst="rect">
            <a:avLst/>
          </a:prstGeom>
          <a:noFill/>
        </p:spPr>
        <p:txBody>
          <a:bodyPr wrap="none" rtlCol="0">
            <a:spAutoFit/>
          </a:bodyPr>
          <a:lstStyle/>
          <a:p>
            <a:pPr>
              <a:lnSpc>
                <a:spcPct val="130000"/>
              </a:lnSpc>
            </a:pPr>
            <a:r>
              <a:rPr lang="zh-CN" altLang="en-US" sz="1400" b="1" dirty="0">
                <a:solidFill>
                  <a:schemeClr val="tx1">
                    <a:lumMod val="50000"/>
                    <a:lumOff val="50000"/>
                  </a:schemeClr>
                </a:solidFill>
                <a:latin typeface="微软雅黑" panose="020B0503020204020204" pitchFamily="34" charset="-122"/>
                <a:ea typeface="微软雅黑" panose="020B0503020204020204" pitchFamily="34" charset="-122"/>
              </a:rPr>
              <a:t>年度工作概述</a:t>
            </a:r>
            <a:endParaRPr lang="zh-CN" altLang="en-US" sz="1400" b="1"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p:random/>
      </p:transition>
    </mc:Choice>
    <mc:Fallback>
      <p:transition spd="slow">
        <p:random/>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2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07A946E-B064-4211-A11D-E702AF025A18}"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347ECCD5-501B-4F30-908A-642832F21398}" type="slidenum">
              <a:rPr lang="zh-CN" altLang="en-US" smtClean="0"/>
            </a:fld>
            <a:endParaRPr lang="zh-CN" altLang="en-US"/>
          </a:p>
        </p:txBody>
      </p:sp>
      <p:sp>
        <p:nvSpPr>
          <p:cNvPr id="5" name="矩形 4"/>
          <p:cNvSpPr/>
          <p:nvPr userDrawn="1"/>
        </p:nvSpPr>
        <p:spPr>
          <a:xfrm>
            <a:off x="0" y="196280"/>
            <a:ext cx="143508" cy="39604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0" b="1">
              <a:solidFill>
                <a:schemeClr val="tx1"/>
              </a:solidFill>
            </a:endParaRPr>
          </a:p>
        </p:txBody>
      </p:sp>
      <p:sp>
        <p:nvSpPr>
          <p:cNvPr id="6" name="TextBox 5"/>
          <p:cNvSpPr txBox="1"/>
          <p:nvPr userDrawn="1"/>
        </p:nvSpPr>
        <p:spPr>
          <a:xfrm>
            <a:off x="179512" y="248543"/>
            <a:ext cx="1261884" cy="307777"/>
          </a:xfrm>
          <a:prstGeom prst="rect">
            <a:avLst/>
          </a:prstGeom>
          <a:noFill/>
        </p:spPr>
        <p:txBody>
          <a:bodyPr wrap="none" rtlCol="0">
            <a:spAutoFit/>
          </a:bodyPr>
          <a:lstStyle/>
          <a:p>
            <a:pPr lvl="0"/>
            <a:r>
              <a:rPr lang="zh-CN" altLang="zh-CN" sz="1400" b="1" dirty="0">
                <a:solidFill>
                  <a:schemeClr val="accent1"/>
                </a:solidFill>
                <a:latin typeface="微软雅黑" panose="020B0503020204020204" pitchFamily="34" charset="-122"/>
                <a:ea typeface="微软雅黑" panose="020B0503020204020204" pitchFamily="34" charset="-122"/>
              </a:rPr>
              <a:t>工作完成情况</a:t>
            </a:r>
            <a:endParaRPr lang="zh-CN" altLang="zh-CN" sz="1400" b="1" dirty="0">
              <a:solidFill>
                <a:schemeClr val="accent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p:random/>
      </p:transition>
    </mc:Choice>
    <mc:Fallback>
      <p:transition spd="slow">
        <p:random/>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3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07A946E-B064-4211-A11D-E702AF025A18}"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347ECCD5-501B-4F30-908A-642832F21398}" type="slidenum">
              <a:rPr lang="zh-CN" altLang="en-US" smtClean="0"/>
            </a:fld>
            <a:endParaRPr lang="zh-CN" altLang="en-US"/>
          </a:p>
        </p:txBody>
      </p:sp>
      <p:sp>
        <p:nvSpPr>
          <p:cNvPr id="5" name="矩形 4"/>
          <p:cNvSpPr/>
          <p:nvPr userDrawn="1"/>
        </p:nvSpPr>
        <p:spPr>
          <a:xfrm>
            <a:off x="0" y="196280"/>
            <a:ext cx="143508" cy="39604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0" b="1">
              <a:solidFill>
                <a:schemeClr val="tx1"/>
              </a:solidFill>
            </a:endParaRPr>
          </a:p>
        </p:txBody>
      </p:sp>
      <p:sp>
        <p:nvSpPr>
          <p:cNvPr id="6" name="TextBox 5"/>
          <p:cNvSpPr txBox="1"/>
          <p:nvPr userDrawn="1"/>
        </p:nvSpPr>
        <p:spPr>
          <a:xfrm>
            <a:off x="179512" y="248543"/>
            <a:ext cx="1261884" cy="307777"/>
          </a:xfrm>
          <a:prstGeom prst="rect">
            <a:avLst/>
          </a:prstGeom>
          <a:noFill/>
        </p:spPr>
        <p:txBody>
          <a:bodyPr wrap="none" rtlCol="0">
            <a:spAutoFit/>
          </a:bodyPr>
          <a:lstStyle/>
          <a:p>
            <a:pPr lvl="0"/>
            <a:r>
              <a:rPr lang="zh-CN" altLang="zh-CN" sz="1400" b="1" dirty="0">
                <a:solidFill>
                  <a:schemeClr val="accent1"/>
                </a:solidFill>
                <a:latin typeface="微软雅黑" panose="020B0503020204020204" pitchFamily="34" charset="-122"/>
                <a:ea typeface="微软雅黑" panose="020B0503020204020204" pitchFamily="34" charset="-122"/>
              </a:rPr>
              <a:t>成功项目展示</a:t>
            </a:r>
            <a:endParaRPr lang="zh-CN" altLang="zh-CN" sz="1400" b="1" dirty="0">
              <a:solidFill>
                <a:schemeClr val="accent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p:random/>
      </p:transition>
    </mc:Choice>
    <mc:Fallback>
      <p:transition spd="slow">
        <p:random/>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4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07A946E-B064-4211-A11D-E702AF025A18}"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347ECCD5-501B-4F30-908A-642832F21398}" type="slidenum">
              <a:rPr lang="zh-CN" altLang="en-US" smtClean="0"/>
            </a:fld>
            <a:endParaRPr lang="zh-CN" altLang="en-US"/>
          </a:p>
        </p:txBody>
      </p:sp>
      <p:sp>
        <p:nvSpPr>
          <p:cNvPr id="5" name="矩形 4"/>
          <p:cNvSpPr/>
          <p:nvPr userDrawn="1"/>
        </p:nvSpPr>
        <p:spPr>
          <a:xfrm>
            <a:off x="0" y="196280"/>
            <a:ext cx="143508" cy="39604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0" b="1">
              <a:solidFill>
                <a:schemeClr val="tx1"/>
              </a:solidFill>
            </a:endParaRPr>
          </a:p>
        </p:txBody>
      </p:sp>
      <p:sp>
        <p:nvSpPr>
          <p:cNvPr id="6" name="TextBox 5"/>
          <p:cNvSpPr txBox="1"/>
          <p:nvPr userDrawn="1"/>
        </p:nvSpPr>
        <p:spPr>
          <a:xfrm>
            <a:off x="179512" y="248543"/>
            <a:ext cx="1261884" cy="307777"/>
          </a:xfrm>
          <a:prstGeom prst="rect">
            <a:avLst/>
          </a:prstGeom>
          <a:noFill/>
        </p:spPr>
        <p:txBody>
          <a:bodyPr wrap="none" rtlCol="0">
            <a:spAutoFit/>
          </a:bodyPr>
          <a:lstStyle/>
          <a:p>
            <a:r>
              <a:rPr lang="zh-CN" altLang="zh-CN" sz="1400" b="1" dirty="0">
                <a:solidFill>
                  <a:schemeClr val="accent1"/>
                </a:solidFill>
                <a:latin typeface="微软雅黑" panose="020B0503020204020204" pitchFamily="34" charset="-122"/>
                <a:ea typeface="微软雅黑" panose="020B0503020204020204" pitchFamily="34" charset="-122"/>
              </a:rPr>
              <a:t>明年工作计划</a:t>
            </a:r>
            <a:endParaRPr lang="zh-CN" altLang="zh-CN" sz="1400" b="1" dirty="0">
              <a:solidFill>
                <a:schemeClr val="accent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p:random/>
      </p:transition>
    </mc:Choice>
    <mc:Fallback>
      <p:transition spd="slow">
        <p:random/>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04851"/>
            <a:ext cx="3008313" cy="871807"/>
          </a:xfrm>
        </p:spPr>
        <p:txBody>
          <a:bodyPr anchor="b"/>
          <a:lstStyle>
            <a:lvl1pPr algn="l">
              <a:defRPr sz="2000" b="1"/>
            </a:lvl1pPr>
          </a:lstStyle>
          <a:p>
            <a:r>
              <a:rPr lang="zh-CN" altLang="en-US"/>
              <a:t>单击此处编辑母版标题样式</a:t>
            </a:r>
            <a:endParaRPr lang="zh-CN" altLang="en-US"/>
          </a:p>
        </p:txBody>
      </p:sp>
      <p:sp>
        <p:nvSpPr>
          <p:cNvPr id="3" name="内容占位符 2"/>
          <p:cNvSpPr>
            <a:spLocks noGrp="1"/>
          </p:cNvSpPr>
          <p:nvPr>
            <p:ph idx="1"/>
          </p:nvPr>
        </p:nvSpPr>
        <p:spPr>
          <a:xfrm>
            <a:off x="3575050" y="204851"/>
            <a:ext cx="5111750" cy="439119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457201" y="1076658"/>
            <a:ext cx="3008313" cy="351938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2CFBF030-126A-44E1-A291-CE0450786A5D}"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D591CF7-6230-429B-A18C-78A12BF27C28}"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p:random/>
      </p:transition>
    </mc:Choice>
    <mc:Fallback>
      <p:transition spd="slow">
        <p:random/>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1561"/>
            <a:ext cx="5486400" cy="425185"/>
          </a:xfrm>
        </p:spPr>
        <p:txBody>
          <a:bodyPr anchor="b"/>
          <a:lstStyle>
            <a:lvl1pPr algn="l">
              <a:defRPr sz="2000" b="1"/>
            </a:lvl1pPr>
          </a:lstStyle>
          <a:p>
            <a:r>
              <a:rPr lang="zh-CN" altLang="en-US"/>
              <a:t>单击此处编辑母版标题样式</a:t>
            </a:r>
            <a:endParaRPr lang="zh-CN" altLang="en-US"/>
          </a:p>
        </p:txBody>
      </p:sp>
      <p:sp>
        <p:nvSpPr>
          <p:cNvPr id="3" name="图片占位符 2"/>
          <p:cNvSpPr>
            <a:spLocks noGrp="1"/>
          </p:cNvSpPr>
          <p:nvPr>
            <p:ph type="pic" idx="1"/>
          </p:nvPr>
        </p:nvSpPr>
        <p:spPr>
          <a:xfrm>
            <a:off x="1792288" y="459723"/>
            <a:ext cx="5486400" cy="3087053"/>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4026746"/>
            <a:ext cx="5486400" cy="60383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2CFBF030-126A-44E1-A291-CE0450786A5D}"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D591CF7-6230-429B-A18C-78A12BF27C28}"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p:random/>
      </p:transition>
    </mc:Choice>
    <mc:Fallback>
      <p:transition spd="slow">
        <p:random/>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2CFBF030-126A-44E1-A291-CE0450786A5D}"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D591CF7-6230-429B-A18C-78A12BF27C28}"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p:random/>
      </p:transition>
    </mc:Choice>
    <mc:Fallback>
      <p:transition spd="slow">
        <p:random/>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06042"/>
            <a:ext cx="2057400" cy="4389999"/>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457200" y="206042"/>
            <a:ext cx="6019800" cy="4389999"/>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2CFBF030-126A-44E1-A291-CE0450786A5D}"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D591CF7-6230-429B-A18C-78A12BF27C28}"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p:random/>
      </p:transition>
    </mc:Choice>
    <mc:Fallback>
      <p:transition spd="slow">
        <p:random/>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2CFBF030-126A-44E1-A291-CE0450786A5D}"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D591CF7-6230-429B-A18C-78A12BF27C28}"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p:random/>
      </p:transition>
    </mc:Choice>
    <mc:Fallback>
      <p:transition spd="slow">
        <p:random/>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5_比较">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2000">
        <p:random/>
      </p:transition>
    </mc:Choice>
    <mc:Fallback>
      <p:transition spd="slow">
        <p:random/>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46_标题和内容">
    <p:bg>
      <p:bgPr>
        <a:solidFill>
          <a:srgbClr val="FCFCFC"/>
        </a:solidFill>
        <a:effectLst/>
      </p:bgPr>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2000">
        <p:random/>
      </p:transition>
    </mc:Choice>
    <mc:Fallback>
      <p:transition spd="slow">
        <p:random/>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_节标题">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2000">
        <p:random/>
      </p:transition>
    </mc:Choice>
    <mc:Fallback>
      <p:transition spd="slow">
        <p:random/>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2000">
        <p:random/>
      </p:transition>
    </mc:Choice>
    <mc:Fallback>
      <p:transition spd="slow">
        <p:random/>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4" name="Title 8"/>
          <p:cNvSpPr>
            <a:spLocks noGrp="1"/>
          </p:cNvSpPr>
          <p:nvPr>
            <p:ph type="title"/>
          </p:nvPr>
        </p:nvSpPr>
        <p:spPr>
          <a:xfrm>
            <a:off x="273050" y="512920"/>
            <a:ext cx="6489700" cy="524037"/>
          </a:xfrm>
          <a:prstGeom prst="rect">
            <a:avLst/>
          </a:prstGeom>
        </p:spPr>
        <p:txBody>
          <a:bodyPr lIns="68580" tIns="34290" rIns="68580" bIns="34290"/>
          <a:lstStyle>
            <a:lvl1pPr algn="l">
              <a:defRPr sz="2400">
                <a:solidFill>
                  <a:schemeClr val="tx1">
                    <a:lumMod val="65000"/>
                    <a:lumOff val="35000"/>
                  </a:schemeClr>
                </a:solidFill>
                <a:latin typeface="Roboto Condensed" panose="02000000000000000000" pitchFamily="2" charset="0"/>
                <a:cs typeface="Roboto Condensed" panose="02000000000000000000" pitchFamily="2" charset="0"/>
              </a:defRPr>
            </a:lvl1pPr>
          </a:lstStyle>
          <a:p>
            <a:r>
              <a:rPr lang="en-US" dirty="0"/>
              <a:t>Click to edit Master title style</a:t>
            </a:r>
            <a:endParaRPr lang="en-US" dirty="0"/>
          </a:p>
        </p:txBody>
      </p:sp>
      <p:sp>
        <p:nvSpPr>
          <p:cNvPr id="6" name="Text Placeholder 27"/>
          <p:cNvSpPr>
            <a:spLocks noGrp="1"/>
          </p:cNvSpPr>
          <p:nvPr>
            <p:ph type="body" sz="quarter" idx="25"/>
          </p:nvPr>
        </p:nvSpPr>
        <p:spPr>
          <a:xfrm>
            <a:off x="273050" y="940384"/>
            <a:ext cx="6489700" cy="285887"/>
          </a:xfrm>
          <a:prstGeom prst="rect">
            <a:avLst/>
          </a:prstGeom>
        </p:spPr>
        <p:txBody>
          <a:bodyPr lIns="68580" tIns="34290" rIns="68580" bIns="34290"/>
          <a:lstStyle>
            <a:lvl1pPr marL="0" indent="0" algn="l">
              <a:buNone/>
              <a:defRPr sz="900" baseline="0">
                <a:solidFill>
                  <a:schemeClr val="bg1">
                    <a:lumMod val="65000"/>
                  </a:schemeClr>
                </a:solidFill>
                <a:latin typeface="Roboto Condensed" panose="02000000000000000000" pitchFamily="2" charset="0"/>
                <a:cs typeface="Roboto Condensed" panose="02000000000000000000" pitchFamily="2" charset="0"/>
              </a:defRPr>
            </a:lvl1pPr>
          </a:lstStyle>
          <a:p>
            <a:pPr lvl="0"/>
            <a:r>
              <a:rPr lang="en-US"/>
              <a:t>Click to edit Master text styles</a:t>
            </a:r>
            <a:endParaRPr lang="en-US"/>
          </a:p>
        </p:txBody>
      </p:sp>
    </p:spTree>
  </p:cSld>
  <p:clrMapOvr>
    <a:masterClrMapping/>
  </p:clrMapOvr>
  <mc:AlternateContent xmlns:mc="http://schemas.openxmlformats.org/markup-compatibility/2006">
    <mc:Choice xmlns:p14="http://schemas.microsoft.com/office/powerpoint/2010/main" Requires="p14">
      <p:transition spd="slow" p14:dur="2000">
        <p:random/>
      </p:transition>
    </mc:Choice>
    <mc:Fallback>
      <p:transition spd="slow">
        <p:random/>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合理交通结构">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2000">
        <p:random/>
      </p:transition>
    </mc:Choice>
    <mc:Fallback>
      <p:transition spd="slow">
        <p:random/>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2_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2000">
        <p:random/>
      </p:transition>
    </mc:Choice>
    <mc:Fallback>
      <p:transition spd="slow">
        <p:random/>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6196"/>
            <a:ext cx="7772400" cy="1021872"/>
          </a:xfrm>
        </p:spPr>
        <p:txBody>
          <a:bodyPr anchor="t"/>
          <a:lstStyle>
            <a:lvl1pPr algn="l">
              <a:defRPr sz="4000" b="1" cap="all"/>
            </a:lvl1pPr>
          </a:lstStyle>
          <a:p>
            <a:r>
              <a:rPr lang="zh-CN" altLang="en-US"/>
              <a:t>单击此处编辑母版标题样式</a:t>
            </a:r>
            <a:endParaRPr lang="zh-CN" altLang="en-US"/>
          </a:p>
        </p:txBody>
      </p:sp>
      <p:sp>
        <p:nvSpPr>
          <p:cNvPr id="3" name="文本占位符 2"/>
          <p:cNvSpPr>
            <a:spLocks noGrp="1"/>
          </p:cNvSpPr>
          <p:nvPr>
            <p:ph type="body" idx="1"/>
          </p:nvPr>
        </p:nvSpPr>
        <p:spPr>
          <a:xfrm>
            <a:off x="722313" y="2180708"/>
            <a:ext cx="7772400" cy="1125488"/>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2CFBF030-126A-44E1-A291-CE0450786A5D}"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D591CF7-6230-429B-A18C-78A12BF27C28}"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p:random/>
      </p:transition>
    </mc:Choice>
    <mc:Fallback>
      <p:transition spd="slow">
        <p:random/>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457200" y="1200521"/>
            <a:ext cx="4038600" cy="339552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4648200" y="1200521"/>
            <a:ext cx="4038600" cy="339552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2CFBF030-126A-44E1-A291-CE0450786A5D}"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D591CF7-6230-429B-A18C-78A12BF27C28}"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p:random/>
      </p:transition>
    </mc:Choice>
    <mc:Fallback>
      <p:transition spd="slow">
        <p:random/>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151690"/>
            <a:ext cx="4040188" cy="47997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457200" y="1631660"/>
            <a:ext cx="4040188" cy="2964381"/>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4645026" y="1151690"/>
            <a:ext cx="4041775" cy="47997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4645026" y="1631660"/>
            <a:ext cx="4041775" cy="2964381"/>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2CFBF030-126A-44E1-A291-CE0450786A5D}"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FD591CF7-6230-429B-A18C-78A12BF27C28}"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p:random/>
      </p:transition>
    </mc:Choice>
    <mc:Fallback>
      <p:transition spd="slow">
        <p:random/>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2CFBF030-126A-44E1-A291-CE0450786A5D}"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FD591CF7-6230-429B-A18C-78A12BF27C28}"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p:random/>
      </p:transition>
    </mc:Choice>
    <mc:Fallback>
      <p:transition spd="slow">
        <p:random/>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CFBF030-126A-44E1-A291-CE0450786A5D}"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FD591CF7-6230-429B-A18C-78A12BF27C28}"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p:random/>
      </p:transition>
    </mc:Choice>
    <mc:Fallback>
      <p:transition spd="slow">
        <p:random/>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5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D6979D7-302D-492A-8039-2E5833E2F0C3}"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CE163D64-B169-48F4-8638-4EBEC083FE02}" type="slidenum">
              <a:rPr lang="zh-CN" altLang="en-US" smtClean="0"/>
            </a:fld>
            <a:endParaRPr lang="zh-CN" altLang="en-US"/>
          </a:p>
        </p:txBody>
      </p:sp>
      <p:sp>
        <p:nvSpPr>
          <p:cNvPr id="5" name="文本框 37"/>
          <p:cNvSpPr txBox="1"/>
          <p:nvPr userDrawn="1"/>
        </p:nvSpPr>
        <p:spPr>
          <a:xfrm>
            <a:off x="3923928" y="543734"/>
            <a:ext cx="1118081" cy="374375"/>
          </a:xfrm>
          <a:prstGeom prst="rect">
            <a:avLst/>
          </a:prstGeom>
          <a:noFill/>
        </p:spPr>
        <p:txBody>
          <a:bodyPr wrap="none" lIns="96434" tIns="48217" rIns="96434" bIns="48217" rtlCol="0">
            <a:spAutoFit/>
          </a:bodyPr>
          <a:lstStyle/>
          <a:p>
            <a:pPr>
              <a:buFontTx/>
              <a:buNone/>
            </a:pPr>
            <a:r>
              <a:rPr lang="zh-CN" altLang="en-US" sz="1800" dirty="0">
                <a:solidFill>
                  <a:schemeClr val="accent1"/>
                </a:solidFill>
                <a:latin typeface="微软雅黑" panose="020B0503020204020204" pitchFamily="34" charset="-122"/>
                <a:ea typeface="微软雅黑" panose="020B0503020204020204" pitchFamily="34" charset="-122"/>
              </a:rPr>
              <a:t>工作回顾</a:t>
            </a:r>
            <a:endParaRPr lang="zh-CN" altLang="en-US" sz="1800" dirty="0">
              <a:solidFill>
                <a:schemeClr val="accent1"/>
              </a:solidFill>
              <a:latin typeface="微软雅黑" panose="020B0503020204020204" pitchFamily="34" charset="-122"/>
              <a:ea typeface="微软雅黑" panose="020B0503020204020204" pitchFamily="34" charset="-122"/>
            </a:endParaRPr>
          </a:p>
        </p:txBody>
      </p:sp>
      <p:sp>
        <p:nvSpPr>
          <p:cNvPr id="10" name="椭圆 9"/>
          <p:cNvSpPr/>
          <p:nvPr userDrawn="1"/>
        </p:nvSpPr>
        <p:spPr>
          <a:xfrm>
            <a:off x="3502643" y="543734"/>
            <a:ext cx="374375" cy="37437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p:random/>
      </p:transition>
    </mc:Choice>
    <mc:Fallback>
      <p:transition spd="slow">
        <p:random/>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6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D6979D7-302D-492A-8039-2E5833E2F0C3}"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CE163D64-B169-48F4-8638-4EBEC083FE02}" type="slidenum">
              <a:rPr lang="zh-CN" altLang="en-US" smtClean="0"/>
            </a:fld>
            <a:endParaRPr lang="zh-CN" altLang="en-US"/>
          </a:p>
        </p:txBody>
      </p:sp>
      <p:sp>
        <p:nvSpPr>
          <p:cNvPr id="5" name="文本框 37"/>
          <p:cNvSpPr txBox="1"/>
          <p:nvPr userDrawn="1"/>
        </p:nvSpPr>
        <p:spPr>
          <a:xfrm>
            <a:off x="4067944" y="504405"/>
            <a:ext cx="1118081" cy="374375"/>
          </a:xfrm>
          <a:prstGeom prst="rect">
            <a:avLst/>
          </a:prstGeom>
          <a:noFill/>
        </p:spPr>
        <p:txBody>
          <a:bodyPr wrap="none" lIns="96434" tIns="48217" rIns="96434" bIns="48217" rtlCol="0">
            <a:spAutoFit/>
          </a:bodyPr>
          <a:lstStyle/>
          <a:p>
            <a:pPr>
              <a:buFontTx/>
              <a:buNone/>
            </a:pPr>
            <a:r>
              <a:rPr lang="zh-CN" altLang="en-US" sz="1800" dirty="0">
                <a:solidFill>
                  <a:schemeClr val="accent1"/>
                </a:solidFill>
                <a:latin typeface="微软雅黑" panose="020B0503020204020204" pitchFamily="34" charset="-122"/>
                <a:ea typeface="微软雅黑" panose="020B0503020204020204" pitchFamily="34" charset="-122"/>
              </a:rPr>
              <a:t>自我评价</a:t>
            </a:r>
            <a:endParaRPr lang="zh-CN" altLang="en-US" sz="1800" dirty="0">
              <a:solidFill>
                <a:schemeClr val="accent1"/>
              </a:solidFill>
              <a:latin typeface="微软雅黑" panose="020B0503020204020204" pitchFamily="34" charset="-122"/>
              <a:ea typeface="微软雅黑" panose="020B0503020204020204" pitchFamily="34" charset="-122"/>
            </a:endParaRPr>
          </a:p>
        </p:txBody>
      </p:sp>
      <p:sp>
        <p:nvSpPr>
          <p:cNvPr id="6" name="椭圆 5"/>
          <p:cNvSpPr/>
          <p:nvPr userDrawn="1"/>
        </p:nvSpPr>
        <p:spPr>
          <a:xfrm>
            <a:off x="3673905" y="504405"/>
            <a:ext cx="374375" cy="37437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p:random/>
      </p:transition>
    </mc:Choice>
    <mc:Fallback>
      <p:transition spd="slow">
        <p:random/>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7" Type="http://schemas.openxmlformats.org/officeDocument/2006/relationships/theme" Target="../theme/theme1.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6042"/>
            <a:ext cx="8229600" cy="857515"/>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200521"/>
            <a:ext cx="8229600" cy="3395520"/>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457200" y="4768735"/>
            <a:ext cx="2133600" cy="273928"/>
          </a:xfrm>
          <a:prstGeom prst="rect">
            <a:avLst/>
          </a:prstGeom>
        </p:spPr>
        <p:txBody>
          <a:bodyPr vert="horz" lIns="91440" tIns="45720" rIns="91440" bIns="45720" rtlCol="0" anchor="ctr"/>
          <a:lstStyle>
            <a:lvl1pPr algn="l">
              <a:defRPr sz="1200">
                <a:solidFill>
                  <a:schemeClr val="tx1">
                    <a:tint val="75000"/>
                  </a:schemeClr>
                </a:solidFill>
              </a:defRPr>
            </a:lvl1pPr>
          </a:lstStyle>
          <a:p>
            <a:fld id="{2CFBF030-126A-44E1-A291-CE0450786A5D}" type="datetimeFigureOut">
              <a:rPr lang="zh-CN" altLang="en-US" smtClean="0"/>
            </a:fld>
            <a:endParaRPr lang="zh-CN" altLang="en-US"/>
          </a:p>
        </p:txBody>
      </p:sp>
      <p:sp>
        <p:nvSpPr>
          <p:cNvPr id="5" name="页脚占位符 4"/>
          <p:cNvSpPr>
            <a:spLocks noGrp="1"/>
          </p:cNvSpPr>
          <p:nvPr>
            <p:ph type="ftr" sz="quarter" idx="3"/>
          </p:nvPr>
        </p:nvSpPr>
        <p:spPr>
          <a:xfrm>
            <a:off x="3124200" y="4768735"/>
            <a:ext cx="2895600" cy="273928"/>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8735"/>
            <a:ext cx="2133600" cy="273928"/>
          </a:xfrm>
          <a:prstGeom prst="rect">
            <a:avLst/>
          </a:prstGeom>
        </p:spPr>
        <p:txBody>
          <a:bodyPr vert="horz" lIns="91440" tIns="45720" rIns="91440" bIns="45720" rtlCol="0" anchor="ctr"/>
          <a:lstStyle>
            <a:lvl1pPr algn="r">
              <a:defRPr sz="1200">
                <a:solidFill>
                  <a:schemeClr val="tx1">
                    <a:tint val="75000"/>
                  </a:schemeClr>
                </a:solidFill>
              </a:defRPr>
            </a:lvl1pPr>
          </a:lstStyle>
          <a:p>
            <a:fld id="{FD591CF7-6230-429B-A18C-78A12BF27C28}"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Lst>
  <mc:AlternateContent xmlns:mc="http://schemas.openxmlformats.org/markup-compatibility/2006">
    <mc:Choice xmlns:p14="http://schemas.microsoft.com/office/powerpoint/2010/main" Requires="p14">
      <p:transition spd="slow" p14:dur="2000">
        <p:random/>
      </p:transition>
    </mc:Choice>
    <mc:Fallback>
      <p:transition spd="slow">
        <p:random/>
      </p:transition>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9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9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9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2.xml"/><Relationship Id="rId2" Type="http://schemas.openxmlformats.org/officeDocument/2006/relationships/image" Target="../media/image2.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image" Target="../media/image26.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11.xml.rels><?xml version="1.0" encoding="UTF-8" standalone="yes"?>
<Relationships xmlns="http://schemas.openxmlformats.org/package/2006/relationships"><Relationship Id="rId5" Type="http://schemas.openxmlformats.org/officeDocument/2006/relationships/slideLayout" Target="../slideLayouts/slideLayout21.xml"/><Relationship Id="rId4" Type="http://schemas.openxmlformats.org/officeDocument/2006/relationships/image" Target="../media/image32.png"/><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image" Target="../media/image29.png"/></Relationships>
</file>

<file path=ppt/slides/_rels/slide12.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36.png"/><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image" Target="../media/image33.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1.xml"/><Relationship Id="rId1" Type="http://schemas.openxmlformats.org/officeDocument/2006/relationships/image" Target="../media/image1.png"/></Relationships>
</file>

<file path=ppt/slides/_rels/slide14.xml.rels><?xml version="1.0" encoding="UTF-8" standalone="yes"?>
<Relationships xmlns="http://schemas.openxmlformats.org/package/2006/relationships"><Relationship Id="rId7" Type="http://schemas.openxmlformats.org/officeDocument/2006/relationships/slideLayout" Target="../slideLayouts/slideLayout21.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image" Target="../media/image37.png"/></Relationships>
</file>

<file path=ppt/slides/_rels/slide15.xml.rels><?xml version="1.0" encoding="UTF-8" standalone="yes"?>
<Relationships xmlns="http://schemas.openxmlformats.org/package/2006/relationships"><Relationship Id="rId8" Type="http://schemas.openxmlformats.org/officeDocument/2006/relationships/notesSlide" Target="../notesSlides/notesSlide5.xml"/><Relationship Id="rId7" Type="http://schemas.openxmlformats.org/officeDocument/2006/relationships/slideLayout" Target="../slideLayouts/slideLayout21.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image" Target="../media/image43.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1.xml"/><Relationship Id="rId1" Type="http://schemas.openxmlformats.org/officeDocument/2006/relationships/image" Target="../media/image49.png"/></Relationships>
</file>

<file path=ppt/slides/_rels/slide17.xml.rels><?xml version="1.0" encoding="UTF-8" standalone="yes"?>
<Relationships xmlns="http://schemas.openxmlformats.org/package/2006/relationships"><Relationship Id="rId4" Type="http://schemas.openxmlformats.org/officeDocument/2006/relationships/slideLayout" Target="../slideLayouts/slideLayout21.xml"/><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image" Target="../media/image50.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1.xml"/><Relationship Id="rId2" Type="http://schemas.openxmlformats.org/officeDocument/2006/relationships/image" Target="../media/image54.png"/><Relationship Id="rId1" Type="http://schemas.openxmlformats.org/officeDocument/2006/relationships/image" Target="../media/image53.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1.xml"/><Relationship Id="rId2" Type="http://schemas.openxmlformats.org/officeDocument/2006/relationships/image" Target="../media/image56.png"/><Relationship Id="rId1" Type="http://schemas.openxmlformats.org/officeDocument/2006/relationships/image" Target="../media/image5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4" Type="http://schemas.openxmlformats.org/officeDocument/2006/relationships/slideLayout" Target="../slideLayouts/slideLayout21.xml"/><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image" Target="../media/image57.png"/></Relationships>
</file>

<file path=ppt/slides/_rels/slide21.xml.rels><?xml version="1.0" encoding="UTF-8" standalone="yes"?>
<Relationships xmlns="http://schemas.openxmlformats.org/package/2006/relationships"><Relationship Id="rId5" Type="http://schemas.openxmlformats.org/officeDocument/2006/relationships/slideLayout" Target="../slideLayouts/slideLayout21.xml"/><Relationship Id="rId4" Type="http://schemas.openxmlformats.org/officeDocument/2006/relationships/image" Target="../media/image63.png"/><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image" Target="../media/image60.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1.xml"/><Relationship Id="rId1" Type="http://schemas.openxmlformats.org/officeDocument/2006/relationships/tags" Target="../tags/tag1.xml"/></Relationships>
</file>

<file path=ppt/slides/_rels/slide23.xml.rels><?xml version="1.0" encoding="UTF-8" standalone="yes"?>
<Relationships xmlns="http://schemas.openxmlformats.org/package/2006/relationships"><Relationship Id="rId4" Type="http://schemas.openxmlformats.org/officeDocument/2006/relationships/vmlDrawing" Target="../drawings/vmlDrawing2.vml"/><Relationship Id="rId3" Type="http://schemas.openxmlformats.org/officeDocument/2006/relationships/slideLayout" Target="../slideLayouts/slideLayout1.xml"/><Relationship Id="rId2" Type="http://schemas.openxmlformats.org/officeDocument/2006/relationships/image" Target="../media/image64.emf"/><Relationship Id="rId1" Type="http://schemas.openxmlformats.org/officeDocument/2006/relationships/oleObject" Target="../embeddings/oleObject2.bin"/></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1.xml"/><Relationship Id="rId2" Type="http://schemas.openxmlformats.org/officeDocument/2006/relationships/image" Target="../media/image66.png"/><Relationship Id="rId1" Type="http://schemas.openxmlformats.org/officeDocument/2006/relationships/image" Target="../media/image65.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1.xml"/><Relationship Id="rId1" Type="http://schemas.openxmlformats.org/officeDocument/2006/relationships/image" Target="../media/image1.png"/></Relationships>
</file>

<file path=ppt/slides/_rels/slide26.xml.rels><?xml version="1.0" encoding="UTF-8" standalone="yes"?>
<Relationships xmlns="http://schemas.openxmlformats.org/package/2006/relationships"><Relationship Id="rId6" Type="http://schemas.openxmlformats.org/officeDocument/2006/relationships/vmlDrawing" Target="../drawings/vmlDrawing3.vml"/><Relationship Id="rId5" Type="http://schemas.openxmlformats.org/officeDocument/2006/relationships/slideLayout" Target="../slideLayouts/slideLayout21.xml"/><Relationship Id="rId4" Type="http://schemas.openxmlformats.org/officeDocument/2006/relationships/image" Target="../media/image69.png"/><Relationship Id="rId3" Type="http://schemas.openxmlformats.org/officeDocument/2006/relationships/image" Target="../media/image68.emf"/><Relationship Id="rId2" Type="http://schemas.openxmlformats.org/officeDocument/2006/relationships/oleObject" Target="../embeddings/oleObject3.bin"/><Relationship Id="rId1" Type="http://schemas.openxmlformats.org/officeDocument/2006/relationships/image" Target="../media/image67.png"/></Relationships>
</file>

<file path=ppt/slides/_rels/slide27.xml.rels><?xml version="1.0" encoding="UTF-8" standalone="yes"?>
<Relationships xmlns="http://schemas.openxmlformats.org/package/2006/relationships"><Relationship Id="rId4" Type="http://schemas.openxmlformats.org/officeDocument/2006/relationships/vmlDrawing" Target="../drawings/vmlDrawing4.vml"/><Relationship Id="rId3" Type="http://schemas.openxmlformats.org/officeDocument/2006/relationships/slideLayout" Target="../slideLayouts/slideLayout21.xml"/><Relationship Id="rId2" Type="http://schemas.openxmlformats.org/officeDocument/2006/relationships/image" Target="../media/image70.emf"/><Relationship Id="rId1" Type="http://schemas.openxmlformats.org/officeDocument/2006/relationships/oleObject" Target="../embeddings/oleObject4.bin"/></Relationships>
</file>

<file path=ppt/slides/_rels/slide28.xml.rels><?xml version="1.0" encoding="UTF-8" standalone="yes"?>
<Relationships xmlns="http://schemas.openxmlformats.org/package/2006/relationships"><Relationship Id="rId4" Type="http://schemas.openxmlformats.org/officeDocument/2006/relationships/vmlDrawing" Target="../drawings/vmlDrawing5.vml"/><Relationship Id="rId3" Type="http://schemas.openxmlformats.org/officeDocument/2006/relationships/slideLayout" Target="../slideLayouts/slideLayout21.xml"/><Relationship Id="rId2" Type="http://schemas.openxmlformats.org/officeDocument/2006/relationships/image" Target="../media/image71.emf"/><Relationship Id="rId1" Type="http://schemas.openxmlformats.org/officeDocument/2006/relationships/oleObject" Target="../embeddings/oleObject5.bin"/></Relationships>
</file>

<file path=ppt/slides/_rels/slide29.xml.rels><?xml version="1.0" encoding="UTF-8" standalone="yes"?>
<Relationships xmlns="http://schemas.openxmlformats.org/package/2006/relationships"><Relationship Id="rId4" Type="http://schemas.openxmlformats.org/officeDocument/2006/relationships/vmlDrawing" Target="../drawings/vmlDrawing6.vml"/><Relationship Id="rId3" Type="http://schemas.openxmlformats.org/officeDocument/2006/relationships/slideLayout" Target="../slideLayouts/slideLayout1.xml"/><Relationship Id="rId2" Type="http://schemas.openxmlformats.org/officeDocument/2006/relationships/image" Target="../media/image72.emf"/><Relationship Id="rId1" Type="http://schemas.openxmlformats.org/officeDocument/2006/relationships/oleObject" Target="../embeddings/oleObject6.bin"/></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1.xml"/><Relationship Id="rId1" Type="http://schemas.openxmlformats.org/officeDocument/2006/relationships/image" Target="../media/image1.png"/></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21.xml"/><Relationship Id="rId1" Type="http://schemas.openxmlformats.org/officeDocument/2006/relationships/tags" Target="../tags/tag2.xml"/></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21.xml"/><Relationship Id="rId1" Type="http://schemas.openxmlformats.org/officeDocument/2006/relationships/tags" Target="../tags/tag3.xml"/></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21.xml"/><Relationship Id="rId1" Type="http://schemas.openxmlformats.org/officeDocument/2006/relationships/tags" Target="../tags/tag4.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1.xml"/><Relationship Id="rId2" Type="http://schemas.openxmlformats.org/officeDocument/2006/relationships/image" Target="../media/image74.png"/><Relationship Id="rId1" Type="http://schemas.openxmlformats.org/officeDocument/2006/relationships/image" Target="../media/image73.pn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21.xml"/><Relationship Id="rId2" Type="http://schemas.openxmlformats.org/officeDocument/2006/relationships/image" Target="../media/image76.png"/><Relationship Id="rId1" Type="http://schemas.openxmlformats.org/officeDocument/2006/relationships/image" Target="../media/image75.pn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21.xml"/><Relationship Id="rId2" Type="http://schemas.openxmlformats.org/officeDocument/2006/relationships/image" Target="../media/image78.jpeg"/><Relationship Id="rId1" Type="http://schemas.openxmlformats.org/officeDocument/2006/relationships/image" Target="../media/image77.pn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21.xml"/><Relationship Id="rId2" Type="http://schemas.openxmlformats.org/officeDocument/2006/relationships/image" Target="../media/image80.png"/><Relationship Id="rId1" Type="http://schemas.openxmlformats.org/officeDocument/2006/relationships/image" Target="../media/image79.png"/></Relationships>
</file>

<file path=ppt/slides/_rels/slide37.xml.rels><?xml version="1.0" encoding="UTF-8" standalone="yes"?>
<Relationships xmlns="http://schemas.openxmlformats.org/package/2006/relationships"><Relationship Id="rId5" Type="http://schemas.openxmlformats.org/officeDocument/2006/relationships/slideLayout" Target="../slideLayouts/slideLayout21.xml"/><Relationship Id="rId4" Type="http://schemas.openxmlformats.org/officeDocument/2006/relationships/image" Target="../media/image84.png"/><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image" Target="../media/image81.png"/></Relationships>
</file>

<file path=ppt/slides/_rels/slide38.xml.rels><?xml version="1.0" encoding="UTF-8" standalone="yes"?>
<Relationships xmlns="http://schemas.openxmlformats.org/package/2006/relationships"><Relationship Id="rId5" Type="http://schemas.openxmlformats.org/officeDocument/2006/relationships/slideLayout" Target="../slideLayouts/slideLayout21.xml"/><Relationship Id="rId4" Type="http://schemas.openxmlformats.org/officeDocument/2006/relationships/image" Target="../media/image88.png"/><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image" Target="../media/image85.png"/></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21.xml"/><Relationship Id="rId1" Type="http://schemas.openxmlformats.org/officeDocument/2006/relationships/image" Target="../media/image8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21.xml"/><Relationship Id="rId1" Type="http://schemas.openxmlformats.org/officeDocument/2006/relationships/image" Target="../media/image90.png"/></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21.xml"/><Relationship Id="rId1" Type="http://schemas.openxmlformats.org/officeDocument/2006/relationships/image" Target="../media/image91.png"/></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21.xml"/><Relationship Id="rId1" Type="http://schemas.openxmlformats.org/officeDocument/2006/relationships/image" Target="../media/image92.png"/></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21.xml"/><Relationship Id="rId1" Type="http://schemas.openxmlformats.org/officeDocument/2006/relationships/image" Target="../media/image93.png"/></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21.xml"/><Relationship Id="rId1" Type="http://schemas.openxmlformats.org/officeDocument/2006/relationships/image" Target="../media/image94.png"/></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21.xml"/><Relationship Id="rId1" Type="http://schemas.openxmlformats.org/officeDocument/2006/relationships/image" Target="../media/image95.png"/></Relationships>
</file>

<file path=ppt/slides/_rels/slide46.xml.rels><?xml version="1.0" encoding="UTF-8" standalone="yes"?>
<Relationships xmlns="http://schemas.openxmlformats.org/package/2006/relationships"><Relationship Id="rId4" Type="http://schemas.openxmlformats.org/officeDocument/2006/relationships/slideLayout" Target="../slideLayouts/slideLayout21.xml"/><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image" Target="../media/image96.png"/></Relationships>
</file>

<file path=ppt/slides/_rels/slide47.xml.rels><?xml version="1.0" encoding="UTF-8" standalone="yes"?>
<Relationships xmlns="http://schemas.openxmlformats.org/package/2006/relationships"><Relationship Id="rId4" Type="http://schemas.openxmlformats.org/officeDocument/2006/relationships/vmlDrawing" Target="../drawings/vmlDrawing7.vml"/><Relationship Id="rId3" Type="http://schemas.openxmlformats.org/officeDocument/2006/relationships/slideLayout" Target="../slideLayouts/slideLayout21.xml"/><Relationship Id="rId2" Type="http://schemas.openxmlformats.org/officeDocument/2006/relationships/image" Target="../media/image99.emf"/><Relationship Id="rId1" Type="http://schemas.openxmlformats.org/officeDocument/2006/relationships/oleObject" Target="../embeddings/oleObject7.bin"/></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21.xml"/><Relationship Id="rId1" Type="http://schemas.openxmlformats.org/officeDocument/2006/relationships/image" Target="../media/image100.png"/></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5.xml"/></Relationships>
</file>

<file path=ppt/slides/_rels/slide5.xml.rels><?xml version="1.0" encoding="UTF-8" standalone="yes"?>
<Relationships xmlns="http://schemas.openxmlformats.org/package/2006/relationships"><Relationship Id="rId4" Type="http://schemas.openxmlformats.org/officeDocument/2006/relationships/vmlDrawing" Target="../drawings/vmlDrawing1.vml"/><Relationship Id="rId3" Type="http://schemas.openxmlformats.org/officeDocument/2006/relationships/slideLayout" Target="../slideLayouts/slideLayout21.xml"/><Relationship Id="rId2" Type="http://schemas.openxmlformats.org/officeDocument/2006/relationships/image" Target="../media/image3.emf"/><Relationship Id="rId1" Type="http://schemas.openxmlformats.org/officeDocument/2006/relationships/oleObject" Target="../embeddings/oleObject1.bin"/></Relationships>
</file>

<file path=ppt/slides/_rels/slide50.xml.rels><?xml version="1.0" encoding="UTF-8" standalone="yes"?>
<Relationships xmlns="http://schemas.openxmlformats.org/package/2006/relationships"><Relationship Id="rId4" Type="http://schemas.openxmlformats.org/officeDocument/2006/relationships/vmlDrawing" Target="../drawings/vmlDrawing8.vml"/><Relationship Id="rId3" Type="http://schemas.openxmlformats.org/officeDocument/2006/relationships/slideLayout" Target="../slideLayouts/slideLayout1.xml"/><Relationship Id="rId2" Type="http://schemas.openxmlformats.org/officeDocument/2006/relationships/image" Target="../media/image101.emf"/><Relationship Id="rId1" Type="http://schemas.openxmlformats.org/officeDocument/2006/relationships/oleObject" Target="../embeddings/oleObject8.bin"/></Relationships>
</file>

<file path=ppt/slides/_rels/slide51.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105.png"/><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image" Target="../media/image102.png"/></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07.png"/><Relationship Id="rId1" Type="http://schemas.openxmlformats.org/officeDocument/2006/relationships/image" Target="../media/image106.png"/></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08.png"/></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10.png"/><Relationship Id="rId1" Type="http://schemas.openxmlformats.org/officeDocument/2006/relationships/image" Target="../media/image109.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7.xml"/></Relationships>
</file>

<file path=ppt/slides/_rels/slide5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8.xml"/></Relationships>
</file>

<file path=ppt/slides/_rels/slide6.xml.rels><?xml version="1.0" encoding="UTF-8" standalone="yes"?>
<Relationships xmlns="http://schemas.openxmlformats.org/package/2006/relationships"><Relationship Id="rId5" Type="http://schemas.openxmlformats.org/officeDocument/2006/relationships/slideLayout" Target="../slideLayouts/slideLayout21.xml"/><Relationship Id="rId4" Type="http://schemas.openxmlformats.org/officeDocument/2006/relationships/image" Target="../media/image7.png"/><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4.png"/></Relationships>
</file>

<file path=ppt/slides/_rels/slide60.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114.png"/><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image" Target="../media/image111.png"/></Relationships>
</file>

<file path=ppt/slides/_rels/slide6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16.png"/><Relationship Id="rId1" Type="http://schemas.openxmlformats.org/officeDocument/2006/relationships/image" Target="../media/image115.png"/></Relationships>
</file>

<file path=ppt/slides/_rels/slide62.xml.rels><?xml version="1.0" encoding="UTF-8" standalone="yes"?>
<Relationships xmlns="http://schemas.openxmlformats.org/package/2006/relationships"><Relationship Id="rId8" Type="http://schemas.openxmlformats.org/officeDocument/2006/relationships/slideLayout" Target="../slideLayouts/slideLayout1.xml"/><Relationship Id="rId7" Type="http://schemas.openxmlformats.org/officeDocument/2006/relationships/image" Target="../media/image123.png"/><Relationship Id="rId6" Type="http://schemas.openxmlformats.org/officeDocument/2006/relationships/image" Target="../media/image122.png"/><Relationship Id="rId5" Type="http://schemas.openxmlformats.org/officeDocument/2006/relationships/image" Target="../media/image121.png"/><Relationship Id="rId4" Type="http://schemas.openxmlformats.org/officeDocument/2006/relationships/image" Target="../media/image120.png"/><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image" Target="../media/image117.png"/></Relationships>
</file>

<file path=ppt/slides/_rels/slide6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24.png"/></Relationships>
</file>

<file path=ppt/slides/_rels/slide6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0.xml"/><Relationship Id="rId1" Type="http://schemas.openxmlformats.org/officeDocument/2006/relationships/tags" Target="../tags/tag9.xml"/></Relationships>
</file>

<file path=ppt/slides/_rels/slide6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25.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1.xml"/></Relationships>
</file>

<file path=ppt/slides/_rels/slide68.xml.rels><?xml version="1.0" encoding="UTF-8" standalone="yes"?>
<Relationships xmlns="http://schemas.openxmlformats.org/package/2006/relationships"><Relationship Id="rId4" Type="http://schemas.openxmlformats.org/officeDocument/2006/relationships/vmlDrawing" Target="../drawings/vmlDrawing9.vml"/><Relationship Id="rId3" Type="http://schemas.openxmlformats.org/officeDocument/2006/relationships/slideLayout" Target="../slideLayouts/slideLayout1.xml"/><Relationship Id="rId2" Type="http://schemas.openxmlformats.org/officeDocument/2006/relationships/image" Target="../media/image126.emf"/><Relationship Id="rId1" Type="http://schemas.openxmlformats.org/officeDocument/2006/relationships/oleObject" Target="../embeddings/oleObject9.bin"/></Relationships>
</file>

<file path=ppt/slides/_rels/slide69.xml.rels><?xml version="1.0" encoding="UTF-8" standalone="yes"?>
<Relationships xmlns="http://schemas.openxmlformats.org/package/2006/relationships"><Relationship Id="rId4" Type="http://schemas.openxmlformats.org/officeDocument/2006/relationships/vmlDrawing" Target="../drawings/vmlDrawing10.vml"/><Relationship Id="rId3" Type="http://schemas.openxmlformats.org/officeDocument/2006/relationships/slideLayout" Target="../slideLayouts/slideLayout1.xml"/><Relationship Id="rId2" Type="http://schemas.openxmlformats.org/officeDocument/2006/relationships/image" Target="../media/image127.emf"/><Relationship Id="rId1" Type="http://schemas.openxmlformats.org/officeDocument/2006/relationships/oleObject" Target="../embeddings/oleObject10.bin"/></Relationships>
</file>

<file path=ppt/slides/_rels/slide7.xml.rels><?xml version="1.0" encoding="UTF-8" standalone="yes"?>
<Relationships xmlns="http://schemas.openxmlformats.org/package/2006/relationships"><Relationship Id="rId9" Type="http://schemas.openxmlformats.org/officeDocument/2006/relationships/slideLayout" Target="../slideLayouts/slideLayout21.xml"/><Relationship Id="rId8" Type="http://schemas.openxmlformats.org/officeDocument/2006/relationships/image" Target="../media/image15.png"/><Relationship Id="rId7" Type="http://schemas.openxmlformats.org/officeDocument/2006/relationships/image" Target="../media/image14.png"/><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image" Target="../media/image8.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28.png"/></Relationships>
</file>

<file path=ppt/slides/_rels/slide72.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xml"/><Relationship Id="rId1" Type="http://schemas.openxmlformats.org/officeDocument/2006/relationships/tags" Target="../tags/tag12.xml"/></Relationships>
</file>

<file path=ppt/slides/_rels/slide73.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1.xml"/><Relationship Id="rId2" Type="http://schemas.openxmlformats.org/officeDocument/2006/relationships/image" Target="../media/image130.png"/><Relationship Id="rId1" Type="http://schemas.openxmlformats.org/officeDocument/2006/relationships/image" Target="../media/image129.png"/></Relationships>
</file>

<file path=ppt/slides/_rels/slide74.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1.xml"/><Relationship Id="rId2" Type="http://schemas.openxmlformats.org/officeDocument/2006/relationships/tags" Target="../tags/tag13.xml"/><Relationship Id="rId1" Type="http://schemas.openxmlformats.org/officeDocument/2006/relationships/image" Target="../media/image131.png"/></Relationships>
</file>

<file path=ppt/slides/_rels/slide75.xml.rels><?xml version="1.0" encoding="UTF-8" standalone="yes"?>
<Relationships xmlns="http://schemas.openxmlformats.org/package/2006/relationships"><Relationship Id="rId5" Type="http://schemas.openxmlformats.org/officeDocument/2006/relationships/notesSlide" Target="../notesSlides/notesSlide10.xml"/><Relationship Id="rId4" Type="http://schemas.openxmlformats.org/officeDocument/2006/relationships/slideLayout" Target="../slideLayouts/slideLayout1.xml"/><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image" Target="../media/image132.png"/></Relationships>
</file>

<file path=ppt/slides/_rels/slide76.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1.xml"/><Relationship Id="rId2" Type="http://schemas.openxmlformats.org/officeDocument/2006/relationships/image" Target="../media/image136.png"/><Relationship Id="rId1" Type="http://schemas.openxmlformats.org/officeDocument/2006/relationships/image" Target="../media/image135.png"/></Relationships>
</file>

<file path=ppt/slides/_rels/slide77.xml.rels><?xml version="1.0" encoding="UTF-8" standalone="yes"?>
<Relationships xmlns="http://schemas.openxmlformats.org/package/2006/relationships"><Relationship Id="rId5" Type="http://schemas.openxmlformats.org/officeDocument/2006/relationships/notesSlide" Target="../notesSlides/notesSlide12.xml"/><Relationship Id="rId4" Type="http://schemas.openxmlformats.org/officeDocument/2006/relationships/slideLayout" Target="../slideLayouts/slideLayout1.xml"/><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tags" Target="../tags/tag14.xml"/></Relationships>
</file>

<file path=ppt/slides/_rels/slide78.xml.rels><?xml version="1.0" encoding="UTF-8" standalone="yes"?>
<Relationships xmlns="http://schemas.openxmlformats.org/package/2006/relationships"><Relationship Id="rId5" Type="http://schemas.openxmlformats.org/officeDocument/2006/relationships/notesSlide" Target="../notesSlides/notesSlide13.xml"/><Relationship Id="rId4" Type="http://schemas.openxmlformats.org/officeDocument/2006/relationships/slideLayout" Target="../slideLayouts/slideLayout1.xml"/><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image" Target="../media/image139.png"/></Relationships>
</file>

<file path=ppt/slides/_rels/slide7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42.png"/></Relationships>
</file>

<file path=ppt/slides/_rels/slide8.xml.rels><?xml version="1.0" encoding="UTF-8" standalone="yes"?>
<Relationships xmlns="http://schemas.openxmlformats.org/package/2006/relationships"><Relationship Id="rId9" Type="http://schemas.openxmlformats.org/officeDocument/2006/relationships/slideLayout" Target="../slideLayouts/slideLayout21.xml"/><Relationship Id="rId8" Type="http://schemas.openxmlformats.org/officeDocument/2006/relationships/image" Target="../media/image23.png"/><Relationship Id="rId7" Type="http://schemas.openxmlformats.org/officeDocument/2006/relationships/image" Target="../media/image22.png"/><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image" Target="../media/image16.png"/></Relationships>
</file>

<file path=ppt/slides/_rels/slide8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43.png"/></Relationships>
</file>

<file path=ppt/slides/_rels/slide81.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xml"/><Relationship Id="rId1" Type="http://schemas.openxmlformats.org/officeDocument/2006/relationships/tags" Target="../tags/tag15.xml"/></Relationships>
</file>

<file path=ppt/slides/_rels/slide82.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xml"/><Relationship Id="rId1" Type="http://schemas.openxmlformats.org/officeDocument/2006/relationships/tags" Target="../tags/tag16.xml"/></Relationships>
</file>

<file path=ppt/slides/_rels/slide83.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xml"/><Relationship Id="rId1" Type="http://schemas.openxmlformats.org/officeDocument/2006/relationships/tags" Target="../tags/tag17.xml"/></Relationships>
</file>

<file path=ppt/slides/_rels/slide84.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xml"/><Relationship Id="rId1" Type="http://schemas.openxmlformats.org/officeDocument/2006/relationships/tags" Target="../tags/tag18.xml"/></Relationships>
</file>

<file path=ppt/slides/_rels/slide85.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xml"/><Relationship Id="rId1" Type="http://schemas.openxmlformats.org/officeDocument/2006/relationships/tags" Target="../tags/tag19.xml"/></Relationships>
</file>

<file path=ppt/slides/_rels/slide86.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xml"/><Relationship Id="rId1" Type="http://schemas.openxmlformats.org/officeDocument/2006/relationships/image" Target="../media/image144.png"/></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4" Type="http://schemas.openxmlformats.org/officeDocument/2006/relationships/notesSlide" Target="../notesSlides/notesSlide21.xml"/><Relationship Id="rId3" Type="http://schemas.openxmlformats.org/officeDocument/2006/relationships/slideLayout" Target="../slideLayouts/slideLayout1.xml"/><Relationship Id="rId2" Type="http://schemas.openxmlformats.org/officeDocument/2006/relationships/tags" Target="../tags/tag20.xml"/><Relationship Id="rId1" Type="http://schemas.openxmlformats.org/officeDocument/2006/relationships/image" Target="../media/image145.png"/></Relationships>
</file>

<file path=ppt/slides/_rels/slide89.xml.rels><?xml version="1.0" encoding="UTF-8" standalone="yes"?>
<Relationships xmlns="http://schemas.openxmlformats.org/package/2006/relationships"><Relationship Id="rId4" Type="http://schemas.openxmlformats.org/officeDocument/2006/relationships/notesSlide" Target="../notesSlides/notesSlide22.xml"/><Relationship Id="rId3" Type="http://schemas.openxmlformats.org/officeDocument/2006/relationships/slideLayout" Target="../slideLayouts/slideLayout1.xml"/><Relationship Id="rId2" Type="http://schemas.openxmlformats.org/officeDocument/2006/relationships/image" Target="../media/image147.png"/><Relationship Id="rId1" Type="http://schemas.openxmlformats.org/officeDocument/2006/relationships/image" Target="../media/image146.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1.xml"/><Relationship Id="rId2" Type="http://schemas.openxmlformats.org/officeDocument/2006/relationships/image" Target="../media/image25.png"/><Relationship Id="rId1" Type="http://schemas.openxmlformats.org/officeDocument/2006/relationships/image" Target="../media/image24.png"/></Relationships>
</file>

<file path=ppt/slides/_rels/slide90.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1.xml"/><Relationship Id="rId1" Type="http://schemas.openxmlformats.org/officeDocument/2006/relationships/image" Target="../media/image1.png"/></Relationships>
</file>

<file path=ppt/slides/_rels/slide91.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1.xml"/><Relationship Id="rId1" Type="http://schemas.openxmlformats.org/officeDocument/2006/relationships/image" Target="../media/image148.png"/></Relationships>
</file>

<file path=ppt/slides/_rels/slide92.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1.xml"/><Relationship Id="rId1" Type="http://schemas.openxmlformats.org/officeDocument/2006/relationships/image" Target="../media/image149.png"/></Relationships>
</file>

<file path=ppt/slides/_rels/slide93.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52.png"/><Relationship Id="rId2" Type="http://schemas.openxmlformats.org/officeDocument/2006/relationships/image" Target="../media/image151.jpeg"/><Relationship Id="rId1" Type="http://schemas.openxmlformats.org/officeDocument/2006/relationships/image" Target="../media/image150.jpeg"/></Relationships>
</file>

<file path=ppt/slides/_rels/slide94.xml.rels><?xml version="1.0" encoding="UTF-8" standalone="yes"?>
<Relationships xmlns="http://schemas.openxmlformats.org/package/2006/relationships"><Relationship Id="rId4" Type="http://schemas.openxmlformats.org/officeDocument/2006/relationships/notesSlide" Target="../notesSlides/notesSlide26.xml"/><Relationship Id="rId3" Type="http://schemas.openxmlformats.org/officeDocument/2006/relationships/slideLayout" Target="../slideLayouts/slideLayout21.xml"/><Relationship Id="rId2" Type="http://schemas.openxmlformats.org/officeDocument/2006/relationships/tags" Target="../tags/tag21.xml"/><Relationship Id="rId1" Type="http://schemas.openxmlformats.org/officeDocument/2006/relationships/image" Target="../media/image153.png"/></Relationships>
</file>

<file path=ppt/slides/_rels/slide95.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1.xml"/><Relationship Id="rId1" Type="http://schemas.openxmlformats.org/officeDocument/2006/relationships/image" Target="../media/image1.png"/></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rotWithShape="1">
          <a:blip r:embed="rId1">
            <a:extLst>
              <a:ext uri="{28A0092B-C50C-407E-A947-70E740481C1C}">
                <a14:useLocalDpi xmlns:a14="http://schemas.microsoft.com/office/drawing/2010/main" val="0"/>
              </a:ext>
            </a:extLst>
          </a:blip>
          <a:srcRect t="34916" b="25375"/>
          <a:stretch>
            <a:fillRect/>
          </a:stretch>
        </p:blipFill>
        <p:spPr>
          <a:xfrm>
            <a:off x="0" y="2605564"/>
            <a:ext cx="9144000" cy="2664296"/>
          </a:xfrm>
          <a:prstGeom prst="rect">
            <a:avLst/>
          </a:prstGeom>
        </p:spPr>
      </p:pic>
      <p:sp>
        <p:nvSpPr>
          <p:cNvPr id="17" name="文本框 6"/>
          <p:cNvSpPr txBox="1"/>
          <p:nvPr/>
        </p:nvSpPr>
        <p:spPr>
          <a:xfrm>
            <a:off x="2109112" y="1338878"/>
            <a:ext cx="6148864" cy="745490"/>
          </a:xfrm>
          <a:prstGeom prst="rect">
            <a:avLst/>
          </a:prstGeom>
          <a:noFill/>
        </p:spPr>
        <p:txBody>
          <a:bodyPr wrap="square" lIns="68580" tIns="34290" rIns="68580" bIns="34290" rtlCol="0">
            <a:spAutoFit/>
          </a:bodyPr>
          <a:lstStyle/>
          <a:p>
            <a:pPr algn="ctr" eaLnBrk="0" hangingPunct="0"/>
            <a:r>
              <a:rPr lang="zh-CN" altLang="en-US" sz="4400" b="1" spc="300" dirty="0">
                <a:latin typeface="华文细黑" panose="02010600040101010101" pitchFamily="2" charset="-122"/>
                <a:ea typeface="华文细黑" panose="02010600040101010101" pitchFamily="2" charset="-122"/>
                <a:sym typeface="+mn-ea"/>
              </a:rPr>
              <a:t>需求工程项目收尾</a:t>
            </a:r>
            <a:endParaRPr lang="zh-CN" altLang="en-US" sz="4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cxnSp>
        <p:nvCxnSpPr>
          <p:cNvPr id="3" name="直接连接符 2"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CxnSpPr/>
          <p:nvPr/>
        </p:nvCxnSpPr>
        <p:spPr>
          <a:xfrm>
            <a:off x="2843612" y="3277956"/>
            <a:ext cx="183793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文本框 6"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txBox="1"/>
          <p:nvPr/>
        </p:nvSpPr>
        <p:spPr>
          <a:xfrm>
            <a:off x="2737485" y="3364230"/>
            <a:ext cx="6301105" cy="829945"/>
          </a:xfrm>
          <a:prstGeom prst="rect">
            <a:avLst/>
          </a:prstGeom>
          <a:noFill/>
        </p:spPr>
        <p:txBody>
          <a:bodyPr wrap="square" rtlCol="0">
            <a:spAutoFit/>
          </a:bodyPr>
          <a:p>
            <a:r>
              <a:rPr lang="en-US" sz="1600" spc="300" dirty="0">
                <a:latin typeface="华文细黑" panose="02010600040101010101" pitchFamily="2" charset="-122"/>
                <a:ea typeface="华文细黑" panose="02010600040101010101" pitchFamily="2" charset="-122"/>
              </a:rPr>
              <a:t>PRD - G10</a:t>
            </a:r>
            <a:endParaRPr lang="en-US" sz="1600" spc="300" dirty="0">
              <a:latin typeface="华文细黑" panose="02010600040101010101" pitchFamily="2" charset="-122"/>
              <a:ea typeface="华文细黑" panose="02010600040101010101" pitchFamily="2" charset="-122"/>
            </a:endParaRPr>
          </a:p>
          <a:p>
            <a:r>
              <a:rPr lang="zh-CN" altLang="en-US" sz="1600" spc="300" dirty="0">
                <a:latin typeface="华文细黑" panose="02010600040101010101" pitchFamily="2" charset="-122"/>
                <a:ea typeface="华文细黑" panose="02010600040101010101" pitchFamily="2" charset="-122"/>
              </a:rPr>
              <a:t>组长：郭岳</a:t>
            </a:r>
            <a:endParaRPr lang="zh-CN" altLang="en-US" sz="1600" spc="300" dirty="0">
              <a:latin typeface="华文细黑" panose="02010600040101010101" pitchFamily="2" charset="-122"/>
              <a:ea typeface="华文细黑" panose="02010600040101010101" pitchFamily="2" charset="-122"/>
            </a:endParaRPr>
          </a:p>
          <a:p>
            <a:r>
              <a:rPr lang="zh-CN" altLang="en-US" sz="1600" spc="300" dirty="0">
                <a:latin typeface="华文细黑" panose="02010600040101010101" pitchFamily="2" charset="-122"/>
                <a:ea typeface="华文细黑" panose="02010600040101010101" pitchFamily="2" charset="-122"/>
              </a:rPr>
              <a:t>组员：杨海波、杨寒凌、周南、李骏、叶瑶毓</a:t>
            </a:r>
            <a:endParaRPr lang="zh-CN" altLang="en-US" sz="1600" spc="300" dirty="0">
              <a:latin typeface="华文细黑" panose="02010600040101010101" pitchFamily="2" charset="-122"/>
              <a:ea typeface="华文细黑" panose="02010600040101010101" pitchFamily="2" charset="-122"/>
            </a:endParaRPr>
          </a:p>
        </p:txBody>
      </p:sp>
      <p:pic>
        <p:nvPicPr>
          <p:cNvPr id="4" name="图片 3" descr="G10_logo无背景"/>
          <p:cNvPicPr>
            <a:picLocks noChangeAspect="1"/>
          </p:cNvPicPr>
          <p:nvPr/>
        </p:nvPicPr>
        <p:blipFill>
          <a:blip r:embed="rId2"/>
          <a:stretch>
            <a:fillRect/>
          </a:stretch>
        </p:blipFill>
        <p:spPr>
          <a:xfrm>
            <a:off x="497840" y="281940"/>
            <a:ext cx="1556385" cy="1556385"/>
          </a:xfrm>
          <a:prstGeom prst="rect">
            <a:avLst/>
          </a:prstGeom>
        </p:spPr>
      </p:pic>
      <p:sp>
        <p:nvSpPr>
          <p:cNvPr id="5" name="文本框 6"/>
          <p:cNvSpPr txBox="1"/>
          <p:nvPr/>
        </p:nvSpPr>
        <p:spPr>
          <a:xfrm>
            <a:off x="2478405" y="2259965"/>
            <a:ext cx="2980690" cy="345440"/>
          </a:xfrm>
          <a:prstGeom prst="rect">
            <a:avLst/>
          </a:prstGeom>
          <a:noFill/>
        </p:spPr>
        <p:txBody>
          <a:bodyPr wrap="square" lIns="68580" tIns="34290" rIns="68580" bIns="34290" rtlCol="0">
            <a:spAutoFit/>
          </a:bodyPr>
          <a:p>
            <a:pPr algn="ctr" eaLnBrk="0" hangingPunct="0"/>
            <a:r>
              <a:rPr lang="zh-CN" altLang="en-US" b="1" spc="300" dirty="0">
                <a:latin typeface="黑体-简" panose="02000000000000000000" charset="-122"/>
                <a:ea typeface="黑体-简" panose="02000000000000000000" charset="-122"/>
                <a:cs typeface="黑体-简" panose="02000000000000000000" charset="-122"/>
                <a:sym typeface="+mn-ea"/>
              </a:rPr>
              <a:t>案例教学系统</a:t>
            </a:r>
            <a:r>
              <a:rPr lang="en-US" altLang="zh-CN" b="1" spc="300" dirty="0">
                <a:latin typeface="黑体-简" panose="02000000000000000000" charset="-122"/>
                <a:ea typeface="黑体-简" panose="02000000000000000000" charset="-122"/>
                <a:cs typeface="黑体-简" panose="02000000000000000000" charset="-122"/>
                <a:sym typeface="+mn-ea"/>
              </a:rPr>
              <a:t>app</a:t>
            </a:r>
            <a:endParaRPr lang="en-US" altLang="zh-CN" b="1" spc="300" dirty="0">
              <a:latin typeface="黑体-简" panose="02000000000000000000" charset="-122"/>
              <a:ea typeface="黑体-简" panose="02000000000000000000" charset="-122"/>
              <a:cs typeface="黑体-简" panose="02000000000000000000"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20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0" presetClass="entr" presetSubtype="0" fill="hold" grpId="0" nodeType="clickEffect">
                                  <p:stCondLst>
                                    <p:cond delay="0"/>
                                  </p:stCondLst>
                                  <p:iterate type="lt">
                                    <p:tmPct val="10000"/>
                                  </p:iterate>
                                  <p:childTnLst>
                                    <p:set>
                                      <p:cBhvr>
                                        <p:cTn id="13" dur="1" fill="hold">
                                          <p:stCondLst>
                                            <p:cond delay="0"/>
                                          </p:stCondLst>
                                        </p:cTn>
                                        <p:tgtEl>
                                          <p:spTgt spid="17"/>
                                        </p:tgtEl>
                                        <p:attrNameLst>
                                          <p:attrName>style.visibility</p:attrName>
                                        </p:attrNameLst>
                                      </p:cBhvr>
                                      <p:to>
                                        <p:strVal val="visible"/>
                                      </p:to>
                                    </p:set>
                                    <p:animEffect transition="in" filter="fade">
                                      <p:cBhvr>
                                        <p:cTn id="14" dur="1000"/>
                                        <p:tgtEl>
                                          <p:spTgt spid="17"/>
                                        </p:tgtEl>
                                      </p:cBhvr>
                                    </p:animEffect>
                                    <p:anim calcmode="lin" valueType="num">
                                      <p:cBhvr>
                                        <p:cTn id="15" dur="1000" fill="hold"/>
                                        <p:tgtEl>
                                          <p:spTgt spid="17"/>
                                        </p:tgtEl>
                                        <p:attrNameLst>
                                          <p:attrName>ppt_x</p:attrName>
                                        </p:attrNameLst>
                                      </p:cBhvr>
                                      <p:tavLst>
                                        <p:tav tm="0">
                                          <p:val>
                                            <p:strVal val="#ppt_x-.1"/>
                                          </p:val>
                                        </p:tav>
                                        <p:tav tm="100000">
                                          <p:val>
                                            <p:strVal val="#ppt_x"/>
                                          </p:val>
                                        </p:tav>
                                      </p:tavLst>
                                    </p:anim>
                                    <p:anim calcmode="lin" valueType="num">
                                      <p:cBhvr>
                                        <p:cTn id="16" dur="1000" fill="hold"/>
                                        <p:tgtEl>
                                          <p:spTgt spid="17"/>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0" presetClass="entr" presetSubtype="0" fill="hold" grpId="0" nodeType="clickEffect">
                                  <p:stCondLst>
                                    <p:cond delay="0"/>
                                  </p:stCondLst>
                                  <p:iterate type="lt">
                                    <p:tmPct val="10000"/>
                                  </p:iterate>
                                  <p:childTnLst>
                                    <p:set>
                                      <p:cBhvr>
                                        <p:cTn id="20" dur="1" fill="hold">
                                          <p:stCondLst>
                                            <p:cond delay="0"/>
                                          </p:stCondLst>
                                        </p:cTn>
                                        <p:tgtEl>
                                          <p:spTgt spid="5"/>
                                        </p:tgtEl>
                                        <p:attrNameLst>
                                          <p:attrName>style.visibility</p:attrName>
                                        </p:attrNameLst>
                                      </p:cBhvr>
                                      <p:to>
                                        <p:strVal val="visible"/>
                                      </p:to>
                                    </p:set>
                                    <p:animEffect transition="in" filter="fade">
                                      <p:cBhvr>
                                        <p:cTn id="21" dur="1000"/>
                                        <p:tgtEl>
                                          <p:spTgt spid="5"/>
                                        </p:tgtEl>
                                      </p:cBhvr>
                                    </p:animEffect>
                                    <p:anim calcmode="lin" valueType="num">
                                      <p:cBhvr>
                                        <p:cTn id="22" dur="1000" fill="hold"/>
                                        <p:tgtEl>
                                          <p:spTgt spid="5"/>
                                        </p:tgtEl>
                                        <p:attrNameLst>
                                          <p:attrName>ppt_x</p:attrName>
                                        </p:attrNameLst>
                                      </p:cBhvr>
                                      <p:tavLst>
                                        <p:tav tm="0">
                                          <p:val>
                                            <p:strVal val="#ppt_x-.1"/>
                                          </p:val>
                                        </p:tav>
                                        <p:tav tm="100000">
                                          <p:val>
                                            <p:strVal val="#ppt_x"/>
                                          </p:val>
                                        </p:tav>
                                      </p:tavLst>
                                    </p:anim>
                                    <p:anim calcmode="lin" valueType="num">
                                      <p:cBhvr>
                                        <p:cTn id="23" dur="10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5"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nvPicPr>
        <p:blipFill>
          <a:blip r:embed="rId1"/>
          <a:stretch>
            <a:fillRect/>
          </a:stretch>
        </p:blipFill>
        <p:spPr>
          <a:xfrm>
            <a:off x="617220" y="1073150"/>
            <a:ext cx="3651885" cy="2891155"/>
          </a:xfrm>
          <a:prstGeom prst="rect">
            <a:avLst/>
          </a:prstGeom>
        </p:spPr>
      </p:pic>
      <p:pic>
        <p:nvPicPr>
          <p:cNvPr id="5" name="图片 4"/>
          <p:cNvPicPr>
            <a:picLocks noChangeAspect="1"/>
          </p:cNvPicPr>
          <p:nvPr/>
        </p:nvPicPr>
        <p:blipFill>
          <a:blip r:embed="rId2"/>
          <a:stretch>
            <a:fillRect/>
          </a:stretch>
        </p:blipFill>
        <p:spPr>
          <a:xfrm>
            <a:off x="4814570" y="534035"/>
            <a:ext cx="3742690" cy="1906270"/>
          </a:xfrm>
          <a:prstGeom prst="rect">
            <a:avLst/>
          </a:prstGeom>
        </p:spPr>
      </p:pic>
      <p:sp>
        <p:nvSpPr>
          <p:cNvPr id="27" name="圆角矩形 26"/>
          <p:cNvSpPr>
            <a:spLocks noChangeArrowheads="1"/>
          </p:cNvSpPr>
          <p:nvPr/>
        </p:nvSpPr>
        <p:spPr bwMode="auto">
          <a:xfrm>
            <a:off x="669925" y="459740"/>
            <a:ext cx="3411855" cy="354965"/>
          </a:xfrm>
          <a:prstGeom prst="roundRect">
            <a:avLst>
              <a:gd name="adj" fmla="val 50000"/>
            </a:avLst>
          </a:prstGeom>
          <a:solidFill>
            <a:schemeClr val="accent1"/>
          </a:solidFill>
          <a:ln w="12700" algn="ctr">
            <a:noFill/>
            <a:miter lim="800000"/>
          </a:ln>
          <a:effectLst>
            <a:outerShdw blurRad="317500" dist="190500" dir="9000000" algn="r" rotWithShape="0">
              <a:prstClr val="black">
                <a:alpha val="40000"/>
              </a:prstClr>
            </a:outerShdw>
          </a:effectLst>
        </p:spPr>
        <p:txBody>
          <a:bodyPr lIns="91438" tIns="45719" rIns="91438" bIns="45719" anchor="ctr"/>
          <a:p>
            <a:pPr algn="ctr" defTabSz="913130">
              <a:defRPr/>
            </a:pPr>
            <a:r>
              <a:rPr lang="zh-CN" altLang="en-US">
                <a:solidFill>
                  <a:schemeClr val="bg1"/>
                </a:solidFill>
              </a:rPr>
              <a:t>会议记录（第</a:t>
            </a:r>
            <a:r>
              <a:rPr lang="en-US" altLang="zh-CN">
                <a:solidFill>
                  <a:schemeClr val="bg1"/>
                </a:solidFill>
              </a:rPr>
              <a:t>32</a:t>
            </a:r>
            <a:r>
              <a:rPr lang="zh-CN" altLang="en-US">
                <a:solidFill>
                  <a:schemeClr val="bg1"/>
                </a:solidFill>
              </a:rPr>
              <a:t>次会议记录）</a:t>
            </a:r>
            <a:endParaRPr lang="zh-CN" altLang="en-US">
              <a:solidFill>
                <a:schemeClr val="bg1"/>
              </a:solidFill>
            </a:endParaRPr>
          </a:p>
        </p:txBody>
      </p:sp>
      <p:pic>
        <p:nvPicPr>
          <p:cNvPr id="9" name="图片 8"/>
          <p:cNvPicPr>
            <a:picLocks noChangeAspect="1"/>
          </p:cNvPicPr>
          <p:nvPr/>
        </p:nvPicPr>
        <p:blipFill>
          <a:blip r:embed="rId3"/>
          <a:srcRect t="1112"/>
          <a:stretch>
            <a:fillRect/>
          </a:stretch>
        </p:blipFill>
        <p:spPr>
          <a:xfrm>
            <a:off x="4795520" y="2440305"/>
            <a:ext cx="3780000" cy="2623629"/>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p:tgtEl>
                                          <p:spTgt spid="27"/>
                                        </p:tgtEl>
                                        <p:attrNameLst>
                                          <p:attrName>ppt_y</p:attrName>
                                        </p:attrNameLst>
                                      </p:cBhvr>
                                      <p:tavLst>
                                        <p:tav tm="0">
                                          <p:val>
                                            <p:strVal val="#ppt_y-#ppt_h*1.125000"/>
                                          </p:val>
                                        </p:tav>
                                        <p:tav tm="100000">
                                          <p:val>
                                            <p:strVal val="#ppt_y"/>
                                          </p:val>
                                        </p:tav>
                                      </p:tavLst>
                                    </p:anim>
                                    <p:animEffect transition="in" filter="wipe(down)">
                                      <p:cBhvr>
                                        <p:cTn id="8"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ldLvl="0" animBg="1"/>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圆角矩形 3"/>
          <p:cNvSpPr>
            <a:spLocks noChangeArrowheads="1"/>
          </p:cNvSpPr>
          <p:nvPr/>
        </p:nvSpPr>
        <p:spPr bwMode="auto">
          <a:xfrm>
            <a:off x="370840" y="311785"/>
            <a:ext cx="2374265" cy="378460"/>
          </a:xfrm>
          <a:prstGeom prst="roundRect">
            <a:avLst>
              <a:gd name="adj" fmla="val 50000"/>
            </a:avLst>
          </a:prstGeom>
          <a:solidFill>
            <a:schemeClr val="accent1"/>
          </a:solidFill>
          <a:ln w="12700" algn="ctr">
            <a:noFill/>
            <a:miter lim="800000"/>
          </a:ln>
          <a:effectLst>
            <a:outerShdw blurRad="317500" dist="190500" dir="9000000" algn="r" rotWithShape="0">
              <a:prstClr val="black">
                <a:alpha val="40000"/>
              </a:prstClr>
            </a:outerShdw>
          </a:effectLst>
        </p:spPr>
        <p:txBody>
          <a:bodyPr lIns="91438" tIns="45719" rIns="91438" bIns="45719" anchor="ctr"/>
          <a:p>
            <a:pPr algn="ctr" defTabSz="913130">
              <a:defRPr/>
            </a:pPr>
            <a:r>
              <a:rPr lang="zh-CN" altLang="en-US">
                <a:solidFill>
                  <a:schemeClr val="bg1"/>
                </a:solidFill>
              </a:rPr>
              <a:t>项目总结（杨海波）</a:t>
            </a:r>
            <a:endParaRPr lang="zh-CN" altLang="en-US">
              <a:solidFill>
                <a:schemeClr val="bg1"/>
              </a:solidFill>
            </a:endParaRPr>
          </a:p>
        </p:txBody>
      </p:sp>
      <p:sp>
        <p:nvSpPr>
          <p:cNvPr id="100" name="文本框 99"/>
          <p:cNvSpPr txBox="1"/>
          <p:nvPr/>
        </p:nvSpPr>
        <p:spPr>
          <a:xfrm>
            <a:off x="1676400" y="1203960"/>
            <a:ext cx="6052185" cy="2984500"/>
          </a:xfrm>
          <a:prstGeom prst="rect">
            <a:avLst/>
          </a:prstGeom>
          <a:noFill/>
          <a:ln w="9525">
            <a:noFill/>
          </a:ln>
        </p:spPr>
        <p:txBody>
          <a:bodyPr wrap="square">
            <a:spAutoFit/>
          </a:bodyPr>
          <a:p>
            <a:pPr marL="0" indent="0" algn="l"/>
            <a:r>
              <a:rPr lang="zh-CN" altLang="en-US" sz="1400">
                <a:latin typeface="华文楷体" panose="02010600040101010101" charset="-122"/>
                <a:ea typeface="华文楷体" panose="02010600040101010101" charset="-122"/>
                <a:cs typeface="华文楷体" panose="02010600040101010101" charset="-122"/>
                <a:sym typeface="+mn-ea"/>
              </a:rPr>
              <a:t>经过了对“软件需求分析与设计”这门课一个学期的学习，我有以下总结。</a:t>
            </a:r>
            <a:endParaRPr lang="zh-CN" altLang="en-US" sz="1400">
              <a:latin typeface="华文楷体" panose="02010600040101010101" charset="-122"/>
              <a:ea typeface="华文楷体" panose="02010600040101010101" charset="-122"/>
              <a:cs typeface="华文楷体" panose="02010600040101010101" charset="-122"/>
              <a:sym typeface="+mn-ea"/>
            </a:endParaRPr>
          </a:p>
          <a:p>
            <a:pPr marL="0" indent="0" algn="l"/>
            <a:r>
              <a:rPr lang="en-US" altLang="zh-CN" sz="1400">
                <a:latin typeface="华文楷体" panose="02010600040101010101" charset="-122"/>
                <a:ea typeface="华文楷体" panose="02010600040101010101" charset="-122"/>
                <a:cs typeface="华文楷体" panose="02010600040101010101" charset="-122"/>
                <a:sym typeface="+mn-ea"/>
              </a:rPr>
              <a:t>1. </a:t>
            </a:r>
            <a:r>
              <a:rPr lang="zh-CN" altLang="en-US" sz="1400">
                <a:latin typeface="华文楷体" panose="02010600040101010101" charset="-122"/>
                <a:ea typeface="华文楷体" panose="02010600040101010101" charset="-122"/>
                <a:cs typeface="华文楷体" panose="02010600040101010101" charset="-122"/>
                <a:sym typeface="+mn-ea"/>
              </a:rPr>
              <a:t>做好需求对后续项目的实施至关重要，良好的需求是项目成功稳定的基础。</a:t>
            </a:r>
            <a:endParaRPr lang="zh-CN" altLang="en-US" sz="1400">
              <a:latin typeface="华文楷体" panose="02010600040101010101" charset="-122"/>
              <a:ea typeface="华文楷体" panose="02010600040101010101" charset="-122"/>
              <a:cs typeface="华文楷体" panose="02010600040101010101" charset="-122"/>
              <a:sym typeface="+mn-ea"/>
            </a:endParaRPr>
          </a:p>
          <a:p>
            <a:pPr marL="0" indent="0" algn="l"/>
            <a:r>
              <a:rPr lang="en-US" altLang="zh-CN" sz="1400">
                <a:latin typeface="华文楷体" panose="02010600040101010101" charset="-122"/>
                <a:ea typeface="华文楷体" panose="02010600040101010101" charset="-122"/>
                <a:cs typeface="华文楷体" panose="02010600040101010101" charset="-122"/>
                <a:sym typeface="+mn-ea"/>
              </a:rPr>
              <a:t>2. </a:t>
            </a:r>
            <a:r>
              <a:rPr lang="zh-CN" altLang="en-US" sz="1400">
                <a:latin typeface="华文楷体" panose="02010600040101010101" charset="-122"/>
                <a:ea typeface="华文楷体" panose="02010600040101010101" charset="-122"/>
                <a:cs typeface="华文楷体" panose="02010600040101010101" charset="-122"/>
                <a:sym typeface="+mn-ea"/>
              </a:rPr>
              <a:t>需求不是简单地去获取一遍记录一段话就完了，而是要不断做配套工作如用例图，原型等配合说明需求，再拿这些东西去找用户明确需求，因为很有可能用户一开始自己也没想明白自己要什么。</a:t>
            </a:r>
            <a:endParaRPr lang="zh-CN" altLang="en-US" sz="1400">
              <a:latin typeface="华文楷体" panose="02010600040101010101" charset="-122"/>
              <a:ea typeface="华文楷体" panose="02010600040101010101" charset="-122"/>
              <a:cs typeface="华文楷体" panose="02010600040101010101" charset="-122"/>
              <a:sym typeface="+mn-ea"/>
            </a:endParaRPr>
          </a:p>
          <a:p>
            <a:pPr marL="0" indent="0" algn="l"/>
            <a:r>
              <a:rPr lang="en-US" altLang="zh-CN" sz="1400">
                <a:latin typeface="华文楷体" panose="02010600040101010101" charset="-122"/>
                <a:ea typeface="华文楷体" panose="02010600040101010101" charset="-122"/>
                <a:cs typeface="华文楷体" panose="02010600040101010101" charset="-122"/>
                <a:sym typeface="+mn-ea"/>
              </a:rPr>
              <a:t>3. </a:t>
            </a:r>
            <a:r>
              <a:rPr lang="zh-CN" altLang="en-US" sz="1400">
                <a:latin typeface="华文楷体" panose="02010600040101010101" charset="-122"/>
                <a:ea typeface="华文楷体" panose="02010600040101010101" charset="-122"/>
                <a:cs typeface="华文楷体" panose="02010600040101010101" charset="-122"/>
                <a:sym typeface="+mn-ea"/>
              </a:rPr>
              <a:t>界面设计不易，凭空想象很难实施。借鉴已有产品会使制作效率和用户满意度大大提高。</a:t>
            </a:r>
            <a:endParaRPr lang="zh-CN" altLang="en-US" sz="1400">
              <a:latin typeface="华文楷体" panose="02010600040101010101" charset="-122"/>
              <a:ea typeface="华文楷体" panose="02010600040101010101" charset="-122"/>
              <a:cs typeface="华文楷体" panose="02010600040101010101" charset="-122"/>
              <a:sym typeface="+mn-ea"/>
            </a:endParaRPr>
          </a:p>
          <a:p>
            <a:pPr marL="0" indent="0" algn="l"/>
            <a:r>
              <a:rPr lang="en-US" altLang="zh-CN" sz="1400">
                <a:latin typeface="华文楷体" panose="02010600040101010101" charset="-122"/>
                <a:ea typeface="华文楷体" panose="02010600040101010101" charset="-122"/>
                <a:cs typeface="华文楷体" panose="02010600040101010101" charset="-122"/>
                <a:sym typeface="+mn-ea"/>
              </a:rPr>
              <a:t>4. </a:t>
            </a:r>
            <a:r>
              <a:rPr lang="zh-CN" altLang="en-US" sz="1400">
                <a:latin typeface="华文楷体" panose="02010600040101010101" charset="-122"/>
                <a:ea typeface="华文楷体" panose="02010600040101010101" charset="-122"/>
                <a:cs typeface="华文楷体" panose="02010600040101010101" charset="-122"/>
                <a:sym typeface="+mn-ea"/>
              </a:rPr>
              <a:t>需求管理工具很重要。在诸多文档面前，光靠人力很难对变更影响做出快速准确的反应，而需求管理工具就可以帮助我们做到这点。</a:t>
            </a:r>
            <a:endParaRPr lang="zh-CN" altLang="en-US" sz="1400">
              <a:latin typeface="华文楷体" panose="02010600040101010101" charset="-122"/>
              <a:ea typeface="华文楷体" panose="02010600040101010101" charset="-122"/>
              <a:cs typeface="华文楷体" panose="02010600040101010101" charset="-122"/>
              <a:sym typeface="+mn-ea"/>
            </a:endParaRPr>
          </a:p>
          <a:p>
            <a:pPr marL="0" indent="0" algn="l"/>
            <a:r>
              <a:rPr lang="en-US" altLang="zh-CN" sz="1400">
                <a:latin typeface="华文楷体" panose="02010600040101010101" charset="-122"/>
                <a:ea typeface="华文楷体" panose="02010600040101010101" charset="-122"/>
                <a:cs typeface="华文楷体" panose="02010600040101010101" charset="-122"/>
                <a:sym typeface="+mn-ea"/>
              </a:rPr>
              <a:t>5. </a:t>
            </a:r>
            <a:r>
              <a:rPr lang="zh-CN" altLang="en-US" sz="1400">
                <a:latin typeface="华文楷体" panose="02010600040101010101" charset="-122"/>
                <a:ea typeface="华文楷体" panose="02010600040101010101" charset="-122"/>
                <a:cs typeface="华文楷体" panose="02010600040101010101" charset="-122"/>
                <a:sym typeface="+mn-ea"/>
              </a:rPr>
              <a:t>团队的力量很强大，尤其就创造性而言。一个配合良好的团队可以发挥惊人的效率。就从这个学期的画学习者指导者原型初稿来说，我是怎么也没想到我们一晚上就真的画完了。</a:t>
            </a:r>
            <a:endParaRPr lang="zh-CN" altLang="en-US" sz="2000"/>
          </a:p>
          <a:p>
            <a:pPr marL="0" indent="0" algn="l"/>
            <a:endParaRPr lang="zh-CN" altLang="en-US" sz="2000"/>
          </a:p>
        </p:txBody>
      </p:sp>
    </p:spTree>
  </p:cSld>
  <p:clrMapOvr>
    <a:masterClrMapping/>
  </p:clrMapOvr>
  <mc:AlternateContent xmlns:mc="http://schemas.openxmlformats.org/markup-compatibility/2006">
    <mc:Choice xmlns:p14="http://schemas.microsoft.com/office/powerpoint/2010/main" Requires="p14">
      <p:transition spd="slow" p14:dur="20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p:tgtEl>
                                          <p:spTgt spid="4"/>
                                        </p:tgtEl>
                                        <p:attrNameLst>
                                          <p:attrName>ppt_y</p:attrName>
                                        </p:attrNameLst>
                                      </p:cBhvr>
                                      <p:tavLst>
                                        <p:tav tm="0">
                                          <p:val>
                                            <p:strVal val="#ppt_y-#ppt_h*1.125000"/>
                                          </p:val>
                                        </p:tav>
                                        <p:tav tm="100000">
                                          <p:val>
                                            <p:strVal val="#ppt_y"/>
                                          </p:val>
                                        </p:tav>
                                      </p:tavLst>
                                    </p:anim>
                                    <p:animEffect transition="in" filter="wipe(down)">
                                      <p:cBhvr>
                                        <p:cTn id="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圆角矩形 3"/>
          <p:cNvSpPr>
            <a:spLocks noChangeArrowheads="1"/>
          </p:cNvSpPr>
          <p:nvPr/>
        </p:nvSpPr>
        <p:spPr bwMode="auto">
          <a:xfrm>
            <a:off x="370840" y="311785"/>
            <a:ext cx="2399665" cy="378460"/>
          </a:xfrm>
          <a:prstGeom prst="roundRect">
            <a:avLst>
              <a:gd name="adj" fmla="val 50000"/>
            </a:avLst>
          </a:prstGeom>
          <a:solidFill>
            <a:schemeClr val="accent1"/>
          </a:solidFill>
          <a:ln w="12700" algn="ctr">
            <a:noFill/>
            <a:miter lim="800000"/>
          </a:ln>
          <a:effectLst>
            <a:outerShdw blurRad="317500" dist="190500" dir="9000000" algn="r" rotWithShape="0">
              <a:prstClr val="black">
                <a:alpha val="40000"/>
              </a:prstClr>
            </a:outerShdw>
          </a:effectLst>
        </p:spPr>
        <p:txBody>
          <a:bodyPr lIns="91438" tIns="45719" rIns="91438" bIns="45719" anchor="ctr"/>
          <a:p>
            <a:pPr algn="ctr" defTabSz="913130">
              <a:defRPr/>
            </a:pPr>
            <a:r>
              <a:rPr lang="zh-CN" altLang="en-US">
                <a:solidFill>
                  <a:schemeClr val="bg1"/>
                </a:solidFill>
              </a:rPr>
              <a:t>项目总结（杨寒凌）</a:t>
            </a:r>
            <a:endParaRPr lang="zh-CN" altLang="en-US">
              <a:solidFill>
                <a:schemeClr val="bg1"/>
              </a:solidFill>
            </a:endParaRPr>
          </a:p>
        </p:txBody>
      </p:sp>
      <p:sp>
        <p:nvSpPr>
          <p:cNvPr id="100" name="文本框 99"/>
          <p:cNvSpPr txBox="1"/>
          <p:nvPr/>
        </p:nvSpPr>
        <p:spPr>
          <a:xfrm>
            <a:off x="1775460" y="1232535"/>
            <a:ext cx="5866130" cy="2861310"/>
          </a:xfrm>
          <a:prstGeom prst="rect">
            <a:avLst/>
          </a:prstGeom>
          <a:noFill/>
          <a:ln w="9525">
            <a:noFill/>
          </a:ln>
        </p:spPr>
        <p:txBody>
          <a:bodyPr wrap="square">
            <a:spAutoFit/>
          </a:bodyPr>
          <a:p>
            <a:pPr marL="0" indent="0" algn="l"/>
            <a:r>
              <a:rPr lang="en-US" altLang="zh-CN" sz="1200" b="0">
                <a:latin typeface="华文楷体" panose="02010600040101010101" charset="-122"/>
                <a:ea typeface="华文楷体" panose="02010600040101010101" charset="-122"/>
                <a:cs typeface="华文楷体" panose="02010600040101010101" charset="-122"/>
              </a:rPr>
              <a:t>       </a:t>
            </a:r>
            <a:r>
              <a:rPr lang="zh-CN" altLang="en-US" sz="1200" b="0">
                <a:latin typeface="华文楷体" panose="02010600040101010101" charset="-122"/>
                <a:ea typeface="华文楷体" panose="02010600040101010101" charset="-122"/>
                <a:cs typeface="华文楷体" panose="02010600040101010101" charset="-122"/>
              </a:rPr>
              <a:t>在上这两门课程之前</a:t>
            </a:r>
            <a:r>
              <a:rPr lang="en-US" altLang="zh-CN" sz="1200" b="0">
                <a:latin typeface="华文楷体" panose="02010600040101010101" charset="-122"/>
                <a:ea typeface="华文楷体" panose="02010600040101010101" charset="-122"/>
                <a:cs typeface="华文楷体" panose="02010600040101010101" charset="-122"/>
              </a:rPr>
              <a:t>, </a:t>
            </a:r>
            <a:r>
              <a:rPr lang="zh-CN" altLang="en-US" sz="1200" b="0">
                <a:latin typeface="华文楷体" panose="02010600040101010101" charset="-122"/>
                <a:ea typeface="华文楷体" panose="02010600040101010101" charset="-122"/>
                <a:cs typeface="华文楷体" panose="02010600040101010101" charset="-122"/>
              </a:rPr>
              <a:t>我其实也从学长口中了解到了这两门课作业的繁重</a:t>
            </a:r>
            <a:r>
              <a:rPr lang="en-US" altLang="zh-CN" sz="1200" b="0">
                <a:latin typeface="华文楷体" panose="02010600040101010101" charset="-122"/>
                <a:ea typeface="华文楷体" panose="02010600040101010101" charset="-122"/>
                <a:cs typeface="华文楷体" panose="02010600040101010101" charset="-122"/>
              </a:rPr>
              <a:t>, </a:t>
            </a:r>
            <a:r>
              <a:rPr lang="zh-CN" altLang="en-US" sz="1200" b="0">
                <a:latin typeface="华文楷体" panose="02010600040101010101" charset="-122"/>
                <a:ea typeface="华文楷体" panose="02010600040101010101" charset="-122"/>
                <a:cs typeface="华文楷体" panose="02010600040101010101" charset="-122"/>
              </a:rPr>
              <a:t>所以说本学期可以说是过得十分充实了</a:t>
            </a:r>
            <a:r>
              <a:rPr lang="en-US" altLang="zh-CN" sz="1200" b="0">
                <a:latin typeface="华文楷体" panose="02010600040101010101" charset="-122"/>
                <a:ea typeface="华文楷体" panose="02010600040101010101" charset="-122"/>
                <a:cs typeface="华文楷体" panose="02010600040101010101" charset="-122"/>
              </a:rPr>
              <a:t>, </a:t>
            </a:r>
            <a:r>
              <a:rPr lang="zh-CN" altLang="en-US" sz="1200" b="0">
                <a:latin typeface="华文楷体" panose="02010600040101010101" charset="-122"/>
                <a:ea typeface="华文楷体" panose="02010600040101010101" charset="-122"/>
                <a:cs typeface="华文楷体" panose="02010600040101010101" charset="-122"/>
              </a:rPr>
              <a:t>让我感触最深的还是</a:t>
            </a:r>
            <a:r>
              <a:rPr lang="en-US" altLang="zh-CN" sz="1200" b="0">
                <a:latin typeface="华文楷体" panose="02010600040101010101" charset="-122"/>
                <a:ea typeface="华文楷体" panose="02010600040101010101" charset="-122"/>
                <a:cs typeface="华文楷体" panose="02010600040101010101" charset="-122"/>
              </a:rPr>
              <a:t>SRS</a:t>
            </a:r>
            <a:r>
              <a:rPr lang="zh-CN" altLang="en-US" sz="1200" b="0">
                <a:latin typeface="华文楷体" panose="02010600040101010101" charset="-122"/>
                <a:ea typeface="华文楷体" panose="02010600040101010101" charset="-122"/>
                <a:cs typeface="华文楷体" panose="02010600040101010101" charset="-122"/>
              </a:rPr>
              <a:t>评审之前的那段时间</a:t>
            </a:r>
            <a:r>
              <a:rPr lang="en-US" altLang="zh-CN" sz="1200" b="0">
                <a:latin typeface="华文楷体" panose="02010600040101010101" charset="-122"/>
                <a:ea typeface="华文楷体" panose="02010600040101010101" charset="-122"/>
                <a:cs typeface="华文楷体" panose="02010600040101010101" charset="-122"/>
              </a:rPr>
              <a:t>, </a:t>
            </a:r>
            <a:r>
              <a:rPr lang="zh-CN" altLang="en-US" sz="1200" b="0">
                <a:latin typeface="华文楷体" panose="02010600040101010101" charset="-122"/>
                <a:ea typeface="华文楷体" panose="02010600040101010101" charset="-122"/>
                <a:cs typeface="华文楷体" panose="02010600040101010101" charset="-122"/>
              </a:rPr>
              <a:t>感觉每一天都有写不完的文档</a:t>
            </a:r>
            <a:r>
              <a:rPr lang="en-US" altLang="zh-CN" sz="1200" b="0">
                <a:latin typeface="华文楷体" panose="02010600040101010101" charset="-122"/>
                <a:ea typeface="华文楷体" panose="02010600040101010101" charset="-122"/>
                <a:cs typeface="华文楷体" panose="02010600040101010101" charset="-122"/>
              </a:rPr>
              <a:t>, </a:t>
            </a:r>
            <a:r>
              <a:rPr lang="zh-CN" altLang="en-US" sz="1200" b="0">
                <a:latin typeface="华文楷体" panose="02010600040101010101" charset="-122"/>
                <a:ea typeface="华文楷体" panose="02010600040101010101" charset="-122"/>
                <a:cs typeface="华文楷体" panose="02010600040101010101" charset="-122"/>
              </a:rPr>
              <a:t>画不完的原型。不过好在的是</a:t>
            </a:r>
            <a:r>
              <a:rPr lang="en-US" altLang="zh-CN" sz="1200" b="0">
                <a:latin typeface="华文楷体" panose="02010600040101010101" charset="-122"/>
                <a:ea typeface="华文楷体" panose="02010600040101010101" charset="-122"/>
                <a:cs typeface="华文楷体" panose="02010600040101010101" charset="-122"/>
              </a:rPr>
              <a:t>, </a:t>
            </a:r>
            <a:r>
              <a:rPr lang="zh-CN" altLang="en-US" sz="1200" b="0">
                <a:latin typeface="华文楷体" panose="02010600040101010101" charset="-122"/>
                <a:ea typeface="华文楷体" panose="02010600040101010101" charset="-122"/>
                <a:cs typeface="华文楷体" panose="02010600040101010101" charset="-122"/>
              </a:rPr>
              <a:t>我们小组的分工还算明确</a:t>
            </a:r>
            <a:r>
              <a:rPr lang="en-US" altLang="zh-CN" sz="1200" b="0">
                <a:latin typeface="华文楷体" panose="02010600040101010101" charset="-122"/>
                <a:ea typeface="华文楷体" panose="02010600040101010101" charset="-122"/>
                <a:cs typeface="华文楷体" panose="02010600040101010101" charset="-122"/>
              </a:rPr>
              <a:t>, </a:t>
            </a:r>
            <a:r>
              <a:rPr lang="zh-CN" altLang="en-US" sz="1200" b="0">
                <a:latin typeface="华文楷体" panose="02010600040101010101" charset="-122"/>
                <a:ea typeface="华文楷体" panose="02010600040101010101" charset="-122"/>
                <a:cs typeface="华文楷体" panose="02010600040101010101" charset="-122"/>
              </a:rPr>
              <a:t>每个人都认真地完成着自己的任务</a:t>
            </a:r>
            <a:r>
              <a:rPr lang="en-US" altLang="zh-CN" sz="1200" b="0">
                <a:latin typeface="华文楷体" panose="02010600040101010101" charset="-122"/>
                <a:ea typeface="华文楷体" panose="02010600040101010101" charset="-122"/>
                <a:cs typeface="华文楷体" panose="02010600040101010101" charset="-122"/>
              </a:rPr>
              <a:t>, </a:t>
            </a:r>
            <a:r>
              <a:rPr lang="zh-CN" altLang="en-US" sz="1200" b="0">
                <a:latin typeface="华文楷体" panose="02010600040101010101" charset="-122"/>
                <a:ea typeface="华文楷体" panose="02010600040101010101" charset="-122"/>
                <a:cs typeface="华文楷体" panose="02010600040101010101" charset="-122"/>
              </a:rPr>
              <a:t>所以虽然忙碌</a:t>
            </a:r>
            <a:r>
              <a:rPr lang="en-US" altLang="zh-CN" sz="1200" b="0">
                <a:latin typeface="华文楷体" panose="02010600040101010101" charset="-122"/>
                <a:ea typeface="华文楷体" panose="02010600040101010101" charset="-122"/>
                <a:cs typeface="华文楷体" panose="02010600040101010101" charset="-122"/>
              </a:rPr>
              <a:t>, </a:t>
            </a:r>
            <a:r>
              <a:rPr lang="zh-CN" altLang="en-US" sz="1200" b="0">
                <a:latin typeface="华文楷体" panose="02010600040101010101" charset="-122"/>
                <a:ea typeface="华文楷体" panose="02010600040101010101" charset="-122"/>
                <a:cs typeface="华文楷体" panose="02010600040101010101" charset="-122"/>
              </a:rPr>
              <a:t>但是我们的进度一直没有太过落后。        经过一个学期的学习后可以说是学到的非常多的东西</a:t>
            </a:r>
            <a:r>
              <a:rPr lang="en-US" altLang="zh-CN" sz="1200" b="0">
                <a:latin typeface="华文楷体" panose="02010600040101010101" charset="-122"/>
                <a:ea typeface="华文楷体" panose="02010600040101010101" charset="-122"/>
                <a:cs typeface="华文楷体" panose="02010600040101010101" charset="-122"/>
              </a:rPr>
              <a:t>, </a:t>
            </a:r>
            <a:r>
              <a:rPr lang="zh-CN" altLang="en-US" sz="1200" b="0">
                <a:latin typeface="华文楷体" panose="02010600040101010101" charset="-122"/>
                <a:ea typeface="华文楷体" panose="02010600040101010101" charset="-122"/>
                <a:cs typeface="华文楷体" panose="02010600040101010101" charset="-122"/>
              </a:rPr>
              <a:t>其中最显而易见的是学会了一些工具的使用</a:t>
            </a:r>
            <a:r>
              <a:rPr lang="en-US" altLang="zh-CN" sz="1200" b="0">
                <a:latin typeface="华文楷体" panose="02010600040101010101" charset="-122"/>
                <a:ea typeface="华文楷体" panose="02010600040101010101" charset="-122"/>
                <a:cs typeface="华文楷体" panose="02010600040101010101" charset="-122"/>
              </a:rPr>
              <a:t>, </a:t>
            </a:r>
            <a:r>
              <a:rPr lang="zh-CN" altLang="en-US" sz="1200" b="0">
                <a:latin typeface="华文楷体" panose="02010600040101010101" charset="-122"/>
                <a:ea typeface="华文楷体" panose="02010600040101010101" charset="-122"/>
                <a:cs typeface="华文楷体" panose="02010600040101010101" charset="-122"/>
              </a:rPr>
              <a:t>比如说绘制各种图的</a:t>
            </a:r>
            <a:r>
              <a:rPr lang="en-US" altLang="zh-CN" sz="1200" b="0">
                <a:latin typeface="华文楷体" panose="02010600040101010101" charset="-122"/>
                <a:ea typeface="华文楷体" panose="02010600040101010101" charset="-122"/>
                <a:cs typeface="华文楷体" panose="02010600040101010101" charset="-122"/>
              </a:rPr>
              <a:t>StarUML</a:t>
            </a:r>
            <a:r>
              <a:rPr lang="zh-CN" altLang="en-US" sz="1200" b="0">
                <a:latin typeface="华文楷体" panose="02010600040101010101" charset="-122"/>
                <a:ea typeface="华文楷体" panose="02010600040101010101" charset="-122"/>
                <a:cs typeface="华文楷体" panose="02010600040101010101" charset="-122"/>
              </a:rPr>
              <a:t>和</a:t>
            </a:r>
            <a:r>
              <a:rPr lang="en-US" altLang="zh-CN" sz="1200" b="0">
                <a:latin typeface="华文楷体" panose="02010600040101010101" charset="-122"/>
                <a:ea typeface="华文楷体" panose="02010600040101010101" charset="-122"/>
                <a:cs typeface="华文楷体" panose="02010600040101010101" charset="-122"/>
              </a:rPr>
              <a:t>Visio, </a:t>
            </a:r>
            <a:r>
              <a:rPr lang="zh-CN" altLang="en-US" sz="1200" b="0">
                <a:latin typeface="华文楷体" panose="02010600040101010101" charset="-122"/>
                <a:ea typeface="华文楷体" panose="02010600040101010101" charset="-122"/>
                <a:cs typeface="华文楷体" panose="02010600040101010101" charset="-122"/>
              </a:rPr>
              <a:t>用来画原型的</a:t>
            </a:r>
            <a:r>
              <a:rPr lang="en-US" altLang="zh-CN" sz="1200" b="0">
                <a:latin typeface="华文楷体" panose="02010600040101010101" charset="-122"/>
                <a:ea typeface="华文楷体" panose="02010600040101010101" charset="-122"/>
                <a:cs typeface="华文楷体" panose="02010600040101010101" charset="-122"/>
              </a:rPr>
              <a:t>XD, </a:t>
            </a:r>
            <a:r>
              <a:rPr lang="zh-CN" altLang="en-US" sz="1200" b="0">
                <a:latin typeface="华文楷体" panose="02010600040101010101" charset="-122"/>
                <a:ea typeface="华文楷体" panose="02010600040101010101" charset="-122"/>
                <a:cs typeface="华文楷体" panose="02010600040101010101" charset="-122"/>
              </a:rPr>
              <a:t>又或是</a:t>
            </a:r>
            <a:r>
              <a:rPr lang="en-US" altLang="zh-CN" sz="1200" b="0">
                <a:latin typeface="华文楷体" panose="02010600040101010101" charset="-122"/>
                <a:ea typeface="华文楷体" panose="02010600040101010101" charset="-122"/>
                <a:cs typeface="华文楷体" panose="02010600040101010101" charset="-122"/>
              </a:rPr>
              <a:t>git</a:t>
            </a:r>
            <a:r>
              <a:rPr lang="zh-CN" altLang="en-US" sz="1200" b="0">
                <a:latin typeface="华文楷体" panose="02010600040101010101" charset="-122"/>
                <a:ea typeface="华文楷体" panose="02010600040101010101" charset="-122"/>
                <a:cs typeface="华文楷体" panose="02010600040101010101" charset="-122"/>
              </a:rPr>
              <a:t>管理工具</a:t>
            </a:r>
            <a:r>
              <a:rPr lang="en-US" altLang="zh-CN" sz="1200" b="0">
                <a:latin typeface="华文楷体" panose="02010600040101010101" charset="-122"/>
                <a:ea typeface="华文楷体" panose="02010600040101010101" charset="-122"/>
                <a:cs typeface="华文楷体" panose="02010600040101010101" charset="-122"/>
              </a:rPr>
              <a:t>Github Desktop</a:t>
            </a:r>
            <a:r>
              <a:rPr lang="zh-CN" altLang="en-US" sz="1200" b="0">
                <a:latin typeface="华文楷体" panose="02010600040101010101" charset="-122"/>
                <a:ea typeface="华文楷体" panose="02010600040101010101" charset="-122"/>
                <a:cs typeface="华文楷体" panose="02010600040101010101" charset="-122"/>
              </a:rPr>
              <a:t>等等。其次</a:t>
            </a:r>
            <a:r>
              <a:rPr lang="en-US" altLang="zh-CN" sz="1200" b="0">
                <a:latin typeface="华文楷体" panose="02010600040101010101" charset="-122"/>
                <a:ea typeface="华文楷体" panose="02010600040101010101" charset="-122"/>
                <a:cs typeface="华文楷体" panose="02010600040101010101" charset="-122"/>
              </a:rPr>
              <a:t>, </a:t>
            </a:r>
            <a:r>
              <a:rPr lang="zh-CN" altLang="en-US" sz="1200" b="0">
                <a:latin typeface="华文楷体" panose="02010600040101010101" charset="-122"/>
                <a:ea typeface="华文楷体" panose="02010600040101010101" charset="-122"/>
                <a:cs typeface="华文楷体" panose="02010600040101010101" charset="-122"/>
              </a:rPr>
              <a:t>团队协作能力也得到了很大的提升</a:t>
            </a:r>
            <a:r>
              <a:rPr lang="en-US" altLang="zh-CN" sz="1200" b="0">
                <a:latin typeface="华文楷体" panose="02010600040101010101" charset="-122"/>
                <a:ea typeface="华文楷体" panose="02010600040101010101" charset="-122"/>
                <a:cs typeface="华文楷体" panose="02010600040101010101" charset="-122"/>
              </a:rPr>
              <a:t>, </a:t>
            </a:r>
            <a:r>
              <a:rPr lang="zh-CN" altLang="en-US" sz="1200" b="0">
                <a:latin typeface="华文楷体" panose="02010600040101010101" charset="-122"/>
                <a:ea typeface="华文楷体" panose="02010600040101010101" charset="-122"/>
                <a:cs typeface="华文楷体" panose="02010600040101010101" charset="-122"/>
              </a:rPr>
              <a:t>由于课程任务是分小组去完成的</a:t>
            </a:r>
            <a:r>
              <a:rPr lang="en-US" altLang="zh-CN" sz="1200" b="0">
                <a:latin typeface="华文楷体" panose="02010600040101010101" charset="-122"/>
                <a:ea typeface="华文楷体" panose="02010600040101010101" charset="-122"/>
                <a:cs typeface="华文楷体" panose="02010600040101010101" charset="-122"/>
              </a:rPr>
              <a:t>, </a:t>
            </a:r>
            <a:r>
              <a:rPr lang="zh-CN" altLang="en-US" sz="1200" b="0">
                <a:latin typeface="华文楷体" panose="02010600040101010101" charset="-122"/>
                <a:ea typeface="华文楷体" panose="02010600040101010101" charset="-122"/>
                <a:cs typeface="华文楷体" panose="02010600040101010101" charset="-122"/>
              </a:rPr>
              <a:t>这十分考验我们组员之间的配合能力</a:t>
            </a:r>
            <a:r>
              <a:rPr lang="en-US" altLang="zh-CN" sz="1200" b="0">
                <a:latin typeface="华文楷体" panose="02010600040101010101" charset="-122"/>
                <a:ea typeface="华文楷体" panose="02010600040101010101" charset="-122"/>
                <a:cs typeface="华文楷体" panose="02010600040101010101" charset="-122"/>
              </a:rPr>
              <a:t>, </a:t>
            </a:r>
            <a:r>
              <a:rPr lang="zh-CN" altLang="en-US" sz="1200" b="0">
                <a:latin typeface="华文楷体" panose="02010600040101010101" charset="-122"/>
                <a:ea typeface="华文楷体" panose="02010600040101010101" charset="-122"/>
                <a:cs typeface="华文楷体" panose="02010600040101010101" charset="-122"/>
              </a:rPr>
              <a:t>所以说一个团体成员的任务没有及时完成</a:t>
            </a:r>
            <a:r>
              <a:rPr lang="en-US" altLang="zh-CN" sz="1200" b="0">
                <a:latin typeface="华文楷体" panose="02010600040101010101" charset="-122"/>
                <a:ea typeface="华文楷体" panose="02010600040101010101" charset="-122"/>
                <a:cs typeface="华文楷体" panose="02010600040101010101" charset="-122"/>
              </a:rPr>
              <a:t>, </a:t>
            </a:r>
            <a:r>
              <a:rPr lang="zh-CN" altLang="en-US" sz="1200" b="0">
                <a:latin typeface="华文楷体" panose="02010600040101010101" charset="-122"/>
                <a:ea typeface="华文楷体" panose="02010600040101010101" charset="-122"/>
                <a:cs typeface="华文楷体" panose="02010600040101010101" charset="-122"/>
              </a:rPr>
              <a:t>就会拖累整组的进度</a:t>
            </a:r>
            <a:r>
              <a:rPr lang="en-US" altLang="zh-CN" sz="1200" b="0">
                <a:latin typeface="华文楷体" panose="02010600040101010101" charset="-122"/>
                <a:ea typeface="华文楷体" panose="02010600040101010101" charset="-122"/>
                <a:cs typeface="华文楷体" panose="02010600040101010101" charset="-122"/>
              </a:rPr>
              <a:t>, </a:t>
            </a:r>
            <a:r>
              <a:rPr lang="zh-CN" altLang="en-US" sz="1200" b="0">
                <a:latin typeface="华文楷体" panose="02010600040101010101" charset="-122"/>
                <a:ea typeface="华文楷体" panose="02010600040101010101" charset="-122"/>
                <a:cs typeface="华文楷体" panose="02010600040101010101" charset="-122"/>
              </a:rPr>
              <a:t>甚至可能导致了整组的扣分。 而且项目执行过程中</a:t>
            </a:r>
            <a:r>
              <a:rPr lang="en-US" altLang="zh-CN" sz="1200" b="0">
                <a:latin typeface="华文楷体" panose="02010600040101010101" charset="-122"/>
                <a:ea typeface="华文楷体" panose="02010600040101010101" charset="-122"/>
                <a:cs typeface="华文楷体" panose="02010600040101010101" charset="-122"/>
              </a:rPr>
              <a:t>, </a:t>
            </a:r>
            <a:r>
              <a:rPr lang="zh-CN" altLang="en-US" sz="1200" b="0">
                <a:latin typeface="华文楷体" panose="02010600040101010101" charset="-122"/>
                <a:ea typeface="华文楷体" panose="02010600040101010101" charset="-122"/>
                <a:cs typeface="华文楷体" panose="02010600040101010101" charset="-122"/>
              </a:rPr>
              <a:t>小组成员之间的争吵时有发生</a:t>
            </a:r>
            <a:r>
              <a:rPr lang="en-US" altLang="zh-CN" sz="1200" b="0">
                <a:latin typeface="华文楷体" panose="02010600040101010101" charset="-122"/>
                <a:ea typeface="华文楷体" panose="02010600040101010101" charset="-122"/>
                <a:cs typeface="华文楷体" panose="02010600040101010101" charset="-122"/>
              </a:rPr>
              <a:t>, </a:t>
            </a:r>
            <a:r>
              <a:rPr lang="zh-CN" altLang="en-US" sz="1200" b="0">
                <a:latin typeface="华文楷体" panose="02010600040101010101" charset="-122"/>
                <a:ea typeface="华文楷体" panose="02010600040101010101" charset="-122"/>
                <a:cs typeface="华文楷体" panose="02010600040101010101" charset="-122"/>
              </a:rPr>
              <a:t>而如何解决这些问题是需要我们去克服的。其次</a:t>
            </a:r>
            <a:r>
              <a:rPr lang="en-US" altLang="zh-CN" sz="1200" b="0">
                <a:latin typeface="华文楷体" panose="02010600040101010101" charset="-122"/>
                <a:ea typeface="华文楷体" panose="02010600040101010101" charset="-122"/>
                <a:cs typeface="华文楷体" panose="02010600040101010101" charset="-122"/>
              </a:rPr>
              <a:t>, </a:t>
            </a:r>
            <a:r>
              <a:rPr lang="zh-CN" altLang="en-US" sz="1200" b="0">
                <a:latin typeface="华文楷体" panose="02010600040101010101" charset="-122"/>
                <a:ea typeface="华文楷体" panose="02010600040101010101" charset="-122"/>
                <a:cs typeface="华文楷体" panose="02010600040101010101" charset="-122"/>
              </a:rPr>
              <a:t>我写文档的能力也得到了很大的提升</a:t>
            </a:r>
            <a:r>
              <a:rPr lang="en-US" altLang="zh-CN" sz="1200" b="0">
                <a:latin typeface="华文楷体" panose="02010600040101010101" charset="-122"/>
                <a:ea typeface="华文楷体" panose="02010600040101010101" charset="-122"/>
                <a:cs typeface="华文楷体" panose="02010600040101010101" charset="-122"/>
              </a:rPr>
              <a:t>, </a:t>
            </a:r>
            <a:r>
              <a:rPr lang="zh-CN" altLang="en-US" sz="1200" b="0">
                <a:latin typeface="华文楷体" panose="02010600040101010101" charset="-122"/>
                <a:ea typeface="华文楷体" panose="02010600040101010101" charset="-122"/>
                <a:cs typeface="华文楷体" panose="02010600040101010101" charset="-122"/>
              </a:rPr>
              <a:t>能比以前写出更加条理清晰的文档。        总的来说</a:t>
            </a:r>
            <a:r>
              <a:rPr lang="en-US" altLang="zh-CN" sz="1200" b="0">
                <a:latin typeface="华文楷体" panose="02010600040101010101" charset="-122"/>
                <a:ea typeface="华文楷体" panose="02010600040101010101" charset="-122"/>
                <a:cs typeface="华文楷体" panose="02010600040101010101" charset="-122"/>
              </a:rPr>
              <a:t>, </a:t>
            </a:r>
            <a:r>
              <a:rPr lang="zh-CN" altLang="en-US" sz="1200" b="0">
                <a:latin typeface="华文楷体" panose="02010600040101010101" charset="-122"/>
                <a:ea typeface="华文楷体" panose="02010600040101010101" charset="-122"/>
                <a:cs typeface="华文楷体" panose="02010600040101010101" charset="-122"/>
              </a:rPr>
              <a:t>这两门课程带给我的感受完全不同于其他课程</a:t>
            </a:r>
            <a:r>
              <a:rPr lang="en-US" altLang="zh-CN" sz="1200" b="0">
                <a:latin typeface="华文楷体" panose="02010600040101010101" charset="-122"/>
                <a:ea typeface="华文楷体" panose="02010600040101010101" charset="-122"/>
                <a:cs typeface="华文楷体" panose="02010600040101010101" charset="-122"/>
              </a:rPr>
              <a:t>, </a:t>
            </a:r>
            <a:r>
              <a:rPr lang="zh-CN" altLang="en-US" sz="1200" b="0">
                <a:latin typeface="华文楷体" panose="02010600040101010101" charset="-122"/>
                <a:ea typeface="华文楷体" panose="02010600040101010101" charset="-122"/>
                <a:cs typeface="华文楷体" panose="02010600040101010101" charset="-122"/>
              </a:rPr>
              <a:t>至少是让我了解到了一个真实的项目到底是如何进行的</a:t>
            </a:r>
            <a:r>
              <a:rPr lang="en-US" altLang="zh-CN" sz="1200" b="0">
                <a:latin typeface="华文楷体" panose="02010600040101010101" charset="-122"/>
                <a:ea typeface="华文楷体" panose="02010600040101010101" charset="-122"/>
                <a:cs typeface="华文楷体" panose="02010600040101010101" charset="-122"/>
              </a:rPr>
              <a:t>, </a:t>
            </a:r>
            <a:r>
              <a:rPr lang="zh-CN" altLang="en-US" sz="1200" b="0">
                <a:latin typeface="华文楷体" panose="02010600040101010101" charset="-122"/>
                <a:ea typeface="华文楷体" panose="02010600040101010101" charset="-122"/>
                <a:cs typeface="华文楷体" panose="02010600040101010101" charset="-122"/>
              </a:rPr>
              <a:t>这就给我之后的项目带来了十足的经验</a:t>
            </a:r>
            <a:r>
              <a:rPr lang="en-US" altLang="zh-CN" sz="1200" b="0">
                <a:latin typeface="华文楷体" panose="02010600040101010101" charset="-122"/>
                <a:ea typeface="华文楷体" panose="02010600040101010101" charset="-122"/>
                <a:cs typeface="华文楷体" panose="02010600040101010101" charset="-122"/>
              </a:rPr>
              <a:t>, </a:t>
            </a:r>
            <a:r>
              <a:rPr lang="zh-CN" altLang="en-US" sz="1200" b="0">
                <a:latin typeface="华文楷体" panose="02010600040101010101" charset="-122"/>
                <a:ea typeface="华文楷体" panose="02010600040101010101" charset="-122"/>
                <a:cs typeface="华文楷体" panose="02010600040101010101" charset="-122"/>
              </a:rPr>
              <a:t>而这是其他课程中得不到的。所以非常感谢杨老师和侯老师用心的教学</a:t>
            </a:r>
            <a:r>
              <a:rPr lang="en-US" altLang="zh-CN" sz="1200" b="0">
                <a:latin typeface="华文楷体" panose="02010600040101010101" charset="-122"/>
                <a:ea typeface="华文楷体" panose="02010600040101010101" charset="-122"/>
                <a:cs typeface="华文楷体" panose="02010600040101010101" charset="-122"/>
              </a:rPr>
              <a:t>, </a:t>
            </a:r>
            <a:r>
              <a:rPr lang="zh-CN" altLang="en-US" sz="1200" b="0">
                <a:latin typeface="华文楷体" panose="02010600040101010101" charset="-122"/>
                <a:ea typeface="华文楷体" panose="02010600040101010101" charset="-122"/>
                <a:cs typeface="华文楷体" panose="02010600040101010101" charset="-122"/>
              </a:rPr>
              <a:t>这两门课都是十分有意义的课程</a:t>
            </a:r>
            <a:r>
              <a:rPr lang="zh-CN" altLang="en-US" sz="1050" b="0">
                <a:latin typeface="Calibri" panose="020F0502020204030204" charset="0"/>
                <a:cs typeface="Calibri" panose="020F0502020204030204" charset="0"/>
              </a:rPr>
              <a:t>。</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p:tgtEl>
                                          <p:spTgt spid="4"/>
                                        </p:tgtEl>
                                        <p:attrNameLst>
                                          <p:attrName>ppt_y</p:attrName>
                                        </p:attrNameLst>
                                      </p:cBhvr>
                                      <p:tavLst>
                                        <p:tav tm="0">
                                          <p:val>
                                            <p:strVal val="#ppt_y-#ppt_h*1.125000"/>
                                          </p:val>
                                        </p:tav>
                                        <p:tav tm="100000">
                                          <p:val>
                                            <p:strVal val="#ppt_y"/>
                                          </p:val>
                                        </p:tav>
                                      </p:tavLst>
                                    </p:anim>
                                    <p:animEffect transition="in" filter="wipe(down)">
                                      <p:cBhvr>
                                        <p:cTn id="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圆角矩形 3"/>
          <p:cNvSpPr>
            <a:spLocks noChangeArrowheads="1"/>
          </p:cNvSpPr>
          <p:nvPr/>
        </p:nvSpPr>
        <p:spPr bwMode="auto">
          <a:xfrm>
            <a:off x="370840" y="311785"/>
            <a:ext cx="2393315" cy="378460"/>
          </a:xfrm>
          <a:prstGeom prst="roundRect">
            <a:avLst>
              <a:gd name="adj" fmla="val 50000"/>
            </a:avLst>
          </a:prstGeom>
          <a:solidFill>
            <a:schemeClr val="accent1"/>
          </a:solidFill>
          <a:ln w="12700" algn="ctr">
            <a:noFill/>
            <a:miter lim="800000"/>
          </a:ln>
          <a:effectLst>
            <a:outerShdw blurRad="317500" dist="190500" dir="9000000" algn="r" rotWithShape="0">
              <a:prstClr val="black">
                <a:alpha val="40000"/>
              </a:prstClr>
            </a:outerShdw>
          </a:effectLst>
        </p:spPr>
        <p:txBody>
          <a:bodyPr lIns="91438" tIns="45719" rIns="91438" bIns="45719" anchor="ctr"/>
          <a:p>
            <a:pPr algn="ctr" defTabSz="913130">
              <a:defRPr/>
            </a:pPr>
            <a:r>
              <a:rPr lang="zh-CN" altLang="en-US">
                <a:solidFill>
                  <a:schemeClr val="bg1"/>
                </a:solidFill>
              </a:rPr>
              <a:t>项目总结（叶瑶毓）</a:t>
            </a:r>
            <a:endParaRPr lang="zh-CN" altLang="en-US">
              <a:solidFill>
                <a:schemeClr val="bg1"/>
              </a:solidFill>
            </a:endParaRPr>
          </a:p>
        </p:txBody>
      </p:sp>
      <p:sp>
        <p:nvSpPr>
          <p:cNvPr id="2" name="文本框 1"/>
          <p:cNvSpPr txBox="1"/>
          <p:nvPr/>
        </p:nvSpPr>
        <p:spPr>
          <a:xfrm>
            <a:off x="1465580" y="1113155"/>
            <a:ext cx="6627495" cy="3107690"/>
          </a:xfrm>
          <a:prstGeom prst="rect">
            <a:avLst/>
          </a:prstGeom>
          <a:noFill/>
          <a:ln w="9525">
            <a:noFill/>
          </a:ln>
        </p:spPr>
        <p:txBody>
          <a:bodyPr wrap="square">
            <a:spAutoFit/>
          </a:bodyPr>
          <a:p>
            <a:pPr marL="0" indent="266700" algn="l"/>
            <a:r>
              <a:rPr lang="zh-CN" altLang="en-US" sz="1400" b="0">
                <a:latin typeface="华文楷体" panose="02010600040101010101" charset="-122"/>
                <a:ea typeface="华文楷体" panose="02010600040101010101" charset="-122"/>
                <a:cs typeface="华文楷体" panose="02010600040101010101" charset="-122"/>
              </a:rPr>
              <a:t>这既是一门学科，也是一个项目。为了完成这个项目，我们需要高效的团队协作，需要废寝忘食的工作态度，同时也需要出色的自学能力。团队协作方面，“案例教学系统”这个项目的需求分析与设计的工作量是比较大的，所以，一个人是几乎不可能完成的，必须由一个团队来实现，访问需求的时候需要团队协作，开会协商也需要团队成员集思广益，任务分配也是大家各展其能，在这里，你的损益与团队的损益相一致。      工作态度上，平时的每周都会有各种任务分配下来，一些时候，工作量还可能比较大，毕竟程序员也是要经常加班加点的，所以，作为软件工程的一名学员，我提前感受到了项目工作的压力，好好的适应了一下。      自学能力方面，老师给我们推荐了很多的软件工程方面的书籍，让我们进行课外的学习，毕竟，计算机的知识是更新很快的，所以我们必须有很好的学习能力，同时项目开发过程需要我们自学很多的软件，总体上，自学能力也有很大的提升因为缺乏，所以辛苦，因为辛苦，所以成长，或许，这就是这门课程所教会我们的最宝贵的地方吧。</a:t>
            </a:r>
            <a:endParaRPr lang="zh-CN" altLang="en-US" sz="1400">
              <a:latin typeface="华文楷体" panose="02010600040101010101" charset="-122"/>
              <a:ea typeface="华文楷体" panose="02010600040101010101" charset="-122"/>
              <a:cs typeface="华文楷体" panose="02010600040101010101" charset="-122"/>
            </a:endParaRPr>
          </a:p>
        </p:txBody>
      </p:sp>
    </p:spTree>
  </p:cSld>
  <p:clrMapOvr>
    <a:masterClrMapping/>
  </p:clrMapOvr>
  <mc:AlternateContent xmlns:mc="http://schemas.openxmlformats.org/markup-compatibility/2006">
    <mc:Choice xmlns:p14="http://schemas.microsoft.com/office/powerpoint/2010/main" Requires="p14">
      <p:transition spd="slow" p14:dur="20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p:tgtEl>
                                          <p:spTgt spid="4"/>
                                        </p:tgtEl>
                                        <p:attrNameLst>
                                          <p:attrName>ppt_y</p:attrName>
                                        </p:attrNameLst>
                                      </p:cBhvr>
                                      <p:tavLst>
                                        <p:tav tm="0">
                                          <p:val>
                                            <p:strVal val="#ppt_y-#ppt_h*1.125000"/>
                                          </p:val>
                                        </p:tav>
                                        <p:tav tm="100000">
                                          <p:val>
                                            <p:strVal val="#ppt_y"/>
                                          </p:val>
                                        </p:tav>
                                      </p:tavLst>
                                    </p:anim>
                                    <p:animEffect transition="in" filter="wipe(down)">
                                      <p:cBhvr>
                                        <p:cTn id="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圆角矩形 1"/>
          <p:cNvSpPr>
            <a:spLocks noChangeArrowheads="1"/>
          </p:cNvSpPr>
          <p:nvPr/>
        </p:nvSpPr>
        <p:spPr bwMode="auto">
          <a:xfrm>
            <a:off x="449580" y="291465"/>
            <a:ext cx="1495425" cy="370205"/>
          </a:xfrm>
          <a:prstGeom prst="roundRect">
            <a:avLst>
              <a:gd name="adj" fmla="val 50000"/>
            </a:avLst>
          </a:prstGeom>
          <a:solidFill>
            <a:schemeClr val="accent1"/>
          </a:solidFill>
          <a:ln w="12700" algn="ctr">
            <a:noFill/>
            <a:miter lim="800000"/>
          </a:ln>
          <a:effectLst>
            <a:outerShdw blurRad="317500" dist="190500" dir="9000000" algn="r" rotWithShape="0">
              <a:prstClr val="black">
                <a:alpha val="40000"/>
              </a:prstClr>
            </a:outerShdw>
          </a:effectLst>
        </p:spPr>
        <p:txBody>
          <a:bodyPr lIns="91438" tIns="45719" rIns="91438" bIns="45719" anchor="ctr"/>
          <a:p>
            <a:pPr algn="ctr" defTabSz="913130">
              <a:defRPr/>
            </a:pPr>
            <a:r>
              <a:rPr lang="zh-CN" altLang="en-US">
                <a:solidFill>
                  <a:schemeClr val="bg1"/>
                </a:solidFill>
              </a:rPr>
              <a:t>项目总结</a:t>
            </a:r>
            <a:endParaRPr lang="zh-CN" altLang="en-US">
              <a:solidFill>
                <a:schemeClr val="bg1"/>
              </a:solidFill>
            </a:endParaRPr>
          </a:p>
        </p:txBody>
      </p:sp>
      <p:sp>
        <p:nvSpPr>
          <p:cNvPr id="6" name="文本框 5"/>
          <p:cNvSpPr txBox="1"/>
          <p:nvPr/>
        </p:nvSpPr>
        <p:spPr>
          <a:xfrm>
            <a:off x="1945005" y="220345"/>
            <a:ext cx="6967220" cy="583565"/>
          </a:xfrm>
          <a:prstGeom prst="rect">
            <a:avLst/>
          </a:prstGeom>
          <a:noFill/>
          <a:ln w="9525">
            <a:noFill/>
          </a:ln>
        </p:spPr>
        <p:txBody>
          <a:bodyPr wrap="square">
            <a:spAutoFit/>
          </a:bodyPr>
          <a:p>
            <a:pPr indent="266700"/>
            <a:r>
              <a:rPr sz="1600" b="1">
                <a:latin typeface="华文楷体" panose="02010600040101010101" charset="-122"/>
                <a:ea typeface="华文楷体" panose="02010600040101010101" charset="-122"/>
                <a:cs typeface="华文楷体" panose="02010600040101010101" charset="-122"/>
              </a:rPr>
              <a:t>53.项目总结报告中是否给出了每个项目成员的合适评价？是否进行了成员的绩效排序和打分？</a:t>
            </a:r>
            <a:endParaRPr sz="1600" b="1">
              <a:latin typeface="华文楷体" panose="02010600040101010101" charset="-122"/>
              <a:ea typeface="华文楷体" panose="02010600040101010101" charset="-122"/>
              <a:cs typeface="华文楷体" panose="02010600040101010101" charset="-122"/>
            </a:endParaRPr>
          </a:p>
        </p:txBody>
      </p:sp>
    </p:spTree>
  </p:cSld>
  <p:clrMapOvr>
    <a:masterClrMapping/>
  </p:clrMapOvr>
  <p:transition advClick="0" advTm="7000">
    <p:pull dir="l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down)">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rotWithShape="1">
          <a:blip r:embed="rId1">
            <a:extLst>
              <a:ext uri="{28A0092B-C50C-407E-A947-70E740481C1C}">
                <a14:useLocalDpi xmlns:a14="http://schemas.microsoft.com/office/drawing/2010/main" val="0"/>
              </a:ext>
            </a:extLst>
          </a:blip>
          <a:srcRect t="34916" b="25375"/>
          <a:stretch>
            <a:fillRect/>
          </a:stretch>
        </p:blipFill>
        <p:spPr>
          <a:xfrm>
            <a:off x="0" y="2572544"/>
            <a:ext cx="9144000" cy="2664296"/>
          </a:xfrm>
          <a:prstGeom prst="rect">
            <a:avLst/>
          </a:prstGeom>
        </p:spPr>
      </p:pic>
      <p:sp>
        <p:nvSpPr>
          <p:cNvPr id="17" name="文本框 6"/>
          <p:cNvSpPr txBox="1"/>
          <p:nvPr/>
        </p:nvSpPr>
        <p:spPr>
          <a:xfrm>
            <a:off x="1670099" y="1857673"/>
            <a:ext cx="6148864" cy="960755"/>
          </a:xfrm>
          <a:prstGeom prst="rect">
            <a:avLst/>
          </a:prstGeom>
          <a:noFill/>
        </p:spPr>
        <p:txBody>
          <a:bodyPr wrap="square" lIns="68580" tIns="34290" rIns="68580" bIns="34290" rtlCol="0">
            <a:spAutoFit/>
          </a:bodyPr>
          <a:lstStyle/>
          <a:p>
            <a:pPr algn="ctr" fontAlgn="base">
              <a:spcBef>
                <a:spcPct val="0"/>
              </a:spcBef>
              <a:spcAft>
                <a:spcPct val="0"/>
              </a:spcAft>
              <a:buNone/>
            </a:pPr>
            <a:r>
              <a:rPr lang="zh-CN" altLang="en-US" sz="4400" dirty="0">
                <a:solidFill>
                  <a:schemeClr val="tx1">
                    <a:lumMod val="75000"/>
                    <a:lumOff val="25000"/>
                  </a:schemeClr>
                </a:solidFill>
                <a:latin typeface="微软雅黑" panose="020B0503020204020204" pitchFamily="34" charset="-122"/>
                <a:ea typeface="微软雅黑" panose="020B0503020204020204" pitchFamily="34" charset="-122"/>
                <a:cs typeface="宋体" panose="02010600030101010101" pitchFamily="2" charset="-122"/>
              </a:rPr>
              <a:t>谢谢观看</a:t>
            </a:r>
            <a:endParaRPr lang="zh-CN" altLang="en-US" sz="4400" dirty="0">
              <a:solidFill>
                <a:schemeClr val="tx1">
                  <a:lumMod val="75000"/>
                  <a:lumOff val="25000"/>
                </a:schemeClr>
              </a:solidFill>
              <a:latin typeface="微软雅黑" panose="020B0503020204020204" pitchFamily="34" charset="-122"/>
              <a:ea typeface="微软雅黑" panose="020B0503020204020204" pitchFamily="34" charset="-122"/>
              <a:cs typeface="宋体" panose="02010600030101010101" pitchFamily="2" charset="-122"/>
            </a:endParaRPr>
          </a:p>
          <a:p>
            <a:pPr algn="ctr" fontAlgn="base">
              <a:spcBef>
                <a:spcPct val="0"/>
              </a:spcBef>
              <a:spcAft>
                <a:spcPct val="0"/>
              </a:spcAft>
              <a:buNone/>
            </a:pPr>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cs typeface="宋体" panose="02010600030101010101" pitchFamily="2" charset="-122"/>
              </a:rPr>
              <a:t>PRDG10</a:t>
            </a:r>
            <a:endPar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cs typeface="宋体" panose="02010600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125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0" presetClass="entr" presetSubtype="0" fill="hold" grpId="0" nodeType="clickEffect">
                                  <p:stCondLst>
                                    <p:cond delay="0"/>
                                  </p:stCondLst>
                                  <p:iterate type="lt">
                                    <p:tmPct val="10000"/>
                                  </p:iterate>
                                  <p:childTnLst>
                                    <p:set>
                                      <p:cBhvr>
                                        <p:cTn id="13" dur="1" fill="hold">
                                          <p:stCondLst>
                                            <p:cond delay="0"/>
                                          </p:stCondLst>
                                        </p:cTn>
                                        <p:tgtEl>
                                          <p:spTgt spid="17"/>
                                        </p:tgtEl>
                                        <p:attrNameLst>
                                          <p:attrName>style.visibility</p:attrName>
                                        </p:attrNameLst>
                                      </p:cBhvr>
                                      <p:to>
                                        <p:strVal val="visible"/>
                                      </p:to>
                                    </p:set>
                                    <p:animEffect transition="in" filter="fade">
                                      <p:cBhvr>
                                        <p:cTn id="14" dur="1000"/>
                                        <p:tgtEl>
                                          <p:spTgt spid="17"/>
                                        </p:tgtEl>
                                      </p:cBhvr>
                                    </p:animEffect>
                                    <p:anim calcmode="lin" valueType="num">
                                      <p:cBhvr>
                                        <p:cTn id="15" dur="1000" fill="hold"/>
                                        <p:tgtEl>
                                          <p:spTgt spid="17"/>
                                        </p:tgtEl>
                                        <p:attrNameLst>
                                          <p:attrName>ppt_x</p:attrName>
                                        </p:attrNameLst>
                                      </p:cBhvr>
                                      <p:tavLst>
                                        <p:tav tm="0">
                                          <p:val>
                                            <p:strVal val="#ppt_x-.1"/>
                                          </p:val>
                                        </p:tav>
                                        <p:tav tm="100000">
                                          <p:val>
                                            <p:strVal val="#ppt_x"/>
                                          </p:val>
                                        </p:tav>
                                      </p:tavLst>
                                    </p:anim>
                                    <p:anim calcmode="lin" valueType="num">
                                      <p:cBhvr>
                                        <p:cTn id="16" dur="1000" fill="hold"/>
                                        <p:tgtEl>
                                          <p:spTgt spid="1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圆角矩形 26"/>
          <p:cNvSpPr>
            <a:spLocks noChangeArrowheads="1"/>
          </p:cNvSpPr>
          <p:nvPr/>
        </p:nvSpPr>
        <p:spPr bwMode="auto">
          <a:xfrm>
            <a:off x="669925" y="459740"/>
            <a:ext cx="2641600" cy="354965"/>
          </a:xfrm>
          <a:prstGeom prst="roundRect">
            <a:avLst>
              <a:gd name="adj" fmla="val 50000"/>
            </a:avLst>
          </a:prstGeom>
          <a:solidFill>
            <a:schemeClr val="accent1"/>
          </a:solidFill>
          <a:ln w="12700" algn="ctr">
            <a:noFill/>
            <a:miter lim="800000"/>
          </a:ln>
          <a:effectLst>
            <a:outerShdw blurRad="317500" dist="190500" dir="9000000" algn="r" rotWithShape="0">
              <a:prstClr val="black">
                <a:alpha val="40000"/>
              </a:prstClr>
            </a:outerShdw>
          </a:effectLst>
        </p:spPr>
        <p:txBody>
          <a:bodyPr lIns="91438" tIns="45719" rIns="91438" bIns="45719" anchor="ctr"/>
          <a:p>
            <a:pPr algn="ctr" defTabSz="913130">
              <a:defRPr/>
            </a:pPr>
            <a:r>
              <a:rPr lang="zh-CN" altLang="en-US">
                <a:solidFill>
                  <a:schemeClr val="bg1"/>
                </a:solidFill>
              </a:rPr>
              <a:t>里程碑组内评审概览</a:t>
            </a:r>
            <a:endParaRPr lang="zh-CN" altLang="en-US">
              <a:solidFill>
                <a:schemeClr val="bg1"/>
              </a:solidFill>
            </a:endParaRPr>
          </a:p>
        </p:txBody>
      </p:sp>
      <p:sp>
        <p:nvSpPr>
          <p:cNvPr id="100" name="文本框 99"/>
          <p:cNvSpPr txBox="1"/>
          <p:nvPr/>
        </p:nvSpPr>
        <p:spPr>
          <a:xfrm>
            <a:off x="3513455" y="345440"/>
            <a:ext cx="5201285" cy="583565"/>
          </a:xfrm>
          <a:prstGeom prst="rect">
            <a:avLst/>
          </a:prstGeom>
          <a:noFill/>
          <a:ln w="9525">
            <a:noFill/>
          </a:ln>
        </p:spPr>
        <p:txBody>
          <a:bodyPr wrap="square">
            <a:spAutoFit/>
          </a:bodyPr>
          <a:p>
            <a:pPr marL="0" indent="266700"/>
            <a:r>
              <a:rPr lang="en-US" sz="1600" b="1">
                <a:latin typeface="华文楷体" panose="02010600040101010101" charset="-122"/>
                <a:ea typeface="华文楷体" panose="02010600040101010101" charset="-122"/>
                <a:cs typeface="华文楷体" panose="02010600040101010101" charset="-122"/>
              </a:rPr>
              <a:t>6</a:t>
            </a:r>
            <a:r>
              <a:rPr sz="1600" b="1">
                <a:latin typeface="华文楷体" panose="02010600040101010101" charset="-122"/>
                <a:ea typeface="华文楷体" panose="02010600040101010101" charset="-122"/>
                <a:cs typeface="华文楷体" panose="02010600040101010101" charset="-122"/>
              </a:rPr>
              <a:t>.是否在各个里程碑都有内部的评审记录？是否有针对评审后的修改和完善？</a:t>
            </a:r>
            <a:endParaRPr sz="1600" b="1">
              <a:latin typeface="华文楷体" panose="02010600040101010101" charset="-122"/>
              <a:ea typeface="华文楷体" panose="02010600040101010101" charset="-122"/>
              <a:cs typeface="华文楷体" panose="02010600040101010101" charset="-122"/>
            </a:endParaRPr>
          </a:p>
        </p:txBody>
      </p:sp>
      <p:sp>
        <p:nvSpPr>
          <p:cNvPr id="10" name="文本框 9"/>
          <p:cNvSpPr txBox="1"/>
          <p:nvPr/>
        </p:nvSpPr>
        <p:spPr>
          <a:xfrm>
            <a:off x="1810385" y="3862070"/>
            <a:ext cx="6537325" cy="814705"/>
          </a:xfrm>
          <a:prstGeom prst="rect">
            <a:avLst/>
          </a:prstGeom>
          <a:noFill/>
          <a:ln w="9525">
            <a:noFill/>
          </a:ln>
        </p:spPr>
        <p:txBody>
          <a:bodyPr wrap="square">
            <a:spAutoFit/>
          </a:bodyPr>
          <a:p>
            <a:pPr marL="0" indent="266700"/>
            <a:r>
              <a:rPr lang="zh-CN" sz="1600" b="0">
                <a:latin typeface="华文楷体" panose="02010600040101010101" charset="-122"/>
                <a:ea typeface="华文楷体" panose="02010600040101010101" charset="-122"/>
                <a:cs typeface="黑体" panose="02010609060101010101" charset="-122"/>
              </a:rPr>
              <a:t>以上是里程碑的评审记录，每次评审都根据评审表的条目进行修改，进行了人员分工，最后产出迭代的文档</a:t>
            </a:r>
            <a:endParaRPr lang="zh-CN" sz="1500" b="0">
              <a:latin typeface="黑体" panose="02010609060101010101" charset="-122"/>
              <a:ea typeface="黑体" panose="02010609060101010101" charset="-122"/>
              <a:cs typeface="黑体" panose="02010609060101010101" charset="-122"/>
            </a:endParaRPr>
          </a:p>
          <a:p>
            <a:pPr marL="0" indent="266700"/>
            <a:endParaRPr lang="zh-CN" sz="1500" b="0">
              <a:latin typeface="黑体" panose="02010609060101010101" charset="-122"/>
              <a:ea typeface="黑体" panose="02010609060101010101" charset="-122"/>
              <a:cs typeface="黑体" panose="02010609060101010101" charset="-122"/>
            </a:endParaRPr>
          </a:p>
        </p:txBody>
      </p:sp>
      <p:pic>
        <p:nvPicPr>
          <p:cNvPr id="13" name="图片 12"/>
          <p:cNvPicPr>
            <a:picLocks noChangeAspect="1"/>
          </p:cNvPicPr>
          <p:nvPr/>
        </p:nvPicPr>
        <p:blipFill>
          <a:blip r:embed="rId1"/>
          <a:stretch>
            <a:fillRect/>
          </a:stretch>
        </p:blipFill>
        <p:spPr>
          <a:xfrm>
            <a:off x="2574925" y="2562860"/>
            <a:ext cx="4000500" cy="241300"/>
          </a:xfrm>
          <a:prstGeom prst="rect">
            <a:avLst/>
          </a:prstGeom>
        </p:spPr>
      </p:pic>
      <p:pic>
        <p:nvPicPr>
          <p:cNvPr id="14" name="图片 13"/>
          <p:cNvPicPr>
            <a:picLocks noChangeAspect="1"/>
          </p:cNvPicPr>
          <p:nvPr/>
        </p:nvPicPr>
        <p:blipFill>
          <a:blip r:embed="rId2"/>
          <a:stretch>
            <a:fillRect/>
          </a:stretch>
        </p:blipFill>
        <p:spPr>
          <a:xfrm>
            <a:off x="2574925" y="1776730"/>
            <a:ext cx="4368800" cy="266700"/>
          </a:xfrm>
          <a:prstGeom prst="rect">
            <a:avLst/>
          </a:prstGeom>
        </p:spPr>
      </p:pic>
      <p:pic>
        <p:nvPicPr>
          <p:cNvPr id="15" name="图片 14"/>
          <p:cNvPicPr>
            <a:picLocks noChangeAspect="1"/>
          </p:cNvPicPr>
          <p:nvPr/>
        </p:nvPicPr>
        <p:blipFill>
          <a:blip r:embed="rId3"/>
          <a:stretch>
            <a:fillRect/>
          </a:stretch>
        </p:blipFill>
        <p:spPr>
          <a:xfrm>
            <a:off x="2574925" y="2198370"/>
            <a:ext cx="3835400" cy="266700"/>
          </a:xfrm>
          <a:prstGeom prst="rect">
            <a:avLst/>
          </a:prstGeom>
        </p:spPr>
      </p:pic>
      <p:pic>
        <p:nvPicPr>
          <p:cNvPr id="16" name="图片 15"/>
          <p:cNvPicPr>
            <a:picLocks noChangeAspect="1"/>
          </p:cNvPicPr>
          <p:nvPr/>
        </p:nvPicPr>
        <p:blipFill>
          <a:blip r:embed="rId4"/>
          <a:stretch>
            <a:fillRect/>
          </a:stretch>
        </p:blipFill>
        <p:spPr>
          <a:xfrm>
            <a:off x="2610485" y="2930525"/>
            <a:ext cx="4660900" cy="279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p:tgtEl>
                                          <p:spTgt spid="27"/>
                                        </p:tgtEl>
                                        <p:attrNameLst>
                                          <p:attrName>ppt_y</p:attrName>
                                        </p:attrNameLst>
                                      </p:cBhvr>
                                      <p:tavLst>
                                        <p:tav tm="0">
                                          <p:val>
                                            <p:strVal val="#ppt_y-#ppt_h*1.125000"/>
                                          </p:val>
                                        </p:tav>
                                        <p:tav tm="100000">
                                          <p:val>
                                            <p:strVal val="#ppt_y"/>
                                          </p:val>
                                        </p:tav>
                                      </p:tavLst>
                                    </p:anim>
                                    <p:animEffect transition="in" filter="wipe(down)">
                                      <p:cBhvr>
                                        <p:cTn id="8"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ldLvl="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图片 4"/>
          <p:cNvPicPr>
            <a:picLocks noChangeAspect="1"/>
          </p:cNvPicPr>
          <p:nvPr/>
        </p:nvPicPr>
        <p:blipFill>
          <a:blip r:embed="rId1"/>
          <a:stretch>
            <a:fillRect/>
          </a:stretch>
        </p:blipFill>
        <p:spPr>
          <a:xfrm>
            <a:off x="1070610" y="1202055"/>
            <a:ext cx="2150110" cy="1761490"/>
          </a:xfrm>
          <a:prstGeom prst="rect">
            <a:avLst/>
          </a:prstGeom>
        </p:spPr>
      </p:pic>
      <p:pic>
        <p:nvPicPr>
          <p:cNvPr id="6" name="图片 5"/>
          <p:cNvPicPr>
            <a:picLocks noChangeAspect="1"/>
          </p:cNvPicPr>
          <p:nvPr/>
        </p:nvPicPr>
        <p:blipFill>
          <a:blip r:embed="rId2"/>
          <a:stretch>
            <a:fillRect/>
          </a:stretch>
        </p:blipFill>
        <p:spPr>
          <a:xfrm>
            <a:off x="3469005" y="1202055"/>
            <a:ext cx="2373630" cy="3167380"/>
          </a:xfrm>
          <a:prstGeom prst="rect">
            <a:avLst/>
          </a:prstGeom>
        </p:spPr>
      </p:pic>
      <p:pic>
        <p:nvPicPr>
          <p:cNvPr id="7" name="图片 6"/>
          <p:cNvPicPr>
            <a:picLocks noChangeAspect="1"/>
          </p:cNvPicPr>
          <p:nvPr/>
        </p:nvPicPr>
        <p:blipFill>
          <a:blip r:embed="rId3"/>
          <a:stretch>
            <a:fillRect/>
          </a:stretch>
        </p:blipFill>
        <p:spPr>
          <a:xfrm>
            <a:off x="6051550" y="1202055"/>
            <a:ext cx="2377440" cy="3167380"/>
          </a:xfrm>
          <a:prstGeom prst="rect">
            <a:avLst/>
          </a:prstGeom>
        </p:spPr>
      </p:pic>
      <p:pic>
        <p:nvPicPr>
          <p:cNvPr id="8" name="图片 7"/>
          <p:cNvPicPr>
            <a:picLocks noChangeAspect="1"/>
          </p:cNvPicPr>
          <p:nvPr/>
        </p:nvPicPr>
        <p:blipFill>
          <a:blip r:embed="rId4"/>
          <a:stretch>
            <a:fillRect/>
          </a:stretch>
        </p:blipFill>
        <p:spPr>
          <a:xfrm>
            <a:off x="1070610" y="3169920"/>
            <a:ext cx="2149200" cy="151494"/>
          </a:xfrm>
          <a:prstGeom prst="rect">
            <a:avLst/>
          </a:prstGeom>
        </p:spPr>
      </p:pic>
      <p:sp>
        <p:nvSpPr>
          <p:cNvPr id="27" name="圆角矩形 26"/>
          <p:cNvSpPr>
            <a:spLocks noChangeArrowheads="1"/>
          </p:cNvSpPr>
          <p:nvPr/>
        </p:nvSpPr>
        <p:spPr bwMode="auto">
          <a:xfrm>
            <a:off x="669925" y="459740"/>
            <a:ext cx="3151505" cy="354965"/>
          </a:xfrm>
          <a:prstGeom prst="roundRect">
            <a:avLst>
              <a:gd name="adj" fmla="val 50000"/>
            </a:avLst>
          </a:prstGeom>
          <a:solidFill>
            <a:schemeClr val="accent1"/>
          </a:solidFill>
          <a:ln w="12700" algn="ctr">
            <a:noFill/>
            <a:miter lim="800000"/>
          </a:ln>
          <a:effectLst>
            <a:outerShdw blurRad="317500" dist="190500" dir="9000000" algn="r" rotWithShape="0">
              <a:prstClr val="black">
                <a:alpha val="40000"/>
              </a:prstClr>
            </a:outerShdw>
          </a:effectLst>
        </p:spPr>
        <p:txBody>
          <a:bodyPr lIns="91438" tIns="45719" rIns="91438" bIns="45719" anchor="ctr"/>
          <a:p>
            <a:pPr algn="ctr" defTabSz="913130">
              <a:defRPr/>
            </a:pPr>
            <a:r>
              <a:rPr lang="zh-CN" altLang="en-US">
                <a:solidFill>
                  <a:schemeClr val="bg1"/>
                </a:solidFill>
              </a:rPr>
              <a:t>项目收尾阶段组内评审记录</a:t>
            </a:r>
            <a:endParaRPr lang="zh-CN" altLang="en-US">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slow" p14:dur="20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p:tgtEl>
                                          <p:spTgt spid="27"/>
                                        </p:tgtEl>
                                        <p:attrNameLst>
                                          <p:attrName>ppt_y</p:attrName>
                                        </p:attrNameLst>
                                      </p:cBhvr>
                                      <p:tavLst>
                                        <p:tav tm="0">
                                          <p:val>
                                            <p:strVal val="#ppt_y-#ppt_h*1.125000"/>
                                          </p:val>
                                        </p:tav>
                                        <p:tav tm="100000">
                                          <p:val>
                                            <p:strVal val="#ppt_y"/>
                                          </p:val>
                                        </p:tav>
                                      </p:tavLst>
                                    </p:anim>
                                    <p:animEffect transition="in" filter="wipe(down)">
                                      <p:cBhvr>
                                        <p:cTn id="8"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ldLvl="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15"/>
          <p:cNvSpPr>
            <a:spLocks noChangeArrowheads="1"/>
          </p:cNvSpPr>
          <p:nvPr/>
        </p:nvSpPr>
        <p:spPr bwMode="auto">
          <a:xfrm>
            <a:off x="2722397" y="2292170"/>
            <a:ext cx="3794760" cy="807085"/>
          </a:xfrm>
          <a:prstGeom prst="rect">
            <a:avLst/>
          </a:prstGeom>
          <a:noFill/>
          <a:ln w="9525">
            <a:noFill/>
            <a:miter lim="800000"/>
          </a:ln>
        </p:spPr>
        <p:txBody>
          <a:bodyPr wrap="none" lIns="68580" tIns="34290" rIns="68580" bIns="34290">
            <a:spAutoFit/>
          </a:bodyPr>
          <a:lstStyle/>
          <a:p>
            <a:pPr algn="ctr"/>
            <a:r>
              <a:rPr lang="zh-CN" altLang="en-US" sz="2400" dirty="0">
                <a:solidFill>
                  <a:schemeClr val="tx1">
                    <a:lumMod val="75000"/>
                    <a:lumOff val="25000"/>
                  </a:schemeClr>
                </a:solidFill>
                <a:latin typeface="黑体-简" panose="02000000000000000000" charset="-122"/>
                <a:ea typeface="黑体-简" panose="02000000000000000000" charset="-122"/>
              </a:rPr>
              <a:t>项目启动、计划阶段</a:t>
            </a:r>
            <a:endParaRPr lang="zh-CN" altLang="en-US" sz="2400" dirty="0">
              <a:solidFill>
                <a:schemeClr val="tx1">
                  <a:lumMod val="75000"/>
                  <a:lumOff val="25000"/>
                </a:schemeClr>
              </a:solidFill>
              <a:latin typeface="黑体-简" panose="02000000000000000000" charset="-122"/>
              <a:ea typeface="黑体-简" panose="02000000000000000000" charset="-122"/>
            </a:endParaRPr>
          </a:p>
          <a:p>
            <a:pPr algn="ctr"/>
            <a:r>
              <a:rPr lang="zh-CN" altLang="en-US" sz="2400" dirty="0">
                <a:solidFill>
                  <a:schemeClr val="tx1">
                    <a:lumMod val="75000"/>
                    <a:lumOff val="25000"/>
                  </a:schemeClr>
                </a:solidFill>
                <a:latin typeface="黑体-简" panose="02000000000000000000" charset="-122"/>
                <a:ea typeface="黑体-简" panose="02000000000000000000" charset="-122"/>
              </a:rPr>
              <a:t>（</a:t>
            </a:r>
            <a:r>
              <a:rPr lang="en-US" altLang="zh-CN" sz="2400" dirty="0">
                <a:solidFill>
                  <a:schemeClr val="tx1">
                    <a:lumMod val="75000"/>
                    <a:lumOff val="25000"/>
                  </a:schemeClr>
                </a:solidFill>
                <a:latin typeface="黑体-简" panose="02000000000000000000" charset="-122"/>
                <a:ea typeface="黑体-简" panose="02000000000000000000" charset="-122"/>
              </a:rPr>
              <a:t>initiation</a:t>
            </a:r>
            <a:r>
              <a:rPr lang="zh-CN" altLang="en-US" sz="2400" dirty="0">
                <a:solidFill>
                  <a:schemeClr val="tx1">
                    <a:lumMod val="75000"/>
                    <a:lumOff val="25000"/>
                  </a:schemeClr>
                </a:solidFill>
                <a:latin typeface="黑体-简" panose="02000000000000000000" charset="-122"/>
                <a:ea typeface="黑体-简" panose="02000000000000000000" charset="-122"/>
              </a:rPr>
              <a:t>、</a:t>
            </a:r>
            <a:r>
              <a:rPr lang="en-US" altLang="zh-CN" sz="2400" dirty="0">
                <a:solidFill>
                  <a:schemeClr val="tx1">
                    <a:lumMod val="75000"/>
                    <a:lumOff val="25000"/>
                  </a:schemeClr>
                </a:solidFill>
                <a:latin typeface="黑体-简" panose="02000000000000000000" charset="-122"/>
                <a:ea typeface="黑体-简" panose="02000000000000000000" charset="-122"/>
              </a:rPr>
              <a:t>planning</a:t>
            </a:r>
            <a:r>
              <a:rPr lang="zh-CN" altLang="en-US" sz="2400" dirty="0">
                <a:solidFill>
                  <a:schemeClr val="tx1">
                    <a:lumMod val="75000"/>
                    <a:lumOff val="25000"/>
                  </a:schemeClr>
                </a:solidFill>
                <a:latin typeface="黑体-简" panose="02000000000000000000" charset="-122"/>
                <a:ea typeface="黑体-简" panose="02000000000000000000" charset="-122"/>
              </a:rPr>
              <a:t>）</a:t>
            </a:r>
            <a:endParaRPr lang="zh-CN" altLang="en-US" sz="2400" dirty="0">
              <a:solidFill>
                <a:schemeClr val="tx1">
                  <a:lumMod val="75000"/>
                  <a:lumOff val="25000"/>
                </a:schemeClr>
              </a:solidFill>
              <a:latin typeface="黑体-简" panose="02000000000000000000" charset="-122"/>
              <a:ea typeface="黑体-简" panose="02000000000000000000" charset="-122"/>
            </a:endParaRPr>
          </a:p>
        </p:txBody>
      </p:sp>
      <p:sp>
        <p:nvSpPr>
          <p:cNvPr id="10" name="Oval 31"/>
          <p:cNvSpPr>
            <a:spLocks noChangeArrowheads="1"/>
          </p:cNvSpPr>
          <p:nvPr/>
        </p:nvSpPr>
        <p:spPr bwMode="auto">
          <a:xfrm>
            <a:off x="4217670" y="1493520"/>
            <a:ext cx="804545" cy="718820"/>
          </a:xfrm>
          <a:prstGeom prst="roundRect">
            <a:avLst/>
          </a:prstGeom>
          <a:solidFill>
            <a:schemeClr val="accent1"/>
          </a:solidFill>
          <a:ln>
            <a:noFill/>
          </a:ln>
        </p:spPr>
        <p:txBody>
          <a:bodyPr vert="horz" wrap="square" lIns="68580" tIns="34290" rIns="68580" bIns="34290" numCol="1" anchor="t" anchorCtr="0" compatLnSpc="1"/>
          <a:lstStyle/>
          <a:p>
            <a:pPr algn="ctr"/>
            <a:r>
              <a:rPr lang="en-US" altLang="zh-CN" sz="3600" dirty="0">
                <a:solidFill>
                  <a:schemeClr val="bg1"/>
                </a:solidFill>
              </a:rPr>
              <a:t>02</a:t>
            </a:r>
            <a:endParaRPr lang="zh-CN" altLang="en-US" sz="3600" dirty="0">
              <a:solidFill>
                <a:schemeClr val="bg1"/>
              </a:solidFill>
            </a:endParaRPr>
          </a:p>
        </p:txBody>
      </p:sp>
      <p:pic>
        <p:nvPicPr>
          <p:cNvPr id="7" name="图片 6"/>
          <p:cNvPicPr>
            <a:picLocks noChangeAspect="1"/>
          </p:cNvPicPr>
          <p:nvPr/>
        </p:nvPicPr>
        <p:blipFill rotWithShape="1">
          <a:blip r:embed="rId1">
            <a:extLst>
              <a:ext uri="{28A0092B-C50C-407E-A947-70E740481C1C}">
                <a14:useLocalDpi xmlns:a14="http://schemas.microsoft.com/office/drawing/2010/main" val="0"/>
              </a:ext>
            </a:extLst>
          </a:blip>
          <a:srcRect t="34916" b="25375"/>
          <a:stretch>
            <a:fillRect/>
          </a:stretch>
        </p:blipFill>
        <p:spPr>
          <a:xfrm>
            <a:off x="0" y="2572544"/>
            <a:ext cx="9144000" cy="2664296"/>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10"/>
                                        </p:tgtEl>
                                        <p:attrNameLst>
                                          <p:attrName>style.visibility</p:attrName>
                                        </p:attrNameLst>
                                      </p:cBhvr>
                                      <p:to>
                                        <p:strVal val="visible"/>
                                      </p:to>
                                    </p:set>
                                    <p:anim calcmode="lin" valueType="num">
                                      <p:cBhvr>
                                        <p:cTn id="14" dur="500" fill="hold"/>
                                        <p:tgtEl>
                                          <p:spTgt spid="10"/>
                                        </p:tgtEl>
                                        <p:attrNameLst>
                                          <p:attrName>ppt_w</p:attrName>
                                        </p:attrNameLst>
                                      </p:cBhvr>
                                      <p:tavLst>
                                        <p:tav tm="0">
                                          <p:val>
                                            <p:fltVal val="0"/>
                                          </p:val>
                                        </p:tav>
                                        <p:tav tm="100000">
                                          <p:val>
                                            <p:strVal val="#ppt_w"/>
                                          </p:val>
                                        </p:tav>
                                      </p:tavLst>
                                    </p:anim>
                                    <p:anim calcmode="lin" valueType="num">
                                      <p:cBhvr>
                                        <p:cTn id="15" dur="500" fill="hold"/>
                                        <p:tgtEl>
                                          <p:spTgt spid="10"/>
                                        </p:tgtEl>
                                        <p:attrNameLst>
                                          <p:attrName>ppt_h</p:attrName>
                                        </p:attrNameLst>
                                      </p:cBhvr>
                                      <p:tavLst>
                                        <p:tav tm="0">
                                          <p:val>
                                            <p:fltVal val="0"/>
                                          </p:val>
                                        </p:tav>
                                        <p:tav tm="100000">
                                          <p:val>
                                            <p:strVal val="#ppt_h"/>
                                          </p:val>
                                        </p:tav>
                                      </p:tavLst>
                                    </p:anim>
                                    <p:animEffect transition="in" filter="fade">
                                      <p:cBhvr>
                                        <p:cTn id="16" dur="500"/>
                                        <p:tgtEl>
                                          <p:spTgt spid="10"/>
                                        </p:tgtEl>
                                      </p:cBhvr>
                                    </p:animEffect>
                                  </p:childTnLst>
                                </p:cTn>
                              </p:par>
                            </p:childTnLst>
                          </p:cTn>
                        </p:par>
                        <p:par>
                          <p:cTn id="17" fill="hold">
                            <p:stCondLst>
                              <p:cond delay="500"/>
                            </p:stCondLst>
                            <p:childTnLst>
                              <p:par>
                                <p:cTn id="18" presetID="2" presetClass="entr" presetSubtype="8" fill="hold" grpId="0" nodeType="afterEffect">
                                  <p:stCondLst>
                                    <p:cond delay="0"/>
                                  </p:stCondLst>
                                  <p:childTnLst>
                                    <p:set>
                                      <p:cBhvr>
                                        <p:cTn id="19" dur="1" fill="hold">
                                          <p:stCondLst>
                                            <p:cond delay="0"/>
                                          </p:stCondLst>
                                        </p:cTn>
                                        <p:tgtEl>
                                          <p:spTgt spid="4"/>
                                        </p:tgtEl>
                                        <p:attrNameLst>
                                          <p:attrName>style.visibility</p:attrName>
                                        </p:attrNameLst>
                                      </p:cBhvr>
                                      <p:to>
                                        <p:strVal val="visible"/>
                                      </p:to>
                                    </p:set>
                                    <p:anim calcmode="lin" valueType="num">
                                      <p:cBhvr additive="base">
                                        <p:cTn id="20" dur="500" fill="hold"/>
                                        <p:tgtEl>
                                          <p:spTgt spid="4"/>
                                        </p:tgtEl>
                                        <p:attrNameLst>
                                          <p:attrName>ppt_x</p:attrName>
                                        </p:attrNameLst>
                                      </p:cBhvr>
                                      <p:tavLst>
                                        <p:tav tm="0">
                                          <p:val>
                                            <p:strVal val="0-#ppt_w/2"/>
                                          </p:val>
                                        </p:tav>
                                        <p:tav tm="100000">
                                          <p:val>
                                            <p:strVal val="#ppt_x"/>
                                          </p:val>
                                        </p:tav>
                                      </p:tavLst>
                                    </p:anim>
                                    <p:anim calcmode="lin" valueType="num">
                                      <p:cBhvr additive="base">
                                        <p:cTn id="21"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0" grpId="0" bldLvl="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圆角矩形 26"/>
          <p:cNvSpPr>
            <a:spLocks noChangeArrowheads="1"/>
          </p:cNvSpPr>
          <p:nvPr/>
        </p:nvSpPr>
        <p:spPr bwMode="auto">
          <a:xfrm>
            <a:off x="669925" y="459740"/>
            <a:ext cx="1495425" cy="354965"/>
          </a:xfrm>
          <a:prstGeom prst="roundRect">
            <a:avLst>
              <a:gd name="adj" fmla="val 50000"/>
            </a:avLst>
          </a:prstGeom>
          <a:solidFill>
            <a:schemeClr val="accent1"/>
          </a:solidFill>
          <a:ln w="12700" algn="ctr">
            <a:noFill/>
            <a:miter lim="800000"/>
          </a:ln>
          <a:effectLst>
            <a:outerShdw blurRad="317500" dist="190500" dir="9000000" algn="r" rotWithShape="0">
              <a:prstClr val="black">
                <a:alpha val="40000"/>
              </a:prstClr>
            </a:outerShdw>
          </a:effectLst>
        </p:spPr>
        <p:txBody>
          <a:bodyPr lIns="91438" tIns="45719" rIns="91438" bIns="45719" anchor="ctr"/>
          <a:p>
            <a:pPr algn="ctr" defTabSz="913130">
              <a:defRPr/>
            </a:pPr>
            <a:r>
              <a:rPr lang="zh-CN" altLang="en-US">
                <a:solidFill>
                  <a:schemeClr val="bg1"/>
                </a:solidFill>
              </a:rPr>
              <a:t>项目章程</a:t>
            </a:r>
            <a:endParaRPr lang="zh-CN" altLang="en-US">
              <a:solidFill>
                <a:schemeClr val="bg1"/>
              </a:solidFill>
            </a:endParaRPr>
          </a:p>
        </p:txBody>
      </p:sp>
      <p:sp>
        <p:nvSpPr>
          <p:cNvPr id="100" name="文本框 99"/>
          <p:cNvSpPr txBox="1"/>
          <p:nvPr/>
        </p:nvSpPr>
        <p:spPr>
          <a:xfrm>
            <a:off x="2507615" y="466090"/>
            <a:ext cx="6290945" cy="645160"/>
          </a:xfrm>
          <a:prstGeom prst="rect">
            <a:avLst/>
          </a:prstGeom>
          <a:noFill/>
          <a:ln w="9525">
            <a:noFill/>
          </a:ln>
        </p:spPr>
        <p:txBody>
          <a:bodyPr wrap="square">
            <a:spAutoFit/>
          </a:bodyPr>
          <a:p>
            <a:pPr marL="0" indent="266700"/>
            <a:r>
              <a:rPr sz="1600" b="1">
                <a:latin typeface="华文楷体" panose="02010600040101010101" charset="-122"/>
                <a:ea typeface="华文楷体" panose="02010600040101010101" charset="-122"/>
                <a:cs typeface="华文楷体" panose="02010600040101010101" charset="-122"/>
              </a:rPr>
              <a:t>3.是否提交了项目章程？内容是否完整？</a:t>
            </a:r>
            <a:endParaRPr sz="2000" b="1">
              <a:latin typeface="黑体" panose="02010609060101010101" charset="-122"/>
              <a:ea typeface="黑体" panose="02010609060101010101" charset="-122"/>
              <a:cs typeface="黑体" panose="02010609060101010101" charset="-122"/>
            </a:endParaRPr>
          </a:p>
          <a:p>
            <a:pPr marL="0" indent="266700"/>
            <a:endParaRPr sz="2000" b="1">
              <a:latin typeface="黑体" panose="02010609060101010101" charset="-122"/>
              <a:ea typeface="黑体" panose="02010609060101010101" charset="-122"/>
              <a:cs typeface="黑体" panose="02010609060101010101" charset="-122"/>
            </a:endParaRPr>
          </a:p>
        </p:txBody>
      </p:sp>
      <p:pic>
        <p:nvPicPr>
          <p:cNvPr id="2" name="图片 1"/>
          <p:cNvPicPr>
            <a:picLocks noChangeAspect="1"/>
          </p:cNvPicPr>
          <p:nvPr/>
        </p:nvPicPr>
        <p:blipFill>
          <a:blip r:embed="rId1"/>
          <a:srcRect t="63288" r="28506" b="-4054"/>
          <a:stretch>
            <a:fillRect/>
          </a:stretch>
        </p:blipFill>
        <p:spPr>
          <a:xfrm>
            <a:off x="2745105" y="814705"/>
            <a:ext cx="5064125" cy="221615"/>
          </a:xfrm>
          <a:prstGeom prst="rect">
            <a:avLst/>
          </a:prstGeom>
        </p:spPr>
      </p:pic>
      <p:pic>
        <p:nvPicPr>
          <p:cNvPr id="4" name="图片 3"/>
          <p:cNvPicPr>
            <a:picLocks noChangeAspect="1"/>
          </p:cNvPicPr>
          <p:nvPr/>
        </p:nvPicPr>
        <p:blipFill>
          <a:blip r:embed="rId2"/>
          <a:stretch>
            <a:fillRect/>
          </a:stretch>
        </p:blipFill>
        <p:spPr>
          <a:xfrm>
            <a:off x="757555" y="1442720"/>
            <a:ext cx="3258185" cy="3418205"/>
          </a:xfrm>
          <a:prstGeom prst="rect">
            <a:avLst/>
          </a:prstGeom>
        </p:spPr>
      </p:pic>
      <p:pic>
        <p:nvPicPr>
          <p:cNvPr id="5" name="图片 4"/>
          <p:cNvPicPr>
            <a:picLocks noChangeAspect="1"/>
          </p:cNvPicPr>
          <p:nvPr/>
        </p:nvPicPr>
        <p:blipFill>
          <a:blip r:embed="rId3"/>
          <a:stretch>
            <a:fillRect/>
          </a:stretch>
        </p:blipFill>
        <p:spPr>
          <a:xfrm>
            <a:off x="2662555" y="1111250"/>
            <a:ext cx="2641600" cy="241300"/>
          </a:xfrm>
          <a:prstGeom prst="rect">
            <a:avLst/>
          </a:prstGeom>
        </p:spPr>
      </p:pic>
      <p:pic>
        <p:nvPicPr>
          <p:cNvPr id="6" name="图片 5"/>
          <p:cNvPicPr>
            <a:picLocks noChangeAspect="1"/>
          </p:cNvPicPr>
          <p:nvPr/>
        </p:nvPicPr>
        <p:blipFill>
          <a:blip r:embed="rId4"/>
          <a:stretch>
            <a:fillRect/>
          </a:stretch>
        </p:blipFill>
        <p:spPr>
          <a:xfrm>
            <a:off x="4169410" y="1586865"/>
            <a:ext cx="1743075" cy="2706370"/>
          </a:xfrm>
          <a:prstGeom prst="rect">
            <a:avLst/>
          </a:prstGeom>
        </p:spPr>
      </p:pic>
      <p:pic>
        <p:nvPicPr>
          <p:cNvPr id="8" name="图片 7"/>
          <p:cNvPicPr>
            <a:picLocks noChangeAspect="1"/>
          </p:cNvPicPr>
          <p:nvPr/>
        </p:nvPicPr>
        <p:blipFill>
          <a:blip r:embed="rId5"/>
          <a:stretch>
            <a:fillRect/>
          </a:stretch>
        </p:blipFill>
        <p:spPr>
          <a:xfrm>
            <a:off x="5912485" y="1622425"/>
            <a:ext cx="1286510" cy="2090420"/>
          </a:xfrm>
          <a:prstGeom prst="rect">
            <a:avLst/>
          </a:prstGeom>
        </p:spPr>
      </p:pic>
      <p:pic>
        <p:nvPicPr>
          <p:cNvPr id="9" name="图片 8"/>
          <p:cNvPicPr>
            <a:picLocks noChangeAspect="1"/>
          </p:cNvPicPr>
          <p:nvPr/>
        </p:nvPicPr>
        <p:blipFill>
          <a:blip r:embed="rId6"/>
          <a:stretch>
            <a:fillRect/>
          </a:stretch>
        </p:blipFill>
        <p:spPr>
          <a:xfrm>
            <a:off x="7191375" y="1605915"/>
            <a:ext cx="1210310" cy="273304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p:tgtEl>
                                          <p:spTgt spid="27"/>
                                        </p:tgtEl>
                                        <p:attrNameLst>
                                          <p:attrName>ppt_y</p:attrName>
                                        </p:attrNameLst>
                                      </p:cBhvr>
                                      <p:tavLst>
                                        <p:tav tm="0">
                                          <p:val>
                                            <p:strVal val="#ppt_y-#ppt_h*1.125000"/>
                                          </p:val>
                                        </p:tav>
                                        <p:tav tm="100000">
                                          <p:val>
                                            <p:strVal val="#ppt_y"/>
                                          </p:val>
                                        </p:tav>
                                      </p:tavLst>
                                    </p:anim>
                                    <p:animEffect transition="in" filter="wipe(down)">
                                      <p:cBhvr>
                                        <p:cTn id="8"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ldLvl="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圆角矩形 26"/>
          <p:cNvSpPr>
            <a:spLocks noChangeArrowheads="1"/>
          </p:cNvSpPr>
          <p:nvPr/>
        </p:nvSpPr>
        <p:spPr bwMode="auto">
          <a:xfrm>
            <a:off x="513080" y="386715"/>
            <a:ext cx="1687830" cy="354965"/>
          </a:xfrm>
          <a:prstGeom prst="roundRect">
            <a:avLst>
              <a:gd name="adj" fmla="val 50000"/>
            </a:avLst>
          </a:prstGeom>
          <a:solidFill>
            <a:schemeClr val="accent1"/>
          </a:solidFill>
          <a:ln w="12700" algn="ctr">
            <a:noFill/>
            <a:miter lim="800000"/>
          </a:ln>
          <a:effectLst>
            <a:outerShdw blurRad="317500" dist="190500" dir="9000000" algn="r" rotWithShape="0">
              <a:prstClr val="black">
                <a:alpha val="40000"/>
              </a:prstClr>
            </a:outerShdw>
          </a:effectLst>
        </p:spPr>
        <p:txBody>
          <a:bodyPr lIns="91438" tIns="45719" rIns="91438" bIns="45719" anchor="ctr"/>
          <a:p>
            <a:pPr algn="ctr" defTabSz="913130">
              <a:defRPr/>
            </a:pPr>
            <a:r>
              <a:rPr lang="zh-CN" altLang="en-US">
                <a:solidFill>
                  <a:schemeClr val="bg1"/>
                </a:solidFill>
              </a:rPr>
              <a:t>需求工程计划</a:t>
            </a:r>
            <a:endParaRPr lang="zh-CN" altLang="en-US">
              <a:solidFill>
                <a:schemeClr val="bg1"/>
              </a:solidFill>
            </a:endParaRPr>
          </a:p>
        </p:txBody>
      </p:sp>
      <p:sp>
        <p:nvSpPr>
          <p:cNvPr id="100" name="文本框 99"/>
          <p:cNvSpPr txBox="1"/>
          <p:nvPr/>
        </p:nvSpPr>
        <p:spPr>
          <a:xfrm>
            <a:off x="2372995" y="386715"/>
            <a:ext cx="6290945" cy="645160"/>
          </a:xfrm>
          <a:prstGeom prst="rect">
            <a:avLst/>
          </a:prstGeom>
          <a:noFill/>
          <a:ln w="9525">
            <a:noFill/>
          </a:ln>
        </p:spPr>
        <p:txBody>
          <a:bodyPr wrap="square">
            <a:spAutoFit/>
          </a:bodyPr>
          <a:p>
            <a:pPr marL="0" indent="266700"/>
            <a:r>
              <a:rPr sz="1600" b="1">
                <a:latin typeface="华文楷体" panose="02010600040101010101" charset="-122"/>
                <a:ea typeface="华文楷体" panose="02010600040101010101" charset="-122"/>
                <a:cs typeface="华文楷体" panose="02010600040101010101" charset="-122"/>
              </a:rPr>
              <a:t>4.是否提交了需求项目计划？是否采用了模版？是否合适？</a:t>
            </a:r>
            <a:endParaRPr sz="2000" b="0">
              <a:latin typeface="黑体" panose="02010609060101010101" charset="-122"/>
              <a:ea typeface="黑体" panose="02010609060101010101" charset="-122"/>
              <a:cs typeface="黑体" panose="02010609060101010101" charset="-122"/>
            </a:endParaRPr>
          </a:p>
          <a:p>
            <a:pPr marL="0" indent="266700"/>
            <a:endParaRPr sz="2000" b="0">
              <a:latin typeface="黑体" panose="02010609060101010101" charset="-122"/>
              <a:ea typeface="黑体" panose="02010609060101010101" charset="-122"/>
              <a:cs typeface="黑体" panose="02010609060101010101" charset="-122"/>
            </a:endParaRPr>
          </a:p>
        </p:txBody>
      </p:sp>
      <p:pic>
        <p:nvPicPr>
          <p:cNvPr id="4" name="图片 3"/>
          <p:cNvPicPr>
            <a:picLocks noChangeAspect="1"/>
          </p:cNvPicPr>
          <p:nvPr/>
        </p:nvPicPr>
        <p:blipFill>
          <a:blip r:embed="rId1"/>
          <a:srcRect l="155" t="58896" r="31991" b="450"/>
          <a:stretch>
            <a:fillRect/>
          </a:stretch>
        </p:blipFill>
        <p:spPr>
          <a:xfrm>
            <a:off x="1860550" y="878840"/>
            <a:ext cx="5553075" cy="229235"/>
          </a:xfrm>
          <a:prstGeom prst="rect">
            <a:avLst/>
          </a:prstGeom>
        </p:spPr>
      </p:pic>
      <p:pic>
        <p:nvPicPr>
          <p:cNvPr id="5" name="图片 4"/>
          <p:cNvPicPr>
            <a:picLocks noChangeAspect="1"/>
          </p:cNvPicPr>
          <p:nvPr/>
        </p:nvPicPr>
        <p:blipFill>
          <a:blip r:embed="rId2"/>
          <a:srcRect l="1277" t="2083" r="27285" b="-926"/>
          <a:stretch>
            <a:fillRect/>
          </a:stretch>
        </p:blipFill>
        <p:spPr>
          <a:xfrm>
            <a:off x="1884045" y="1175385"/>
            <a:ext cx="5220335" cy="271145"/>
          </a:xfrm>
          <a:prstGeom prst="rect">
            <a:avLst/>
          </a:prstGeom>
        </p:spPr>
      </p:pic>
      <p:pic>
        <p:nvPicPr>
          <p:cNvPr id="6" name="图片 5"/>
          <p:cNvPicPr>
            <a:picLocks noChangeAspect="1"/>
          </p:cNvPicPr>
          <p:nvPr/>
        </p:nvPicPr>
        <p:blipFill>
          <a:blip r:embed="rId3"/>
          <a:stretch>
            <a:fillRect/>
          </a:stretch>
        </p:blipFill>
        <p:spPr>
          <a:xfrm>
            <a:off x="1231265" y="1590675"/>
            <a:ext cx="1639570" cy="2794635"/>
          </a:xfrm>
          <a:prstGeom prst="rect">
            <a:avLst/>
          </a:prstGeom>
        </p:spPr>
      </p:pic>
      <p:pic>
        <p:nvPicPr>
          <p:cNvPr id="7" name="图片 6"/>
          <p:cNvPicPr>
            <a:picLocks noChangeAspect="1"/>
          </p:cNvPicPr>
          <p:nvPr/>
        </p:nvPicPr>
        <p:blipFill>
          <a:blip r:embed="rId4"/>
          <a:stretch>
            <a:fillRect/>
          </a:stretch>
        </p:blipFill>
        <p:spPr>
          <a:xfrm>
            <a:off x="2870835" y="1590675"/>
            <a:ext cx="1615440" cy="2926080"/>
          </a:xfrm>
          <a:prstGeom prst="rect">
            <a:avLst/>
          </a:prstGeom>
        </p:spPr>
      </p:pic>
      <p:pic>
        <p:nvPicPr>
          <p:cNvPr id="8" name="图片 7"/>
          <p:cNvPicPr>
            <a:picLocks noChangeAspect="1"/>
          </p:cNvPicPr>
          <p:nvPr/>
        </p:nvPicPr>
        <p:blipFill>
          <a:blip r:embed="rId5"/>
          <a:stretch>
            <a:fillRect/>
          </a:stretch>
        </p:blipFill>
        <p:spPr>
          <a:xfrm>
            <a:off x="4486275" y="1598295"/>
            <a:ext cx="1574800" cy="2849880"/>
          </a:xfrm>
          <a:prstGeom prst="rect">
            <a:avLst/>
          </a:prstGeom>
        </p:spPr>
      </p:pic>
      <p:pic>
        <p:nvPicPr>
          <p:cNvPr id="9" name="图片 8"/>
          <p:cNvPicPr>
            <a:picLocks noChangeAspect="1"/>
          </p:cNvPicPr>
          <p:nvPr/>
        </p:nvPicPr>
        <p:blipFill>
          <a:blip r:embed="rId6"/>
          <a:stretch>
            <a:fillRect/>
          </a:stretch>
        </p:blipFill>
        <p:spPr>
          <a:xfrm>
            <a:off x="6061075" y="1598930"/>
            <a:ext cx="1955800" cy="2568575"/>
          </a:xfrm>
          <a:prstGeom prst="rect">
            <a:avLst/>
          </a:prstGeom>
        </p:spPr>
      </p:pic>
      <p:sp>
        <p:nvSpPr>
          <p:cNvPr id="10" name="文本框 9"/>
          <p:cNvSpPr txBox="1"/>
          <p:nvPr/>
        </p:nvSpPr>
        <p:spPr>
          <a:xfrm>
            <a:off x="1590675" y="4641215"/>
            <a:ext cx="8004175" cy="553085"/>
          </a:xfrm>
          <a:prstGeom prst="rect">
            <a:avLst/>
          </a:prstGeom>
          <a:noFill/>
          <a:ln w="9525">
            <a:noFill/>
          </a:ln>
        </p:spPr>
        <p:txBody>
          <a:bodyPr wrap="square">
            <a:spAutoFit/>
          </a:bodyPr>
          <a:p>
            <a:pPr marL="0" indent="266700"/>
            <a:r>
              <a:rPr lang="zh-CN" sz="1500" b="0">
                <a:latin typeface="黑体" panose="02010609060101010101" charset="-122"/>
                <a:ea typeface="黑体" panose="02010609060101010101" charset="-122"/>
                <a:cs typeface="黑体" panose="02010609060101010101" charset="-122"/>
              </a:rPr>
              <a:t>需求工程计划</a:t>
            </a:r>
            <a:r>
              <a:rPr lang="en-US" altLang="zh-CN" sz="1500" b="0">
                <a:latin typeface="黑体" panose="02010609060101010101" charset="-122"/>
                <a:ea typeface="黑体" panose="02010609060101010101" charset="-122"/>
                <a:cs typeface="黑体" panose="02010609060101010101" charset="-122"/>
              </a:rPr>
              <a:t>(SRP)</a:t>
            </a:r>
            <a:r>
              <a:rPr lang="zh-CN" altLang="en-US" sz="1500" b="0">
                <a:latin typeface="黑体" panose="02010609060101010101" charset="-122"/>
                <a:ea typeface="黑体" panose="02010609060101010101" charset="-122"/>
                <a:cs typeface="黑体" panose="02010609060101010101" charset="-122"/>
              </a:rPr>
              <a:t>采用的是软件需求（第三版）</a:t>
            </a:r>
            <a:r>
              <a:rPr lang="en-US" altLang="zh-CN" sz="1500" b="0">
                <a:latin typeface="黑体" panose="02010609060101010101" charset="-122"/>
                <a:ea typeface="黑体" panose="02010609060101010101" charset="-122"/>
                <a:cs typeface="黑体" panose="02010609060101010101" charset="-122"/>
              </a:rPr>
              <a:t>p71</a:t>
            </a:r>
            <a:r>
              <a:rPr lang="zh-CN" altLang="en-US" sz="1500" b="0">
                <a:latin typeface="黑体" panose="02010609060101010101" charset="-122"/>
                <a:ea typeface="黑体" panose="02010609060101010101" charset="-122"/>
                <a:cs typeface="黑体" panose="02010609060101010101" charset="-122"/>
              </a:rPr>
              <a:t>页的模板</a:t>
            </a:r>
            <a:endParaRPr sz="1500" b="0">
              <a:latin typeface="黑体" panose="02010609060101010101" charset="-122"/>
              <a:ea typeface="黑体" panose="02010609060101010101" charset="-122"/>
              <a:cs typeface="黑体" panose="02010609060101010101" charset="-122"/>
            </a:endParaRPr>
          </a:p>
          <a:p>
            <a:pPr marL="0" indent="266700"/>
            <a:endParaRPr sz="1500" b="0">
              <a:latin typeface="黑体" panose="02010609060101010101" charset="-122"/>
              <a:ea typeface="黑体" panose="02010609060101010101" charset="-122"/>
              <a:cs typeface="黑体" panose="02010609060101010101" charset="-122"/>
            </a:endParaRPr>
          </a:p>
        </p:txBody>
      </p:sp>
      <p:sp>
        <p:nvSpPr>
          <p:cNvPr id="11" name="文本框 10"/>
          <p:cNvSpPr txBox="1"/>
          <p:nvPr/>
        </p:nvSpPr>
        <p:spPr>
          <a:xfrm>
            <a:off x="503555" y="832485"/>
            <a:ext cx="3924935" cy="321945"/>
          </a:xfrm>
          <a:prstGeom prst="rect">
            <a:avLst/>
          </a:prstGeom>
          <a:noFill/>
          <a:ln w="9525">
            <a:noFill/>
          </a:ln>
        </p:spPr>
        <p:txBody>
          <a:bodyPr wrap="square">
            <a:spAutoFit/>
          </a:bodyPr>
          <a:p>
            <a:pPr marL="0" indent="266700"/>
            <a:r>
              <a:rPr lang="zh-CN" sz="1500" b="0">
                <a:latin typeface="黑体" panose="02010609060101010101" charset="-122"/>
                <a:ea typeface="黑体" panose="02010609060101010101" charset="-122"/>
                <a:cs typeface="黑体" panose="02010609060101010101" charset="-122"/>
              </a:rPr>
              <a:t>提交记录：</a:t>
            </a:r>
            <a:endParaRPr lang="zh-CN" sz="1500" b="0">
              <a:latin typeface="黑体" panose="02010609060101010101" charset="-122"/>
              <a:ea typeface="黑体" panose="02010609060101010101" charset="-122"/>
              <a:cs typeface="黑体" panose="02010609060101010101" charset="-122"/>
            </a:endParaRPr>
          </a:p>
        </p:txBody>
      </p:sp>
    </p:spTree>
  </p:cSld>
  <p:clrMapOvr>
    <a:masterClrMapping/>
  </p:clrMapOvr>
  <mc:AlternateContent xmlns:mc="http://schemas.openxmlformats.org/markup-compatibility/2006">
    <mc:Choice xmlns:p14="http://schemas.microsoft.com/office/powerpoint/2010/main" Requires="p14">
      <p:transition spd="slow" p14:dur="20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p:tgtEl>
                                          <p:spTgt spid="27"/>
                                        </p:tgtEl>
                                        <p:attrNameLst>
                                          <p:attrName>ppt_y</p:attrName>
                                        </p:attrNameLst>
                                      </p:cBhvr>
                                      <p:tavLst>
                                        <p:tav tm="0">
                                          <p:val>
                                            <p:strVal val="#ppt_y-#ppt_h*1.125000"/>
                                          </p:val>
                                        </p:tav>
                                        <p:tav tm="100000">
                                          <p:val>
                                            <p:strVal val="#ppt_y"/>
                                          </p:val>
                                        </p:tav>
                                      </p:tavLst>
                                    </p:anim>
                                    <p:animEffect transition="in" filter="wipe(down)">
                                      <p:cBhvr>
                                        <p:cTn id="8"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ldLvl="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圆角矩形 26"/>
          <p:cNvSpPr>
            <a:spLocks noChangeArrowheads="1"/>
          </p:cNvSpPr>
          <p:nvPr/>
        </p:nvSpPr>
        <p:spPr bwMode="auto">
          <a:xfrm>
            <a:off x="669925" y="459740"/>
            <a:ext cx="1495425" cy="354965"/>
          </a:xfrm>
          <a:prstGeom prst="roundRect">
            <a:avLst>
              <a:gd name="adj" fmla="val 50000"/>
            </a:avLst>
          </a:prstGeom>
          <a:solidFill>
            <a:schemeClr val="accent1"/>
          </a:solidFill>
          <a:ln w="12700" algn="ctr">
            <a:noFill/>
            <a:miter lim="800000"/>
          </a:ln>
          <a:effectLst>
            <a:outerShdw blurRad="317500" dist="190500" dir="9000000" algn="r" rotWithShape="0">
              <a:prstClr val="black">
                <a:alpha val="40000"/>
              </a:prstClr>
            </a:outerShdw>
          </a:effectLst>
        </p:spPr>
        <p:txBody>
          <a:bodyPr lIns="91438" tIns="45719" rIns="91438" bIns="45719" anchor="ctr"/>
          <a:p>
            <a:pPr algn="ctr" defTabSz="913130">
              <a:defRPr/>
            </a:pPr>
            <a:r>
              <a:rPr lang="en-US" altLang="zh-CN">
                <a:solidFill>
                  <a:schemeClr val="bg1"/>
                </a:solidFill>
              </a:rPr>
              <a:t>WBS</a:t>
            </a:r>
            <a:endParaRPr lang="en-US" altLang="zh-CN">
              <a:solidFill>
                <a:schemeClr val="bg1"/>
              </a:solidFill>
            </a:endParaRPr>
          </a:p>
        </p:txBody>
      </p:sp>
      <p:sp>
        <p:nvSpPr>
          <p:cNvPr id="100" name="文本框 99"/>
          <p:cNvSpPr txBox="1"/>
          <p:nvPr/>
        </p:nvSpPr>
        <p:spPr>
          <a:xfrm>
            <a:off x="2423795" y="334010"/>
            <a:ext cx="6290945" cy="583565"/>
          </a:xfrm>
          <a:prstGeom prst="rect">
            <a:avLst/>
          </a:prstGeom>
          <a:noFill/>
          <a:ln w="9525">
            <a:noFill/>
          </a:ln>
        </p:spPr>
        <p:txBody>
          <a:bodyPr wrap="square">
            <a:spAutoFit/>
          </a:bodyPr>
          <a:p>
            <a:pPr marL="0" indent="266700"/>
            <a:r>
              <a:rPr sz="1600" b="1">
                <a:latin typeface="华文楷体" panose="02010600040101010101" charset="-122"/>
                <a:ea typeface="华文楷体" panose="02010600040101010101" charset="-122"/>
                <a:cs typeface="华文楷体" panose="02010600040101010101" charset="-122"/>
              </a:rPr>
              <a:t>9.需求项目计划的WBS结构是否合理？是否涵盖项目的5个阶段、需求工程的2个阶段？</a:t>
            </a:r>
            <a:endParaRPr sz="1600" b="1">
              <a:latin typeface="华文楷体" panose="02010600040101010101" charset="-122"/>
              <a:ea typeface="华文楷体" panose="02010600040101010101" charset="-122"/>
              <a:cs typeface="华文楷体" panose="02010600040101010101" charset="-122"/>
            </a:endParaRPr>
          </a:p>
        </p:txBody>
      </p:sp>
      <p:pic>
        <p:nvPicPr>
          <p:cNvPr id="3" name="图片 2"/>
          <p:cNvPicPr>
            <a:picLocks noChangeAspect="1"/>
          </p:cNvPicPr>
          <p:nvPr/>
        </p:nvPicPr>
        <p:blipFill>
          <a:blip r:embed="rId1"/>
          <a:stretch>
            <a:fillRect/>
          </a:stretch>
        </p:blipFill>
        <p:spPr>
          <a:xfrm>
            <a:off x="2308860" y="982345"/>
            <a:ext cx="5181600" cy="387223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p:tgtEl>
                                          <p:spTgt spid="27"/>
                                        </p:tgtEl>
                                        <p:attrNameLst>
                                          <p:attrName>ppt_y</p:attrName>
                                        </p:attrNameLst>
                                      </p:cBhvr>
                                      <p:tavLst>
                                        <p:tav tm="0">
                                          <p:val>
                                            <p:strVal val="#ppt_y-#ppt_h*1.125000"/>
                                          </p:val>
                                        </p:tav>
                                        <p:tav tm="100000">
                                          <p:val>
                                            <p:strVal val="#ppt_y"/>
                                          </p:val>
                                        </p:tav>
                                      </p:tavLst>
                                    </p:anim>
                                    <p:animEffect transition="in" filter="wipe(down)">
                                      <p:cBhvr>
                                        <p:cTn id="8"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ldLvl="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圆角矩形 26"/>
          <p:cNvSpPr>
            <a:spLocks noChangeArrowheads="1"/>
          </p:cNvSpPr>
          <p:nvPr/>
        </p:nvSpPr>
        <p:spPr bwMode="auto">
          <a:xfrm>
            <a:off x="669925" y="459740"/>
            <a:ext cx="1495425" cy="354965"/>
          </a:xfrm>
          <a:prstGeom prst="roundRect">
            <a:avLst>
              <a:gd name="adj" fmla="val 50000"/>
            </a:avLst>
          </a:prstGeom>
          <a:solidFill>
            <a:schemeClr val="accent1"/>
          </a:solidFill>
          <a:ln w="12700" algn="ctr">
            <a:noFill/>
            <a:miter lim="800000"/>
          </a:ln>
          <a:effectLst>
            <a:outerShdw blurRad="317500" dist="190500" dir="9000000" algn="r" rotWithShape="0">
              <a:prstClr val="black">
                <a:alpha val="40000"/>
              </a:prstClr>
            </a:outerShdw>
          </a:effectLst>
        </p:spPr>
        <p:txBody>
          <a:bodyPr lIns="91438" tIns="45719" rIns="91438" bIns="45719" anchor="ctr"/>
          <a:p>
            <a:pPr algn="ctr" defTabSz="913130">
              <a:defRPr/>
            </a:pPr>
            <a:r>
              <a:rPr lang="en-US" altLang="zh-CN">
                <a:solidFill>
                  <a:schemeClr val="bg1"/>
                </a:solidFill>
              </a:rPr>
              <a:t>WBS</a:t>
            </a:r>
            <a:endParaRPr lang="en-US" altLang="zh-CN">
              <a:solidFill>
                <a:schemeClr val="bg1"/>
              </a:solidFill>
            </a:endParaRPr>
          </a:p>
        </p:txBody>
      </p:sp>
      <p:sp>
        <p:nvSpPr>
          <p:cNvPr id="100" name="文本框 99"/>
          <p:cNvSpPr txBox="1"/>
          <p:nvPr/>
        </p:nvSpPr>
        <p:spPr>
          <a:xfrm>
            <a:off x="2450465" y="345440"/>
            <a:ext cx="6290945" cy="583565"/>
          </a:xfrm>
          <a:prstGeom prst="rect">
            <a:avLst/>
          </a:prstGeom>
          <a:noFill/>
          <a:ln w="9525">
            <a:noFill/>
          </a:ln>
        </p:spPr>
        <p:txBody>
          <a:bodyPr wrap="square">
            <a:spAutoFit/>
          </a:bodyPr>
          <a:p>
            <a:pPr marL="0" indent="266700"/>
            <a:r>
              <a:rPr sz="1600" b="0">
                <a:latin typeface="华文楷体" panose="02010600040101010101" charset="-122"/>
                <a:ea typeface="华文楷体" panose="02010600040101010101" charset="-122"/>
                <a:cs typeface="华文楷体" panose="02010600040101010101" charset="-122"/>
              </a:rPr>
              <a:t>9.需求项目计划的WBS结构是否合理？是否涵盖项目的5个阶段、需求工程的2个阶段？</a:t>
            </a:r>
            <a:endParaRPr sz="1600" b="0">
              <a:latin typeface="华文楷体" panose="02010600040101010101" charset="-122"/>
              <a:ea typeface="华文楷体" panose="02010600040101010101" charset="-122"/>
              <a:cs typeface="华文楷体" panose="02010600040101010101" charset="-122"/>
            </a:endParaRPr>
          </a:p>
        </p:txBody>
      </p:sp>
      <p:pic>
        <p:nvPicPr>
          <p:cNvPr id="3" name="图片 2"/>
          <p:cNvPicPr>
            <a:picLocks noChangeAspect="1"/>
          </p:cNvPicPr>
          <p:nvPr/>
        </p:nvPicPr>
        <p:blipFill>
          <a:blip r:embed="rId1"/>
          <a:stretch>
            <a:fillRect/>
          </a:stretch>
        </p:blipFill>
        <p:spPr>
          <a:xfrm>
            <a:off x="893445" y="1057910"/>
            <a:ext cx="7749540" cy="1066800"/>
          </a:xfrm>
          <a:prstGeom prst="rect">
            <a:avLst/>
          </a:prstGeom>
        </p:spPr>
      </p:pic>
      <p:pic>
        <p:nvPicPr>
          <p:cNvPr id="4" name="图片 3"/>
          <p:cNvPicPr>
            <a:picLocks noChangeAspect="1"/>
          </p:cNvPicPr>
          <p:nvPr/>
        </p:nvPicPr>
        <p:blipFill>
          <a:blip r:embed="rId2"/>
          <a:stretch>
            <a:fillRect/>
          </a:stretch>
        </p:blipFill>
        <p:spPr>
          <a:xfrm>
            <a:off x="3592830" y="2231390"/>
            <a:ext cx="2350770" cy="2806065"/>
          </a:xfrm>
          <a:prstGeom prst="rect">
            <a:avLst/>
          </a:prstGeom>
        </p:spPr>
      </p:pic>
      <p:pic>
        <p:nvPicPr>
          <p:cNvPr id="5" name="图片 4"/>
          <p:cNvPicPr>
            <a:picLocks noChangeAspect="1"/>
          </p:cNvPicPr>
          <p:nvPr/>
        </p:nvPicPr>
        <p:blipFill>
          <a:blip r:embed="rId3"/>
          <a:stretch>
            <a:fillRect/>
          </a:stretch>
        </p:blipFill>
        <p:spPr>
          <a:xfrm>
            <a:off x="6252845" y="2423795"/>
            <a:ext cx="2095500" cy="2613660"/>
          </a:xfrm>
          <a:prstGeom prst="rect">
            <a:avLst/>
          </a:prstGeom>
        </p:spPr>
      </p:pic>
      <p:sp>
        <p:nvSpPr>
          <p:cNvPr id="10" name="文本框 9"/>
          <p:cNvSpPr txBox="1"/>
          <p:nvPr/>
        </p:nvSpPr>
        <p:spPr>
          <a:xfrm>
            <a:off x="295910" y="2614295"/>
            <a:ext cx="3597275" cy="968375"/>
          </a:xfrm>
          <a:prstGeom prst="rect">
            <a:avLst/>
          </a:prstGeom>
          <a:noFill/>
          <a:ln w="9525">
            <a:noFill/>
          </a:ln>
        </p:spPr>
        <p:txBody>
          <a:bodyPr wrap="square">
            <a:spAutoFit/>
          </a:bodyPr>
          <a:p>
            <a:pPr marL="0" indent="266700"/>
            <a:r>
              <a:rPr lang="en-US" sz="1400" b="0">
                <a:latin typeface="黑体" panose="02010609060101010101" charset="-122"/>
                <a:ea typeface="黑体" panose="02010609060101010101" charset="-122"/>
                <a:cs typeface="黑体" panose="02010609060101010101" charset="-122"/>
              </a:rPr>
              <a:t>WBS</a:t>
            </a:r>
            <a:r>
              <a:rPr lang="zh-CN" altLang="en-US" sz="1400" b="0">
                <a:latin typeface="黑体" panose="02010609060101010101" charset="-122"/>
                <a:ea typeface="黑体" panose="02010609060101010101" charset="-122"/>
                <a:cs typeface="黑体" panose="02010609060101010101" charset="-122"/>
              </a:rPr>
              <a:t>涵盖了</a:t>
            </a:r>
            <a:endParaRPr lang="zh-CN" altLang="en-US" sz="1400" b="0">
              <a:latin typeface="黑体" panose="02010609060101010101" charset="-122"/>
              <a:ea typeface="黑体" panose="02010609060101010101" charset="-122"/>
              <a:cs typeface="黑体" panose="02010609060101010101" charset="-122"/>
            </a:endParaRPr>
          </a:p>
          <a:p>
            <a:pPr marL="0" indent="266700"/>
            <a:r>
              <a:rPr lang="zh-CN" altLang="en-US" sz="1400" b="0">
                <a:latin typeface="黑体" panose="02010609060101010101" charset="-122"/>
                <a:ea typeface="黑体" panose="02010609060101010101" charset="-122"/>
                <a:cs typeface="黑体" panose="02010609060101010101" charset="-122"/>
              </a:rPr>
              <a:t>项目的五个阶段（启动、计划、</a:t>
            </a:r>
            <a:endParaRPr lang="zh-CN" altLang="en-US" sz="1400" b="0">
              <a:latin typeface="黑体" panose="02010609060101010101" charset="-122"/>
              <a:ea typeface="黑体" panose="02010609060101010101" charset="-122"/>
              <a:cs typeface="黑体" panose="02010609060101010101" charset="-122"/>
            </a:endParaRPr>
          </a:p>
          <a:p>
            <a:pPr marL="0" indent="266700"/>
            <a:r>
              <a:rPr lang="zh-CN" altLang="en-US" sz="1400" b="0">
                <a:latin typeface="黑体" panose="02010609060101010101" charset="-122"/>
                <a:ea typeface="黑体" panose="02010609060101010101" charset="-122"/>
                <a:cs typeface="黑体" panose="02010609060101010101" charset="-122"/>
              </a:rPr>
              <a:t>实施、控制、收尾）</a:t>
            </a:r>
            <a:endParaRPr lang="zh-CN" altLang="en-US" sz="1400" b="0">
              <a:latin typeface="黑体" panose="02010609060101010101" charset="-122"/>
              <a:ea typeface="黑体" panose="02010609060101010101" charset="-122"/>
              <a:cs typeface="黑体" panose="02010609060101010101" charset="-122"/>
            </a:endParaRPr>
          </a:p>
          <a:p>
            <a:pPr marL="0" indent="266700"/>
            <a:r>
              <a:rPr lang="zh-CN" altLang="en-US" sz="1400" b="0">
                <a:latin typeface="黑体" panose="02010609060101010101" charset="-122"/>
                <a:ea typeface="黑体" panose="02010609060101010101" charset="-122"/>
                <a:cs typeface="黑体" panose="02010609060101010101" charset="-122"/>
              </a:rPr>
              <a:t>需求工程两个阶段（开发、管理</a:t>
            </a:r>
            <a:r>
              <a:rPr lang="zh-CN" altLang="en-US" sz="1500" b="0">
                <a:latin typeface="黑体" panose="02010609060101010101" charset="-122"/>
                <a:ea typeface="黑体" panose="02010609060101010101" charset="-122"/>
                <a:cs typeface="黑体" panose="02010609060101010101" charset="-122"/>
              </a:rPr>
              <a:t>）</a:t>
            </a:r>
            <a:endParaRPr lang="zh-CN" altLang="en-US" sz="1500" b="0">
              <a:latin typeface="黑体" panose="02010609060101010101" charset="-122"/>
              <a:ea typeface="黑体" panose="02010609060101010101" charset="-122"/>
              <a:cs typeface="黑体" panose="02010609060101010101" charset="-122"/>
            </a:endParaRPr>
          </a:p>
        </p:txBody>
      </p:sp>
    </p:spTree>
  </p:cSld>
  <p:clrMapOvr>
    <a:masterClrMapping/>
  </p:clrMapOvr>
  <mc:AlternateContent xmlns:mc="http://schemas.openxmlformats.org/markup-compatibility/2006">
    <mc:Choice xmlns:p14="http://schemas.microsoft.com/office/powerpoint/2010/main" Requires="p14">
      <p:transition spd="slow" p14:dur="20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p:tgtEl>
                                          <p:spTgt spid="27"/>
                                        </p:tgtEl>
                                        <p:attrNameLst>
                                          <p:attrName>ppt_y</p:attrName>
                                        </p:attrNameLst>
                                      </p:cBhvr>
                                      <p:tavLst>
                                        <p:tav tm="0">
                                          <p:val>
                                            <p:strVal val="#ppt_y-#ppt_h*1.125000"/>
                                          </p:val>
                                        </p:tav>
                                        <p:tav tm="100000">
                                          <p:val>
                                            <p:strVal val="#ppt_y"/>
                                          </p:val>
                                        </p:tav>
                                      </p:tavLst>
                                    </p:anim>
                                    <p:animEffect transition="in" filter="wipe(down)">
                                      <p:cBhvr>
                                        <p:cTn id="8"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ldLvl="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圆角矩形 26"/>
          <p:cNvSpPr>
            <a:spLocks noChangeArrowheads="1"/>
          </p:cNvSpPr>
          <p:nvPr/>
        </p:nvSpPr>
        <p:spPr bwMode="auto">
          <a:xfrm>
            <a:off x="669925" y="459740"/>
            <a:ext cx="1495425" cy="354965"/>
          </a:xfrm>
          <a:prstGeom prst="roundRect">
            <a:avLst>
              <a:gd name="adj" fmla="val 50000"/>
            </a:avLst>
          </a:prstGeom>
          <a:solidFill>
            <a:schemeClr val="accent1"/>
          </a:solidFill>
          <a:ln w="12700" algn="ctr">
            <a:noFill/>
            <a:miter lim="800000"/>
          </a:ln>
          <a:effectLst>
            <a:outerShdw blurRad="317500" dist="190500" dir="9000000" algn="r" rotWithShape="0">
              <a:prstClr val="black">
                <a:alpha val="40000"/>
              </a:prstClr>
            </a:outerShdw>
          </a:effectLst>
        </p:spPr>
        <p:txBody>
          <a:bodyPr lIns="91438" tIns="45719" rIns="91438" bIns="45719" anchor="ctr"/>
          <a:p>
            <a:pPr algn="ctr" defTabSz="913130">
              <a:defRPr/>
            </a:pPr>
            <a:r>
              <a:rPr lang="zh-CN" altLang="en-US">
                <a:solidFill>
                  <a:schemeClr val="bg1"/>
                </a:solidFill>
              </a:rPr>
              <a:t>需求计划</a:t>
            </a:r>
            <a:endParaRPr lang="zh-CN" altLang="en-US">
              <a:solidFill>
                <a:schemeClr val="bg1"/>
              </a:solidFill>
            </a:endParaRPr>
          </a:p>
        </p:txBody>
      </p:sp>
      <p:sp>
        <p:nvSpPr>
          <p:cNvPr id="100" name="文本框 99"/>
          <p:cNvSpPr txBox="1"/>
          <p:nvPr/>
        </p:nvSpPr>
        <p:spPr>
          <a:xfrm>
            <a:off x="2300605" y="459740"/>
            <a:ext cx="6290945" cy="337185"/>
          </a:xfrm>
          <a:prstGeom prst="rect">
            <a:avLst/>
          </a:prstGeom>
          <a:noFill/>
          <a:ln w="9525">
            <a:noFill/>
          </a:ln>
        </p:spPr>
        <p:txBody>
          <a:bodyPr wrap="square">
            <a:spAutoFit/>
          </a:bodyPr>
          <a:p>
            <a:pPr marL="0" indent="266700"/>
            <a:r>
              <a:rPr sz="1600" b="1">
                <a:latin typeface="华文楷体" panose="02010600040101010101" charset="-122"/>
                <a:ea typeface="华文楷体" panose="02010600040101010101" charset="-122"/>
                <a:cs typeface="华文楷体" panose="02010600040101010101" charset="-122"/>
              </a:rPr>
              <a:t>10.需求计划中是否明确的给每个组员分配了任务？分配是否合理？</a:t>
            </a:r>
            <a:endParaRPr sz="1600" b="1">
              <a:latin typeface="华文楷体" panose="02010600040101010101" charset="-122"/>
              <a:ea typeface="华文楷体" panose="02010600040101010101" charset="-122"/>
              <a:cs typeface="华文楷体" panose="02010600040101010101" charset="-122"/>
            </a:endParaRPr>
          </a:p>
        </p:txBody>
      </p:sp>
      <p:pic>
        <p:nvPicPr>
          <p:cNvPr id="6" name="图片 5"/>
          <p:cNvPicPr>
            <a:picLocks noChangeAspect="1"/>
          </p:cNvPicPr>
          <p:nvPr/>
        </p:nvPicPr>
        <p:blipFill>
          <a:blip r:embed="rId1"/>
          <a:stretch>
            <a:fillRect/>
          </a:stretch>
        </p:blipFill>
        <p:spPr>
          <a:xfrm>
            <a:off x="36830" y="995045"/>
            <a:ext cx="7014845" cy="3918585"/>
          </a:xfrm>
          <a:prstGeom prst="rect">
            <a:avLst/>
          </a:prstGeom>
        </p:spPr>
      </p:pic>
      <p:pic>
        <p:nvPicPr>
          <p:cNvPr id="7" name="图片 6"/>
          <p:cNvPicPr>
            <a:picLocks noChangeAspect="1"/>
          </p:cNvPicPr>
          <p:nvPr/>
        </p:nvPicPr>
        <p:blipFill>
          <a:blip r:embed="rId2"/>
          <a:stretch>
            <a:fillRect/>
          </a:stretch>
        </p:blipFill>
        <p:spPr>
          <a:xfrm>
            <a:off x="7051675" y="1111885"/>
            <a:ext cx="2104390" cy="380174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p:tgtEl>
                                          <p:spTgt spid="27"/>
                                        </p:tgtEl>
                                        <p:attrNameLst>
                                          <p:attrName>ppt_y</p:attrName>
                                        </p:attrNameLst>
                                      </p:cBhvr>
                                      <p:tavLst>
                                        <p:tav tm="0">
                                          <p:val>
                                            <p:strVal val="#ppt_y-#ppt_h*1.125000"/>
                                          </p:val>
                                        </p:tav>
                                        <p:tav tm="100000">
                                          <p:val>
                                            <p:strVal val="#ppt_y"/>
                                          </p:val>
                                        </p:tav>
                                      </p:tavLst>
                                    </p:anim>
                                    <p:animEffect transition="in" filter="wipe(down)">
                                      <p:cBhvr>
                                        <p:cTn id="8"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ldLvl="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圆角矩形 26"/>
          <p:cNvSpPr>
            <a:spLocks noChangeArrowheads="1"/>
          </p:cNvSpPr>
          <p:nvPr/>
        </p:nvSpPr>
        <p:spPr bwMode="auto">
          <a:xfrm>
            <a:off x="669925" y="459740"/>
            <a:ext cx="1495425" cy="354965"/>
          </a:xfrm>
          <a:prstGeom prst="roundRect">
            <a:avLst>
              <a:gd name="adj" fmla="val 50000"/>
            </a:avLst>
          </a:prstGeom>
          <a:solidFill>
            <a:schemeClr val="accent1"/>
          </a:solidFill>
          <a:ln w="12700" algn="ctr">
            <a:noFill/>
            <a:miter lim="800000"/>
          </a:ln>
          <a:effectLst>
            <a:outerShdw blurRad="317500" dist="190500" dir="9000000" algn="r" rotWithShape="0">
              <a:prstClr val="black">
                <a:alpha val="40000"/>
              </a:prstClr>
            </a:outerShdw>
          </a:effectLst>
        </p:spPr>
        <p:txBody>
          <a:bodyPr lIns="91438" tIns="45719" rIns="91438" bIns="45719" anchor="ctr"/>
          <a:p>
            <a:pPr algn="ctr" defTabSz="913130">
              <a:defRPr/>
            </a:pPr>
            <a:r>
              <a:rPr lang="zh-CN" altLang="en-US">
                <a:solidFill>
                  <a:schemeClr val="bg1"/>
                </a:solidFill>
              </a:rPr>
              <a:t>甘特图</a:t>
            </a:r>
            <a:endParaRPr lang="zh-CN" altLang="en-US">
              <a:solidFill>
                <a:schemeClr val="bg1"/>
              </a:solidFill>
            </a:endParaRPr>
          </a:p>
        </p:txBody>
      </p:sp>
      <p:sp>
        <p:nvSpPr>
          <p:cNvPr id="100" name="文本框 99"/>
          <p:cNvSpPr txBox="1"/>
          <p:nvPr/>
        </p:nvSpPr>
        <p:spPr>
          <a:xfrm>
            <a:off x="2432685" y="345440"/>
            <a:ext cx="6290945" cy="583565"/>
          </a:xfrm>
          <a:prstGeom prst="rect">
            <a:avLst/>
          </a:prstGeom>
          <a:noFill/>
          <a:ln w="9525">
            <a:noFill/>
          </a:ln>
        </p:spPr>
        <p:txBody>
          <a:bodyPr wrap="square">
            <a:spAutoFit/>
          </a:bodyPr>
          <a:p>
            <a:pPr marL="0" indent="266700"/>
            <a:r>
              <a:rPr sz="1600" b="1">
                <a:latin typeface="华文楷体" panose="02010600040101010101" charset="-122"/>
                <a:ea typeface="华文楷体" panose="02010600040101010101" charset="-122"/>
                <a:cs typeface="华文楷体" panose="02010600040101010101" charset="-122"/>
              </a:rPr>
              <a:t>11.是否采用了Project工具绘制了GANTT图？是否准确？在相应的网络图中，是否明确了里程碑？</a:t>
            </a:r>
            <a:endParaRPr sz="1600" b="1">
              <a:latin typeface="华文楷体" panose="02010600040101010101" charset="-122"/>
              <a:ea typeface="华文楷体" panose="02010600040101010101" charset="-122"/>
              <a:cs typeface="华文楷体" panose="02010600040101010101" charset="-122"/>
            </a:endParaRPr>
          </a:p>
        </p:txBody>
      </p:sp>
      <p:pic>
        <p:nvPicPr>
          <p:cNvPr id="2" name="图片 1"/>
          <p:cNvPicPr>
            <a:picLocks noChangeAspect="1"/>
          </p:cNvPicPr>
          <p:nvPr/>
        </p:nvPicPr>
        <p:blipFill>
          <a:blip r:embed="rId1"/>
          <a:stretch>
            <a:fillRect/>
          </a:stretch>
        </p:blipFill>
        <p:spPr>
          <a:xfrm>
            <a:off x="327660" y="1093470"/>
            <a:ext cx="4838700" cy="3955415"/>
          </a:xfrm>
          <a:prstGeom prst="rect">
            <a:avLst/>
          </a:prstGeom>
        </p:spPr>
      </p:pic>
      <p:sp>
        <p:nvSpPr>
          <p:cNvPr id="10" name="文本框 9"/>
          <p:cNvSpPr txBox="1"/>
          <p:nvPr/>
        </p:nvSpPr>
        <p:spPr>
          <a:xfrm>
            <a:off x="5307330" y="1818640"/>
            <a:ext cx="3924935" cy="553085"/>
          </a:xfrm>
          <a:prstGeom prst="rect">
            <a:avLst/>
          </a:prstGeom>
          <a:noFill/>
          <a:ln w="9525">
            <a:noFill/>
          </a:ln>
        </p:spPr>
        <p:txBody>
          <a:bodyPr wrap="square">
            <a:spAutoFit/>
          </a:bodyPr>
          <a:p>
            <a:pPr marL="0" indent="266700"/>
            <a:r>
              <a:rPr lang="zh-CN" altLang="en-US" sz="1500" b="0">
                <a:latin typeface="黑体" panose="02010609060101010101" charset="-122"/>
                <a:ea typeface="黑体" panose="02010609060101010101" charset="-122"/>
                <a:cs typeface="黑体" panose="02010609060101010101" charset="-122"/>
              </a:rPr>
              <a:t>甘特图跟踪了整个项目，列举了</a:t>
            </a:r>
            <a:r>
              <a:rPr lang="en-US" altLang="zh-CN" sz="1500" b="0">
                <a:latin typeface="黑体" panose="02010609060101010101" charset="-122"/>
                <a:ea typeface="黑体" panose="02010609060101010101" charset="-122"/>
                <a:cs typeface="黑体" panose="02010609060101010101" charset="-122"/>
              </a:rPr>
              <a:t>259</a:t>
            </a:r>
            <a:r>
              <a:rPr lang="zh-CN" altLang="en-US" sz="1500" b="0">
                <a:latin typeface="黑体" panose="02010609060101010101" charset="-122"/>
                <a:ea typeface="黑体" panose="02010609060101010101" charset="-122"/>
                <a:cs typeface="黑体" panose="02010609060101010101" charset="-122"/>
              </a:rPr>
              <a:t>条</a:t>
            </a:r>
            <a:endParaRPr lang="zh-CN" altLang="en-US" sz="1500" b="0">
              <a:latin typeface="黑体" panose="02010609060101010101" charset="-122"/>
              <a:ea typeface="黑体" panose="02010609060101010101" charset="-122"/>
              <a:cs typeface="黑体" panose="02010609060101010101" charset="-122"/>
            </a:endParaRPr>
          </a:p>
          <a:p>
            <a:pPr marL="0" indent="266700"/>
            <a:r>
              <a:rPr lang="zh-CN" altLang="en-US" sz="1500" b="0">
                <a:latin typeface="黑体" panose="02010609060101010101" charset="-122"/>
                <a:ea typeface="黑体" panose="02010609060101010101" charset="-122"/>
                <a:cs typeface="黑体" panose="02010609060101010101" charset="-122"/>
              </a:rPr>
              <a:t>活动，以下为各资源工时分配：</a:t>
            </a:r>
            <a:endParaRPr lang="zh-CN" altLang="en-US" sz="1500" b="0">
              <a:latin typeface="黑体" panose="02010609060101010101" charset="-122"/>
              <a:ea typeface="黑体" panose="02010609060101010101" charset="-122"/>
              <a:cs typeface="黑体" panose="02010609060101010101" charset="-122"/>
            </a:endParaRPr>
          </a:p>
        </p:txBody>
      </p:sp>
      <p:pic>
        <p:nvPicPr>
          <p:cNvPr id="3" name="图片 2"/>
          <p:cNvPicPr>
            <a:picLocks noChangeAspect="1"/>
          </p:cNvPicPr>
          <p:nvPr/>
        </p:nvPicPr>
        <p:blipFill>
          <a:blip r:embed="rId2"/>
          <a:stretch>
            <a:fillRect/>
          </a:stretch>
        </p:blipFill>
        <p:spPr>
          <a:xfrm>
            <a:off x="5513705" y="2576195"/>
            <a:ext cx="3512820" cy="139446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p:tgtEl>
                                          <p:spTgt spid="27"/>
                                        </p:tgtEl>
                                        <p:attrNameLst>
                                          <p:attrName>ppt_y</p:attrName>
                                        </p:attrNameLst>
                                      </p:cBhvr>
                                      <p:tavLst>
                                        <p:tav tm="0">
                                          <p:val>
                                            <p:strVal val="#ppt_y-#ppt_h*1.125000"/>
                                          </p:val>
                                        </p:tav>
                                        <p:tav tm="100000">
                                          <p:val>
                                            <p:strVal val="#ppt_y"/>
                                          </p:val>
                                        </p:tav>
                                      </p:tavLst>
                                    </p:anim>
                                    <p:animEffect transition="in" filter="wipe(down)">
                                      <p:cBhvr>
                                        <p:cTn id="8"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ldLvl="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0"/>
          <p:cNvSpPr>
            <a:spLocks noChangeArrowheads="1"/>
          </p:cNvSpPr>
          <p:nvPr/>
        </p:nvSpPr>
        <p:spPr bwMode="auto">
          <a:xfrm>
            <a:off x="889000" y="2780030"/>
            <a:ext cx="7506335" cy="76200"/>
          </a:xfrm>
          <a:prstGeom prst="rect">
            <a:avLst/>
          </a:prstGeom>
          <a:solidFill>
            <a:schemeClr val="tx1">
              <a:lumMod val="50000"/>
              <a:lumOff val="50000"/>
              <a:alpha val="95000"/>
            </a:schemeClr>
          </a:solidFill>
          <a:ln>
            <a:noFill/>
          </a:ln>
        </p:spPr>
        <p:txBody>
          <a:bodyPr vert="horz" wrap="square" lIns="68580" tIns="34290" rIns="68580" bIns="34290" numCol="1" anchor="t" anchorCtr="0" compatLnSpc="1"/>
          <a:lstStyle/>
          <a:p>
            <a:pPr algn="ctr"/>
            <a:endParaRPr lang="zh-CN" altLang="en-US" sz="1350"/>
          </a:p>
        </p:txBody>
      </p:sp>
      <p:sp>
        <p:nvSpPr>
          <p:cNvPr id="5" name="Oval 31"/>
          <p:cNvSpPr>
            <a:spLocks noChangeArrowheads="1"/>
          </p:cNvSpPr>
          <p:nvPr/>
        </p:nvSpPr>
        <p:spPr bwMode="auto">
          <a:xfrm>
            <a:off x="517417" y="2408096"/>
            <a:ext cx="804602" cy="806054"/>
          </a:xfrm>
          <a:prstGeom prst="roundRect">
            <a:avLst/>
          </a:prstGeom>
          <a:solidFill>
            <a:schemeClr val="accent1"/>
          </a:solidFill>
          <a:ln>
            <a:noFill/>
          </a:ln>
        </p:spPr>
        <p:txBody>
          <a:bodyPr vert="horz" wrap="square" lIns="68580" tIns="34290" rIns="68580" bIns="34290" numCol="1" anchor="t" anchorCtr="0" compatLnSpc="1"/>
          <a:lstStyle/>
          <a:p>
            <a:pPr algn="ctr"/>
            <a:r>
              <a:rPr lang="en-US" altLang="zh-CN" sz="3600" dirty="0">
                <a:solidFill>
                  <a:schemeClr val="bg1"/>
                </a:solidFill>
              </a:rPr>
              <a:t>01</a:t>
            </a:r>
            <a:endParaRPr lang="zh-CN" altLang="en-US" sz="3600" dirty="0">
              <a:solidFill>
                <a:schemeClr val="bg1"/>
              </a:solidFill>
            </a:endParaRPr>
          </a:p>
        </p:txBody>
      </p:sp>
      <p:sp>
        <p:nvSpPr>
          <p:cNvPr id="6" name="Oval 32"/>
          <p:cNvSpPr>
            <a:spLocks noChangeArrowheads="1"/>
          </p:cNvSpPr>
          <p:nvPr/>
        </p:nvSpPr>
        <p:spPr bwMode="auto">
          <a:xfrm>
            <a:off x="2438116" y="2408097"/>
            <a:ext cx="803150" cy="806054"/>
          </a:xfrm>
          <a:prstGeom prst="roundRect">
            <a:avLst/>
          </a:prstGeom>
          <a:solidFill>
            <a:schemeClr val="accent2"/>
          </a:solidFill>
          <a:ln>
            <a:noFill/>
          </a:ln>
        </p:spPr>
        <p:txBody>
          <a:bodyPr vert="horz" wrap="square" lIns="68580" tIns="34290" rIns="68580" bIns="34290" numCol="1" anchor="t" anchorCtr="0" compatLnSpc="1"/>
          <a:lstStyle/>
          <a:p>
            <a:pPr algn="ctr"/>
            <a:r>
              <a:rPr lang="en-US" altLang="zh-CN" sz="3600" dirty="0">
                <a:solidFill>
                  <a:schemeClr val="bg1"/>
                </a:solidFill>
              </a:rPr>
              <a:t>02</a:t>
            </a:r>
            <a:endParaRPr lang="zh-CN" altLang="en-US" sz="3600" dirty="0">
              <a:solidFill>
                <a:schemeClr val="bg1"/>
              </a:solidFill>
            </a:endParaRPr>
          </a:p>
        </p:txBody>
      </p:sp>
      <p:sp>
        <p:nvSpPr>
          <p:cNvPr id="7" name="Oval 33"/>
          <p:cNvSpPr>
            <a:spLocks noChangeArrowheads="1"/>
          </p:cNvSpPr>
          <p:nvPr/>
        </p:nvSpPr>
        <p:spPr bwMode="auto">
          <a:xfrm>
            <a:off x="4422455" y="2408097"/>
            <a:ext cx="806054" cy="806054"/>
          </a:xfrm>
          <a:prstGeom prst="roundRect">
            <a:avLst/>
          </a:prstGeom>
          <a:solidFill>
            <a:schemeClr val="accent3"/>
          </a:solidFill>
          <a:ln>
            <a:noFill/>
          </a:ln>
        </p:spPr>
        <p:txBody>
          <a:bodyPr vert="horz" wrap="square" lIns="68580" tIns="34290" rIns="68580" bIns="34290" numCol="1" anchor="t" anchorCtr="0" compatLnSpc="1"/>
          <a:lstStyle/>
          <a:p>
            <a:pPr algn="ctr"/>
            <a:r>
              <a:rPr lang="en-US" altLang="zh-CN" sz="3600" dirty="0">
                <a:solidFill>
                  <a:schemeClr val="bg1"/>
                </a:solidFill>
              </a:rPr>
              <a:t>03</a:t>
            </a:r>
            <a:endParaRPr lang="zh-CN" altLang="en-US" sz="3600" dirty="0">
              <a:solidFill>
                <a:schemeClr val="bg1"/>
              </a:solidFill>
            </a:endParaRPr>
          </a:p>
        </p:txBody>
      </p:sp>
      <p:sp>
        <p:nvSpPr>
          <p:cNvPr id="18" name="文本框 17"/>
          <p:cNvSpPr txBox="1"/>
          <p:nvPr/>
        </p:nvSpPr>
        <p:spPr>
          <a:xfrm>
            <a:off x="197485" y="3499485"/>
            <a:ext cx="1390650" cy="270510"/>
          </a:xfrm>
          <a:prstGeom prst="rect">
            <a:avLst/>
          </a:prstGeom>
          <a:noFill/>
        </p:spPr>
        <p:txBody>
          <a:bodyPr wrap="square" rtlCol="0">
            <a:spAutoFit/>
          </a:bodyPr>
          <a:lstStyle/>
          <a:p>
            <a:pPr algn="ctr">
              <a:lnSpc>
                <a:spcPct val="130000"/>
              </a:lnSpc>
            </a:pPr>
            <a:r>
              <a:rPr lang="en-US" altLang="zh-CN" sz="900" dirty="0">
                <a:solidFill>
                  <a:schemeClr val="tx1">
                    <a:lumMod val="50000"/>
                    <a:lumOff val="50000"/>
                  </a:schemeClr>
                </a:solidFill>
                <a:latin typeface="微软雅黑" panose="020B0503020204020204" pitchFamily="34" charset="-122"/>
                <a:ea typeface="微软雅黑" panose="020B0503020204020204" pitchFamily="34" charset="-122"/>
              </a:rPr>
              <a:t>project context</a:t>
            </a:r>
            <a:endParaRPr lang="en-US" altLang="zh-CN" sz="105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19" name="文本框 18"/>
          <p:cNvSpPr txBox="1"/>
          <p:nvPr/>
        </p:nvSpPr>
        <p:spPr>
          <a:xfrm>
            <a:off x="1670050" y="2066290"/>
            <a:ext cx="2339975" cy="270510"/>
          </a:xfrm>
          <a:prstGeom prst="rect">
            <a:avLst/>
          </a:prstGeom>
          <a:noFill/>
        </p:spPr>
        <p:txBody>
          <a:bodyPr wrap="square" rtlCol="0">
            <a:spAutoFit/>
          </a:bodyPr>
          <a:lstStyle/>
          <a:p>
            <a:pPr algn="ctr">
              <a:lnSpc>
                <a:spcPct val="130000"/>
              </a:lnSpc>
            </a:pPr>
            <a:r>
              <a:rPr lang="en-US" altLang="zh-CN" sz="900" dirty="0">
                <a:solidFill>
                  <a:schemeClr val="tx1">
                    <a:lumMod val="50000"/>
                    <a:lumOff val="50000"/>
                  </a:schemeClr>
                </a:solidFill>
                <a:latin typeface="微软雅黑" panose="020B0503020204020204" pitchFamily="34" charset="-122"/>
                <a:ea typeface="微软雅黑" panose="020B0503020204020204" pitchFamily="34" charset="-122"/>
              </a:rPr>
              <a:t>initiation/planning</a:t>
            </a:r>
            <a:endParaRPr lang="zh-CN" altLang="en-US" sz="9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20" name="文本框 19"/>
          <p:cNvSpPr txBox="1"/>
          <p:nvPr/>
        </p:nvSpPr>
        <p:spPr>
          <a:xfrm>
            <a:off x="3733800" y="3515401"/>
            <a:ext cx="2254462" cy="270510"/>
          </a:xfrm>
          <a:prstGeom prst="rect">
            <a:avLst/>
          </a:prstGeom>
          <a:noFill/>
        </p:spPr>
        <p:txBody>
          <a:bodyPr wrap="square" rtlCol="0">
            <a:spAutoFit/>
          </a:bodyPr>
          <a:lstStyle/>
          <a:p>
            <a:pPr algn="ctr">
              <a:lnSpc>
                <a:spcPct val="130000"/>
              </a:lnSpc>
            </a:pPr>
            <a:r>
              <a:rPr lang="en-US" altLang="zh-CN" sz="900" dirty="0">
                <a:solidFill>
                  <a:schemeClr val="tx1">
                    <a:lumMod val="50000"/>
                    <a:lumOff val="50000"/>
                  </a:schemeClr>
                </a:solidFill>
                <a:latin typeface="微软雅黑" panose="020B0503020204020204" pitchFamily="34" charset="-122"/>
                <a:ea typeface="微软雅黑" panose="020B0503020204020204" pitchFamily="34" charset="-122"/>
              </a:rPr>
              <a:t>control</a:t>
            </a:r>
            <a:endParaRPr lang="en-US" altLang="zh-CN" sz="9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2" name="矩形 1"/>
          <p:cNvSpPr/>
          <p:nvPr/>
        </p:nvSpPr>
        <p:spPr>
          <a:xfrm>
            <a:off x="446687" y="3259342"/>
            <a:ext cx="894080" cy="306705"/>
          </a:xfrm>
          <a:prstGeom prst="rect">
            <a:avLst/>
          </a:prstGeom>
        </p:spPr>
        <p:txBody>
          <a:bodyPr wrap="none">
            <a:spAutoFit/>
          </a:bodyPr>
          <a:lstStyle/>
          <a:p>
            <a:pPr algn="ct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项目概述</a:t>
            </a:r>
            <a:endPar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6" name="矩形 25"/>
          <p:cNvSpPr/>
          <p:nvPr/>
        </p:nvSpPr>
        <p:spPr>
          <a:xfrm>
            <a:off x="1825625" y="1831975"/>
            <a:ext cx="2040890" cy="306705"/>
          </a:xfrm>
          <a:prstGeom prst="rect">
            <a:avLst/>
          </a:prstGeom>
        </p:spPr>
        <p:txBody>
          <a:bodyPr wrap="square">
            <a:spAutoFit/>
          </a:bodyPr>
          <a:lstStyle/>
          <a:p>
            <a:pPr algn="ct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项目启动</a:t>
            </a:r>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计划阶段</a:t>
            </a:r>
            <a:endPar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7" name="矩形 26"/>
          <p:cNvSpPr/>
          <p:nvPr/>
        </p:nvSpPr>
        <p:spPr>
          <a:xfrm>
            <a:off x="4422259" y="3330835"/>
            <a:ext cx="894080" cy="306705"/>
          </a:xfrm>
          <a:prstGeom prst="rect">
            <a:avLst/>
          </a:prstGeom>
        </p:spPr>
        <p:txBody>
          <a:bodyPr wrap="none">
            <a:spAutoFit/>
          </a:bodyPr>
          <a:lstStyle/>
          <a:p>
            <a:pPr algn="ct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控制阶段</a:t>
            </a:r>
            <a:endPar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3" name="文本框 22"/>
          <p:cNvSpPr txBox="1"/>
          <p:nvPr/>
        </p:nvSpPr>
        <p:spPr>
          <a:xfrm>
            <a:off x="517662" y="239751"/>
            <a:ext cx="2314719" cy="534035"/>
          </a:xfrm>
          <a:prstGeom prst="rect">
            <a:avLst/>
          </a:prstGeom>
          <a:noFill/>
        </p:spPr>
        <p:txBody>
          <a:bodyPr wrap="square" rtlCol="0">
            <a:spAutoFit/>
          </a:bodyPr>
          <a:lstStyle/>
          <a:p>
            <a:pPr algn="ctr" defTabSz="685165">
              <a:lnSpc>
                <a:spcPct val="120000"/>
              </a:lnSpc>
              <a:defRPr/>
            </a:pPr>
            <a:r>
              <a:rPr lang="zh-CN" altLang="en-US" sz="2400" b="1" kern="0" dirty="0">
                <a:solidFill>
                  <a:schemeClr val="tx1">
                    <a:lumMod val="75000"/>
                    <a:lumOff val="25000"/>
                  </a:schemeClr>
                </a:solidFill>
                <a:latin typeface="苹方-简" panose="020B0400000000000000" charset="-122"/>
                <a:ea typeface="苹方-简" panose="020B0400000000000000" charset="-122"/>
                <a:cs typeface="苹方-简" panose="020B0400000000000000" charset="-122"/>
              </a:rPr>
              <a:t>目录</a:t>
            </a:r>
            <a:r>
              <a:rPr lang="zh-CN" altLang="en-US" sz="2000" b="1" kern="0" dirty="0">
                <a:solidFill>
                  <a:schemeClr val="tx1">
                    <a:lumMod val="75000"/>
                    <a:lumOff val="25000"/>
                  </a:schemeClr>
                </a:solidFill>
                <a:latin typeface="苹方-简" panose="020B0400000000000000" charset="-122"/>
                <a:ea typeface="苹方-简" panose="020B0400000000000000" charset="-122"/>
                <a:cs typeface="苹方-简" panose="020B0400000000000000" charset="-122"/>
              </a:rPr>
              <a:t> </a:t>
            </a:r>
            <a:r>
              <a:rPr lang="en-US" altLang="zh-CN" sz="2000" b="1" kern="0" dirty="0">
                <a:solidFill>
                  <a:schemeClr val="tx1">
                    <a:lumMod val="75000"/>
                    <a:lumOff val="25000"/>
                  </a:schemeClr>
                </a:solidFill>
                <a:latin typeface="苹方-简" panose="020B0400000000000000" charset="-122"/>
                <a:ea typeface="苹方-简" panose="020B0400000000000000" charset="-122"/>
                <a:cs typeface="苹方-简" panose="020B0400000000000000" charset="-122"/>
              </a:rPr>
              <a:t>/ </a:t>
            </a:r>
            <a:r>
              <a:rPr lang="en-US" altLang="zh-CN" sz="1600" kern="0" dirty="0">
                <a:solidFill>
                  <a:schemeClr val="tx1">
                    <a:lumMod val="75000"/>
                    <a:lumOff val="25000"/>
                  </a:schemeClr>
                </a:solidFill>
                <a:latin typeface="苹方-简" panose="020B0400000000000000" charset="-122"/>
                <a:ea typeface="苹方-简" panose="020B0400000000000000" charset="-122"/>
                <a:cs typeface="苹方-简" panose="020B0400000000000000" charset="-122"/>
              </a:rPr>
              <a:t>Contents</a:t>
            </a:r>
            <a:endParaRPr lang="en-US" altLang="ko-KR" sz="1600" kern="0" dirty="0">
              <a:solidFill>
                <a:schemeClr val="tx1">
                  <a:lumMod val="75000"/>
                  <a:lumOff val="25000"/>
                </a:schemeClr>
              </a:solidFill>
              <a:latin typeface="苹方-简" panose="020B0400000000000000" charset="-122"/>
              <a:ea typeface="苹方-简" panose="020B0400000000000000" charset="-122"/>
              <a:cs typeface="苹方-简" panose="020B0400000000000000" charset="-122"/>
            </a:endParaRPr>
          </a:p>
        </p:txBody>
      </p:sp>
      <p:sp>
        <p:nvSpPr>
          <p:cNvPr id="3" name="Oval 32"/>
          <p:cNvSpPr>
            <a:spLocks noChangeArrowheads="1"/>
          </p:cNvSpPr>
          <p:nvPr/>
        </p:nvSpPr>
        <p:spPr bwMode="auto">
          <a:xfrm>
            <a:off x="6196681" y="2408097"/>
            <a:ext cx="803150" cy="806054"/>
          </a:xfrm>
          <a:prstGeom prst="roundRect">
            <a:avLst/>
          </a:prstGeom>
          <a:solidFill>
            <a:schemeClr val="accent2"/>
          </a:solidFill>
          <a:ln>
            <a:noFill/>
          </a:ln>
        </p:spPr>
        <p:txBody>
          <a:bodyPr vert="horz" wrap="square" lIns="68580" tIns="34290" rIns="68580" bIns="34290" numCol="1" anchor="t" anchorCtr="0" compatLnSpc="1"/>
          <a:p>
            <a:pPr algn="ctr"/>
            <a:r>
              <a:rPr lang="en-US" altLang="zh-CN" sz="3600" dirty="0">
                <a:solidFill>
                  <a:schemeClr val="bg1"/>
                </a:solidFill>
              </a:rPr>
              <a:t>04</a:t>
            </a:r>
            <a:endParaRPr lang="zh-CN" altLang="en-US" sz="3600" dirty="0">
              <a:solidFill>
                <a:schemeClr val="bg1"/>
              </a:solidFill>
            </a:endParaRPr>
          </a:p>
        </p:txBody>
      </p:sp>
      <p:sp>
        <p:nvSpPr>
          <p:cNvPr id="8" name="文本框 7"/>
          <p:cNvSpPr txBox="1"/>
          <p:nvPr/>
        </p:nvSpPr>
        <p:spPr>
          <a:xfrm>
            <a:off x="5393055" y="2115820"/>
            <a:ext cx="2339975" cy="270510"/>
          </a:xfrm>
          <a:prstGeom prst="rect">
            <a:avLst/>
          </a:prstGeom>
          <a:noFill/>
        </p:spPr>
        <p:txBody>
          <a:bodyPr wrap="square" rtlCol="0">
            <a:spAutoFit/>
          </a:bodyPr>
          <a:p>
            <a:pPr algn="ctr">
              <a:lnSpc>
                <a:spcPct val="130000"/>
              </a:lnSpc>
            </a:pPr>
            <a:r>
              <a:rPr lang="en-US" altLang="zh-CN" sz="900" dirty="0">
                <a:solidFill>
                  <a:schemeClr val="tx1">
                    <a:lumMod val="50000"/>
                    <a:lumOff val="50000"/>
                  </a:schemeClr>
                </a:solidFill>
                <a:latin typeface="微软雅黑" panose="020B0503020204020204" pitchFamily="34" charset="-122"/>
                <a:ea typeface="微软雅黑" panose="020B0503020204020204" pitchFamily="34" charset="-122"/>
              </a:rPr>
              <a:t>execution</a:t>
            </a:r>
            <a:endParaRPr lang="en-US" altLang="zh-CN" sz="9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9" name="矩形 8"/>
          <p:cNvSpPr/>
          <p:nvPr/>
        </p:nvSpPr>
        <p:spPr>
          <a:xfrm>
            <a:off x="6113780" y="1879600"/>
            <a:ext cx="969645" cy="306705"/>
          </a:xfrm>
          <a:prstGeom prst="rect">
            <a:avLst/>
          </a:prstGeom>
        </p:spPr>
        <p:txBody>
          <a:bodyPr wrap="square">
            <a:spAutoFit/>
          </a:bodyPr>
          <a:p>
            <a:pPr algn="ct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执行阶段</a:t>
            </a:r>
            <a:endPar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0" name="Oval 33"/>
          <p:cNvSpPr>
            <a:spLocks noChangeArrowheads="1"/>
          </p:cNvSpPr>
          <p:nvPr/>
        </p:nvSpPr>
        <p:spPr bwMode="auto">
          <a:xfrm>
            <a:off x="8043860" y="2408097"/>
            <a:ext cx="806054" cy="806054"/>
          </a:xfrm>
          <a:prstGeom prst="roundRect">
            <a:avLst/>
          </a:prstGeom>
          <a:solidFill>
            <a:schemeClr val="accent3"/>
          </a:solidFill>
          <a:ln>
            <a:noFill/>
          </a:ln>
        </p:spPr>
        <p:txBody>
          <a:bodyPr vert="horz" wrap="square" lIns="68580" tIns="34290" rIns="68580" bIns="34290" numCol="1" anchor="t" anchorCtr="0" compatLnSpc="1"/>
          <a:p>
            <a:pPr algn="ctr"/>
            <a:r>
              <a:rPr lang="en-US" altLang="zh-CN" sz="3600" dirty="0">
                <a:solidFill>
                  <a:schemeClr val="bg1"/>
                </a:solidFill>
              </a:rPr>
              <a:t>05</a:t>
            </a:r>
            <a:endParaRPr lang="zh-CN" altLang="en-US" sz="3600" dirty="0">
              <a:solidFill>
                <a:schemeClr val="bg1"/>
              </a:solidFill>
            </a:endParaRPr>
          </a:p>
        </p:txBody>
      </p:sp>
      <p:sp>
        <p:nvSpPr>
          <p:cNvPr id="11" name="文本框 10"/>
          <p:cNvSpPr txBox="1"/>
          <p:nvPr/>
        </p:nvSpPr>
        <p:spPr>
          <a:xfrm>
            <a:off x="7355205" y="3535086"/>
            <a:ext cx="2254462" cy="270510"/>
          </a:xfrm>
          <a:prstGeom prst="rect">
            <a:avLst/>
          </a:prstGeom>
          <a:noFill/>
        </p:spPr>
        <p:txBody>
          <a:bodyPr wrap="square" rtlCol="0">
            <a:spAutoFit/>
          </a:bodyPr>
          <a:p>
            <a:pPr algn="ctr">
              <a:lnSpc>
                <a:spcPct val="130000"/>
              </a:lnSpc>
            </a:pPr>
            <a:r>
              <a:rPr lang="en-US" altLang="zh-CN" sz="900" dirty="0">
                <a:solidFill>
                  <a:schemeClr val="tx1">
                    <a:lumMod val="50000"/>
                    <a:lumOff val="50000"/>
                  </a:schemeClr>
                </a:solidFill>
                <a:latin typeface="微软雅黑" panose="020B0503020204020204" pitchFamily="34" charset="-122"/>
                <a:ea typeface="微软雅黑" panose="020B0503020204020204" pitchFamily="34" charset="-122"/>
              </a:rPr>
              <a:t>closing</a:t>
            </a:r>
            <a:endParaRPr lang="en-US" altLang="zh-CN" sz="9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12" name="矩形 11"/>
          <p:cNvSpPr/>
          <p:nvPr/>
        </p:nvSpPr>
        <p:spPr>
          <a:xfrm>
            <a:off x="8008104" y="3279400"/>
            <a:ext cx="894080" cy="306705"/>
          </a:xfrm>
          <a:prstGeom prst="rect">
            <a:avLst/>
          </a:prstGeom>
        </p:spPr>
        <p:txBody>
          <a:bodyPr wrap="none">
            <a:spAutoFit/>
          </a:bodyPr>
          <a:p>
            <a:pPr algn="ct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收尾阶段</a:t>
            </a:r>
            <a:endPar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1000"/>
                                        <p:tgtEl>
                                          <p:spTgt spid="23"/>
                                        </p:tgtEl>
                                      </p:cBhvr>
                                    </p:animEffect>
                                    <p:anim calcmode="lin" valueType="num">
                                      <p:cBhvr>
                                        <p:cTn id="8" dur="1000" fill="hold"/>
                                        <p:tgtEl>
                                          <p:spTgt spid="23"/>
                                        </p:tgtEl>
                                        <p:attrNameLst>
                                          <p:attrName>ppt_x</p:attrName>
                                        </p:attrNameLst>
                                      </p:cBhvr>
                                      <p:tavLst>
                                        <p:tav tm="0">
                                          <p:val>
                                            <p:strVal val="#ppt_x"/>
                                          </p:val>
                                        </p:tav>
                                        <p:tav tm="100000">
                                          <p:val>
                                            <p:strVal val="#ppt_x"/>
                                          </p:val>
                                        </p:tav>
                                      </p:tavLst>
                                    </p:anim>
                                    <p:anim calcmode="lin" valueType="num">
                                      <p:cBhvr>
                                        <p:cTn id="9"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p:cTn id="14" dur="500" fill="hold"/>
                                        <p:tgtEl>
                                          <p:spTgt spid="5"/>
                                        </p:tgtEl>
                                        <p:attrNameLst>
                                          <p:attrName>ppt_w</p:attrName>
                                        </p:attrNameLst>
                                      </p:cBhvr>
                                      <p:tavLst>
                                        <p:tav tm="0">
                                          <p:val>
                                            <p:fltVal val="0"/>
                                          </p:val>
                                        </p:tav>
                                        <p:tav tm="100000">
                                          <p:val>
                                            <p:strVal val="#ppt_w"/>
                                          </p:val>
                                        </p:tav>
                                      </p:tavLst>
                                    </p:anim>
                                    <p:anim calcmode="lin" valueType="num">
                                      <p:cBhvr>
                                        <p:cTn id="15" dur="500" fill="hold"/>
                                        <p:tgtEl>
                                          <p:spTgt spid="5"/>
                                        </p:tgtEl>
                                        <p:attrNameLst>
                                          <p:attrName>ppt_h</p:attrName>
                                        </p:attrNameLst>
                                      </p:cBhvr>
                                      <p:tavLst>
                                        <p:tav tm="0">
                                          <p:val>
                                            <p:fltVal val="0"/>
                                          </p:val>
                                        </p:tav>
                                        <p:tav tm="100000">
                                          <p:val>
                                            <p:strVal val="#ppt_h"/>
                                          </p:val>
                                        </p:tav>
                                      </p:tavLst>
                                    </p:anim>
                                    <p:animEffect transition="in" filter="fade">
                                      <p:cBhvr>
                                        <p:cTn id="16" dur="500"/>
                                        <p:tgtEl>
                                          <p:spTgt spid="5"/>
                                        </p:tgtEl>
                                      </p:cBhvr>
                                    </p:animEffect>
                                  </p:childTnLst>
                                </p:cTn>
                              </p:par>
                              <p:par>
                                <p:cTn id="17" presetID="53" presetClass="entr" presetSubtype="16"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p:cTn id="19" dur="500" fill="hold"/>
                                        <p:tgtEl>
                                          <p:spTgt spid="4"/>
                                        </p:tgtEl>
                                        <p:attrNameLst>
                                          <p:attrName>ppt_w</p:attrName>
                                        </p:attrNameLst>
                                      </p:cBhvr>
                                      <p:tavLst>
                                        <p:tav tm="0">
                                          <p:val>
                                            <p:fltVal val="0"/>
                                          </p:val>
                                        </p:tav>
                                        <p:tav tm="100000">
                                          <p:val>
                                            <p:strVal val="#ppt_w"/>
                                          </p:val>
                                        </p:tav>
                                      </p:tavLst>
                                    </p:anim>
                                    <p:anim calcmode="lin" valueType="num">
                                      <p:cBhvr>
                                        <p:cTn id="20" dur="500" fill="hold"/>
                                        <p:tgtEl>
                                          <p:spTgt spid="4"/>
                                        </p:tgtEl>
                                        <p:attrNameLst>
                                          <p:attrName>ppt_h</p:attrName>
                                        </p:attrNameLst>
                                      </p:cBhvr>
                                      <p:tavLst>
                                        <p:tav tm="0">
                                          <p:val>
                                            <p:fltVal val="0"/>
                                          </p:val>
                                        </p:tav>
                                        <p:tav tm="100000">
                                          <p:val>
                                            <p:strVal val="#ppt_h"/>
                                          </p:val>
                                        </p:tav>
                                      </p:tavLst>
                                    </p:anim>
                                    <p:animEffect transition="in" filter="fade">
                                      <p:cBhvr>
                                        <p:cTn id="21" dur="500"/>
                                        <p:tgtEl>
                                          <p:spTgt spid="4"/>
                                        </p:tgtEl>
                                      </p:cBhvr>
                                    </p:animEffect>
                                  </p:childTnLst>
                                </p:cTn>
                              </p:par>
                              <p:par>
                                <p:cTn id="22" presetID="53" presetClass="entr" presetSubtype="16" fill="hold" grpId="0" nodeType="withEffect">
                                  <p:stCondLst>
                                    <p:cond delay="0"/>
                                  </p:stCondLst>
                                  <p:childTnLst>
                                    <p:set>
                                      <p:cBhvr>
                                        <p:cTn id="23" dur="1" fill="hold">
                                          <p:stCondLst>
                                            <p:cond delay="0"/>
                                          </p:stCondLst>
                                        </p:cTn>
                                        <p:tgtEl>
                                          <p:spTgt spid="6"/>
                                        </p:tgtEl>
                                        <p:attrNameLst>
                                          <p:attrName>style.visibility</p:attrName>
                                        </p:attrNameLst>
                                      </p:cBhvr>
                                      <p:to>
                                        <p:strVal val="visible"/>
                                      </p:to>
                                    </p:set>
                                    <p:anim calcmode="lin" valueType="num">
                                      <p:cBhvr>
                                        <p:cTn id="24" dur="500" fill="hold"/>
                                        <p:tgtEl>
                                          <p:spTgt spid="6"/>
                                        </p:tgtEl>
                                        <p:attrNameLst>
                                          <p:attrName>ppt_w</p:attrName>
                                        </p:attrNameLst>
                                      </p:cBhvr>
                                      <p:tavLst>
                                        <p:tav tm="0">
                                          <p:val>
                                            <p:fltVal val="0"/>
                                          </p:val>
                                        </p:tav>
                                        <p:tav tm="100000">
                                          <p:val>
                                            <p:strVal val="#ppt_w"/>
                                          </p:val>
                                        </p:tav>
                                      </p:tavLst>
                                    </p:anim>
                                    <p:anim calcmode="lin" valueType="num">
                                      <p:cBhvr>
                                        <p:cTn id="25" dur="500" fill="hold"/>
                                        <p:tgtEl>
                                          <p:spTgt spid="6"/>
                                        </p:tgtEl>
                                        <p:attrNameLst>
                                          <p:attrName>ppt_h</p:attrName>
                                        </p:attrNameLst>
                                      </p:cBhvr>
                                      <p:tavLst>
                                        <p:tav tm="0">
                                          <p:val>
                                            <p:fltVal val="0"/>
                                          </p:val>
                                        </p:tav>
                                        <p:tav tm="100000">
                                          <p:val>
                                            <p:strVal val="#ppt_h"/>
                                          </p:val>
                                        </p:tav>
                                      </p:tavLst>
                                    </p:anim>
                                    <p:animEffect transition="in" filter="fade">
                                      <p:cBhvr>
                                        <p:cTn id="26" dur="500"/>
                                        <p:tgtEl>
                                          <p:spTgt spid="6"/>
                                        </p:tgtEl>
                                      </p:cBhvr>
                                    </p:animEffect>
                                  </p:childTnLst>
                                </p:cTn>
                              </p:par>
                              <p:par>
                                <p:cTn id="27" presetID="53" presetClass="entr" presetSubtype="16"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anim calcmode="lin" valueType="num">
                                      <p:cBhvr>
                                        <p:cTn id="29" dur="500" fill="hold"/>
                                        <p:tgtEl>
                                          <p:spTgt spid="7"/>
                                        </p:tgtEl>
                                        <p:attrNameLst>
                                          <p:attrName>ppt_w</p:attrName>
                                        </p:attrNameLst>
                                      </p:cBhvr>
                                      <p:tavLst>
                                        <p:tav tm="0">
                                          <p:val>
                                            <p:fltVal val="0"/>
                                          </p:val>
                                        </p:tav>
                                        <p:tav tm="100000">
                                          <p:val>
                                            <p:strVal val="#ppt_w"/>
                                          </p:val>
                                        </p:tav>
                                      </p:tavLst>
                                    </p:anim>
                                    <p:anim calcmode="lin" valueType="num">
                                      <p:cBhvr>
                                        <p:cTn id="30" dur="500" fill="hold"/>
                                        <p:tgtEl>
                                          <p:spTgt spid="7"/>
                                        </p:tgtEl>
                                        <p:attrNameLst>
                                          <p:attrName>ppt_h</p:attrName>
                                        </p:attrNameLst>
                                      </p:cBhvr>
                                      <p:tavLst>
                                        <p:tav tm="0">
                                          <p:val>
                                            <p:fltVal val="0"/>
                                          </p:val>
                                        </p:tav>
                                        <p:tav tm="100000">
                                          <p:val>
                                            <p:strVal val="#ppt_h"/>
                                          </p:val>
                                        </p:tav>
                                      </p:tavLst>
                                    </p:anim>
                                    <p:animEffect transition="in" filter="fade">
                                      <p:cBhvr>
                                        <p:cTn id="31" dur="500"/>
                                        <p:tgtEl>
                                          <p:spTgt spid="7"/>
                                        </p:tgtEl>
                                      </p:cBhvr>
                                    </p:animEffect>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grpId="0" nodeType="clickEffect">
                                  <p:stCondLst>
                                    <p:cond delay="0"/>
                                  </p:stCondLst>
                                  <p:childTnLst>
                                    <p:set>
                                      <p:cBhvr>
                                        <p:cTn id="35" dur="1" fill="hold">
                                          <p:stCondLst>
                                            <p:cond delay="0"/>
                                          </p:stCondLst>
                                        </p:cTn>
                                        <p:tgtEl>
                                          <p:spTgt spid="26"/>
                                        </p:tgtEl>
                                        <p:attrNameLst>
                                          <p:attrName>style.visibility</p:attrName>
                                        </p:attrNameLst>
                                      </p:cBhvr>
                                      <p:to>
                                        <p:strVal val="visible"/>
                                      </p:to>
                                    </p:set>
                                    <p:anim calcmode="lin" valueType="num">
                                      <p:cBhvr additive="base">
                                        <p:cTn id="36" dur="500" fill="hold"/>
                                        <p:tgtEl>
                                          <p:spTgt spid="26"/>
                                        </p:tgtEl>
                                        <p:attrNameLst>
                                          <p:attrName>ppt_x</p:attrName>
                                        </p:attrNameLst>
                                      </p:cBhvr>
                                      <p:tavLst>
                                        <p:tav tm="0">
                                          <p:val>
                                            <p:strVal val="#ppt_x"/>
                                          </p:val>
                                        </p:tav>
                                        <p:tav tm="100000">
                                          <p:val>
                                            <p:strVal val="#ppt_x"/>
                                          </p:val>
                                        </p:tav>
                                      </p:tavLst>
                                    </p:anim>
                                    <p:anim calcmode="lin" valueType="num">
                                      <p:cBhvr additive="base">
                                        <p:cTn id="37" dur="500" fill="hold"/>
                                        <p:tgtEl>
                                          <p:spTgt spid="26"/>
                                        </p:tgtEl>
                                        <p:attrNameLst>
                                          <p:attrName>ppt_y</p:attrName>
                                        </p:attrNameLst>
                                      </p:cBhvr>
                                      <p:tavLst>
                                        <p:tav tm="0">
                                          <p:val>
                                            <p:strVal val="1+#ppt_h/2"/>
                                          </p:val>
                                        </p:tav>
                                        <p:tav tm="100000">
                                          <p:val>
                                            <p:strVal val="#ppt_y"/>
                                          </p:val>
                                        </p:tav>
                                      </p:tavLst>
                                    </p:anim>
                                  </p:childTnLst>
                                </p:cTn>
                              </p:par>
                              <p:par>
                                <p:cTn id="38" presetID="2" presetClass="entr" presetSubtype="4" fill="hold" grpId="0" nodeType="withEffect">
                                  <p:stCondLst>
                                    <p:cond delay="0"/>
                                  </p:stCondLst>
                                  <p:childTnLst>
                                    <p:set>
                                      <p:cBhvr>
                                        <p:cTn id="39" dur="1" fill="hold">
                                          <p:stCondLst>
                                            <p:cond delay="0"/>
                                          </p:stCondLst>
                                        </p:cTn>
                                        <p:tgtEl>
                                          <p:spTgt spid="19"/>
                                        </p:tgtEl>
                                        <p:attrNameLst>
                                          <p:attrName>style.visibility</p:attrName>
                                        </p:attrNameLst>
                                      </p:cBhvr>
                                      <p:to>
                                        <p:strVal val="visible"/>
                                      </p:to>
                                    </p:set>
                                    <p:anim calcmode="lin" valueType="num">
                                      <p:cBhvr additive="base">
                                        <p:cTn id="40" dur="500" fill="hold"/>
                                        <p:tgtEl>
                                          <p:spTgt spid="19"/>
                                        </p:tgtEl>
                                        <p:attrNameLst>
                                          <p:attrName>ppt_x</p:attrName>
                                        </p:attrNameLst>
                                      </p:cBhvr>
                                      <p:tavLst>
                                        <p:tav tm="0">
                                          <p:val>
                                            <p:strVal val="#ppt_x"/>
                                          </p:val>
                                        </p:tav>
                                        <p:tav tm="100000">
                                          <p:val>
                                            <p:strVal val="#ppt_x"/>
                                          </p:val>
                                        </p:tav>
                                      </p:tavLst>
                                    </p:anim>
                                    <p:anim calcmode="lin" valueType="num">
                                      <p:cBhvr additive="base">
                                        <p:cTn id="41" dur="500" fill="hold"/>
                                        <p:tgtEl>
                                          <p:spTgt spid="19"/>
                                        </p:tgtEl>
                                        <p:attrNameLst>
                                          <p:attrName>ppt_y</p:attrName>
                                        </p:attrNameLst>
                                      </p:cBhvr>
                                      <p:tavLst>
                                        <p:tav tm="0">
                                          <p:val>
                                            <p:strVal val="1+#ppt_h/2"/>
                                          </p:val>
                                        </p:tav>
                                        <p:tav tm="100000">
                                          <p:val>
                                            <p:strVal val="#ppt_y"/>
                                          </p:val>
                                        </p:tav>
                                      </p:tavLst>
                                    </p:anim>
                                  </p:childTnLst>
                                </p:cTn>
                              </p:par>
                              <p:par>
                                <p:cTn id="42" presetID="2" presetClass="entr" presetSubtype="4" fill="hold" grpId="0" nodeType="withEffect">
                                  <p:stCondLst>
                                    <p:cond delay="0"/>
                                  </p:stCondLst>
                                  <p:childTnLst>
                                    <p:set>
                                      <p:cBhvr>
                                        <p:cTn id="43" dur="1" fill="hold">
                                          <p:stCondLst>
                                            <p:cond delay="0"/>
                                          </p:stCondLst>
                                        </p:cTn>
                                        <p:tgtEl>
                                          <p:spTgt spid="18"/>
                                        </p:tgtEl>
                                        <p:attrNameLst>
                                          <p:attrName>style.visibility</p:attrName>
                                        </p:attrNameLst>
                                      </p:cBhvr>
                                      <p:to>
                                        <p:strVal val="visible"/>
                                      </p:to>
                                    </p:set>
                                    <p:anim calcmode="lin" valueType="num">
                                      <p:cBhvr additive="base">
                                        <p:cTn id="44" dur="500" fill="hold"/>
                                        <p:tgtEl>
                                          <p:spTgt spid="18"/>
                                        </p:tgtEl>
                                        <p:attrNameLst>
                                          <p:attrName>ppt_x</p:attrName>
                                        </p:attrNameLst>
                                      </p:cBhvr>
                                      <p:tavLst>
                                        <p:tav tm="0">
                                          <p:val>
                                            <p:strVal val="#ppt_x"/>
                                          </p:val>
                                        </p:tav>
                                        <p:tav tm="100000">
                                          <p:val>
                                            <p:strVal val="#ppt_x"/>
                                          </p:val>
                                        </p:tav>
                                      </p:tavLst>
                                    </p:anim>
                                    <p:anim calcmode="lin" valueType="num">
                                      <p:cBhvr additive="base">
                                        <p:cTn id="45" dur="500" fill="hold"/>
                                        <p:tgtEl>
                                          <p:spTgt spid="18"/>
                                        </p:tgtEl>
                                        <p:attrNameLst>
                                          <p:attrName>ppt_y</p:attrName>
                                        </p:attrNameLst>
                                      </p:cBhvr>
                                      <p:tavLst>
                                        <p:tav tm="0">
                                          <p:val>
                                            <p:strVal val="1+#ppt_h/2"/>
                                          </p:val>
                                        </p:tav>
                                        <p:tav tm="100000">
                                          <p:val>
                                            <p:strVal val="#ppt_y"/>
                                          </p:val>
                                        </p:tav>
                                      </p:tavLst>
                                    </p:anim>
                                  </p:childTnLst>
                                </p:cTn>
                              </p:par>
                              <p:par>
                                <p:cTn id="46" presetID="2" presetClass="entr" presetSubtype="4" fill="hold" grpId="0" nodeType="withEffect">
                                  <p:stCondLst>
                                    <p:cond delay="0"/>
                                  </p:stCondLst>
                                  <p:childTnLst>
                                    <p:set>
                                      <p:cBhvr>
                                        <p:cTn id="47" dur="1" fill="hold">
                                          <p:stCondLst>
                                            <p:cond delay="0"/>
                                          </p:stCondLst>
                                        </p:cTn>
                                        <p:tgtEl>
                                          <p:spTgt spid="2"/>
                                        </p:tgtEl>
                                        <p:attrNameLst>
                                          <p:attrName>style.visibility</p:attrName>
                                        </p:attrNameLst>
                                      </p:cBhvr>
                                      <p:to>
                                        <p:strVal val="visible"/>
                                      </p:to>
                                    </p:set>
                                    <p:anim calcmode="lin" valueType="num">
                                      <p:cBhvr additive="base">
                                        <p:cTn id="48" dur="500" fill="hold"/>
                                        <p:tgtEl>
                                          <p:spTgt spid="2"/>
                                        </p:tgtEl>
                                        <p:attrNameLst>
                                          <p:attrName>ppt_x</p:attrName>
                                        </p:attrNameLst>
                                      </p:cBhvr>
                                      <p:tavLst>
                                        <p:tav tm="0">
                                          <p:val>
                                            <p:strVal val="#ppt_x"/>
                                          </p:val>
                                        </p:tav>
                                        <p:tav tm="100000">
                                          <p:val>
                                            <p:strVal val="#ppt_x"/>
                                          </p:val>
                                        </p:tav>
                                      </p:tavLst>
                                    </p:anim>
                                    <p:anim calcmode="lin" valueType="num">
                                      <p:cBhvr additive="base">
                                        <p:cTn id="49" dur="500" fill="hold"/>
                                        <p:tgtEl>
                                          <p:spTgt spid="2"/>
                                        </p:tgtEl>
                                        <p:attrNameLst>
                                          <p:attrName>ppt_y</p:attrName>
                                        </p:attrNameLst>
                                      </p:cBhvr>
                                      <p:tavLst>
                                        <p:tav tm="0">
                                          <p:val>
                                            <p:strVal val="1+#ppt_h/2"/>
                                          </p:val>
                                        </p:tav>
                                        <p:tav tm="100000">
                                          <p:val>
                                            <p:strVal val="#ppt_y"/>
                                          </p:val>
                                        </p:tav>
                                      </p:tavLst>
                                    </p:anim>
                                  </p:childTnLst>
                                </p:cTn>
                              </p:par>
                              <p:par>
                                <p:cTn id="50" presetID="2" presetClass="entr" presetSubtype="4" fill="hold" grpId="0" nodeType="withEffect">
                                  <p:stCondLst>
                                    <p:cond delay="0"/>
                                  </p:stCondLst>
                                  <p:childTnLst>
                                    <p:set>
                                      <p:cBhvr>
                                        <p:cTn id="51" dur="1" fill="hold">
                                          <p:stCondLst>
                                            <p:cond delay="0"/>
                                          </p:stCondLst>
                                        </p:cTn>
                                        <p:tgtEl>
                                          <p:spTgt spid="27"/>
                                        </p:tgtEl>
                                        <p:attrNameLst>
                                          <p:attrName>style.visibility</p:attrName>
                                        </p:attrNameLst>
                                      </p:cBhvr>
                                      <p:to>
                                        <p:strVal val="visible"/>
                                      </p:to>
                                    </p:set>
                                    <p:anim calcmode="lin" valueType="num">
                                      <p:cBhvr additive="base">
                                        <p:cTn id="52" dur="500" fill="hold"/>
                                        <p:tgtEl>
                                          <p:spTgt spid="27"/>
                                        </p:tgtEl>
                                        <p:attrNameLst>
                                          <p:attrName>ppt_x</p:attrName>
                                        </p:attrNameLst>
                                      </p:cBhvr>
                                      <p:tavLst>
                                        <p:tav tm="0">
                                          <p:val>
                                            <p:strVal val="#ppt_x"/>
                                          </p:val>
                                        </p:tav>
                                        <p:tav tm="100000">
                                          <p:val>
                                            <p:strVal val="#ppt_x"/>
                                          </p:val>
                                        </p:tav>
                                      </p:tavLst>
                                    </p:anim>
                                    <p:anim calcmode="lin" valueType="num">
                                      <p:cBhvr additive="base">
                                        <p:cTn id="53" dur="500" fill="hold"/>
                                        <p:tgtEl>
                                          <p:spTgt spid="27"/>
                                        </p:tgtEl>
                                        <p:attrNameLst>
                                          <p:attrName>ppt_y</p:attrName>
                                        </p:attrNameLst>
                                      </p:cBhvr>
                                      <p:tavLst>
                                        <p:tav tm="0">
                                          <p:val>
                                            <p:strVal val="1+#ppt_h/2"/>
                                          </p:val>
                                        </p:tav>
                                        <p:tav tm="100000">
                                          <p:val>
                                            <p:strVal val="#ppt_y"/>
                                          </p:val>
                                        </p:tav>
                                      </p:tavLst>
                                    </p:anim>
                                  </p:childTnLst>
                                </p:cTn>
                              </p:par>
                              <p:par>
                                <p:cTn id="54" presetID="2" presetClass="entr" presetSubtype="4" fill="hold" grpId="0" nodeType="withEffect">
                                  <p:stCondLst>
                                    <p:cond delay="0"/>
                                  </p:stCondLst>
                                  <p:childTnLst>
                                    <p:set>
                                      <p:cBhvr>
                                        <p:cTn id="55" dur="1" fill="hold">
                                          <p:stCondLst>
                                            <p:cond delay="0"/>
                                          </p:stCondLst>
                                        </p:cTn>
                                        <p:tgtEl>
                                          <p:spTgt spid="20"/>
                                        </p:tgtEl>
                                        <p:attrNameLst>
                                          <p:attrName>style.visibility</p:attrName>
                                        </p:attrNameLst>
                                      </p:cBhvr>
                                      <p:to>
                                        <p:strVal val="visible"/>
                                      </p:to>
                                    </p:set>
                                    <p:anim calcmode="lin" valueType="num">
                                      <p:cBhvr additive="base">
                                        <p:cTn id="56" dur="500" fill="hold"/>
                                        <p:tgtEl>
                                          <p:spTgt spid="20"/>
                                        </p:tgtEl>
                                        <p:attrNameLst>
                                          <p:attrName>ppt_x</p:attrName>
                                        </p:attrNameLst>
                                      </p:cBhvr>
                                      <p:tavLst>
                                        <p:tav tm="0">
                                          <p:val>
                                            <p:strVal val="#ppt_x"/>
                                          </p:val>
                                        </p:tav>
                                        <p:tav tm="100000">
                                          <p:val>
                                            <p:strVal val="#ppt_x"/>
                                          </p:val>
                                        </p:tav>
                                      </p:tavLst>
                                    </p:anim>
                                    <p:anim calcmode="lin" valueType="num">
                                      <p:cBhvr additive="base">
                                        <p:cTn id="57" dur="500" fill="hold"/>
                                        <p:tgtEl>
                                          <p:spTgt spid="20"/>
                                        </p:tgtEl>
                                        <p:attrNameLst>
                                          <p:attrName>ppt_y</p:attrName>
                                        </p:attrNameLst>
                                      </p:cBhvr>
                                      <p:tavLst>
                                        <p:tav tm="0">
                                          <p:val>
                                            <p:strVal val="1+#ppt_h/2"/>
                                          </p:val>
                                        </p:tav>
                                        <p:tav tm="100000">
                                          <p:val>
                                            <p:strVal val="#ppt_y"/>
                                          </p:val>
                                        </p:tav>
                                      </p:tavLst>
                                    </p:anim>
                                  </p:childTnLst>
                                </p:cTn>
                              </p:par>
                              <p:par>
                                <p:cTn id="58" presetID="53" presetClass="entr" presetSubtype="16" fill="hold" grpId="0" nodeType="withEffect">
                                  <p:stCondLst>
                                    <p:cond delay="0"/>
                                  </p:stCondLst>
                                  <p:childTnLst>
                                    <p:set>
                                      <p:cBhvr>
                                        <p:cTn id="59" dur="1" fill="hold">
                                          <p:stCondLst>
                                            <p:cond delay="0"/>
                                          </p:stCondLst>
                                        </p:cTn>
                                        <p:tgtEl>
                                          <p:spTgt spid="3"/>
                                        </p:tgtEl>
                                        <p:attrNameLst>
                                          <p:attrName>style.visibility</p:attrName>
                                        </p:attrNameLst>
                                      </p:cBhvr>
                                      <p:to>
                                        <p:strVal val="visible"/>
                                      </p:to>
                                    </p:set>
                                    <p:anim calcmode="lin" valueType="num">
                                      <p:cBhvr>
                                        <p:cTn id="60" dur="500" fill="hold"/>
                                        <p:tgtEl>
                                          <p:spTgt spid="3"/>
                                        </p:tgtEl>
                                        <p:attrNameLst>
                                          <p:attrName>ppt_w</p:attrName>
                                        </p:attrNameLst>
                                      </p:cBhvr>
                                      <p:tavLst>
                                        <p:tav tm="0">
                                          <p:val>
                                            <p:fltVal val="0"/>
                                          </p:val>
                                        </p:tav>
                                        <p:tav tm="100000">
                                          <p:val>
                                            <p:strVal val="#ppt_w"/>
                                          </p:val>
                                        </p:tav>
                                      </p:tavLst>
                                    </p:anim>
                                    <p:anim calcmode="lin" valueType="num">
                                      <p:cBhvr>
                                        <p:cTn id="61" dur="500" fill="hold"/>
                                        <p:tgtEl>
                                          <p:spTgt spid="3"/>
                                        </p:tgtEl>
                                        <p:attrNameLst>
                                          <p:attrName>ppt_h</p:attrName>
                                        </p:attrNameLst>
                                      </p:cBhvr>
                                      <p:tavLst>
                                        <p:tav tm="0">
                                          <p:val>
                                            <p:fltVal val="0"/>
                                          </p:val>
                                        </p:tav>
                                        <p:tav tm="100000">
                                          <p:val>
                                            <p:strVal val="#ppt_h"/>
                                          </p:val>
                                        </p:tav>
                                      </p:tavLst>
                                    </p:anim>
                                    <p:animEffect transition="in" filter="fade">
                                      <p:cBhvr>
                                        <p:cTn id="62" dur="500"/>
                                        <p:tgtEl>
                                          <p:spTgt spid="3"/>
                                        </p:tgtEl>
                                      </p:cBhvr>
                                    </p:animEffect>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9"/>
                                        </p:tgtEl>
                                        <p:attrNameLst>
                                          <p:attrName>style.visibility</p:attrName>
                                        </p:attrNameLst>
                                      </p:cBhvr>
                                      <p:to>
                                        <p:strVal val="visible"/>
                                      </p:to>
                                    </p:set>
                                    <p:anim calcmode="lin" valueType="num">
                                      <p:cBhvr additive="base">
                                        <p:cTn id="67" dur="500" fill="hold"/>
                                        <p:tgtEl>
                                          <p:spTgt spid="9"/>
                                        </p:tgtEl>
                                        <p:attrNameLst>
                                          <p:attrName>ppt_x</p:attrName>
                                        </p:attrNameLst>
                                      </p:cBhvr>
                                      <p:tavLst>
                                        <p:tav tm="0">
                                          <p:val>
                                            <p:strVal val="#ppt_x"/>
                                          </p:val>
                                        </p:tav>
                                        <p:tav tm="100000">
                                          <p:val>
                                            <p:strVal val="#ppt_x"/>
                                          </p:val>
                                        </p:tav>
                                      </p:tavLst>
                                    </p:anim>
                                    <p:anim calcmode="lin" valueType="num">
                                      <p:cBhvr additive="base">
                                        <p:cTn id="68" dur="500" fill="hold"/>
                                        <p:tgtEl>
                                          <p:spTgt spid="9"/>
                                        </p:tgtEl>
                                        <p:attrNameLst>
                                          <p:attrName>ppt_y</p:attrName>
                                        </p:attrNameLst>
                                      </p:cBhvr>
                                      <p:tavLst>
                                        <p:tav tm="0">
                                          <p:val>
                                            <p:strVal val="1+#ppt_h/2"/>
                                          </p:val>
                                        </p:tav>
                                        <p:tav tm="100000">
                                          <p:val>
                                            <p:strVal val="#ppt_y"/>
                                          </p:val>
                                        </p:tav>
                                      </p:tavLst>
                                    </p:anim>
                                  </p:childTnLst>
                                </p:cTn>
                              </p:par>
                              <p:par>
                                <p:cTn id="69" presetID="2" presetClass="entr" presetSubtype="4" fill="hold" grpId="0" nodeType="withEffect">
                                  <p:stCondLst>
                                    <p:cond delay="0"/>
                                  </p:stCondLst>
                                  <p:childTnLst>
                                    <p:set>
                                      <p:cBhvr>
                                        <p:cTn id="70" dur="1" fill="hold">
                                          <p:stCondLst>
                                            <p:cond delay="0"/>
                                          </p:stCondLst>
                                        </p:cTn>
                                        <p:tgtEl>
                                          <p:spTgt spid="8"/>
                                        </p:tgtEl>
                                        <p:attrNameLst>
                                          <p:attrName>style.visibility</p:attrName>
                                        </p:attrNameLst>
                                      </p:cBhvr>
                                      <p:to>
                                        <p:strVal val="visible"/>
                                      </p:to>
                                    </p:set>
                                    <p:anim calcmode="lin" valueType="num">
                                      <p:cBhvr additive="base">
                                        <p:cTn id="71" dur="500" fill="hold"/>
                                        <p:tgtEl>
                                          <p:spTgt spid="8"/>
                                        </p:tgtEl>
                                        <p:attrNameLst>
                                          <p:attrName>ppt_x</p:attrName>
                                        </p:attrNameLst>
                                      </p:cBhvr>
                                      <p:tavLst>
                                        <p:tav tm="0">
                                          <p:val>
                                            <p:strVal val="#ppt_x"/>
                                          </p:val>
                                        </p:tav>
                                        <p:tav tm="100000">
                                          <p:val>
                                            <p:strVal val="#ppt_x"/>
                                          </p:val>
                                        </p:tav>
                                      </p:tavLst>
                                    </p:anim>
                                    <p:anim calcmode="lin" valueType="num">
                                      <p:cBhvr additive="base">
                                        <p:cTn id="72" dur="500" fill="hold"/>
                                        <p:tgtEl>
                                          <p:spTgt spid="8"/>
                                        </p:tgtEl>
                                        <p:attrNameLst>
                                          <p:attrName>ppt_y</p:attrName>
                                        </p:attrNameLst>
                                      </p:cBhvr>
                                      <p:tavLst>
                                        <p:tav tm="0">
                                          <p:val>
                                            <p:strVal val="1+#ppt_h/2"/>
                                          </p:val>
                                        </p:tav>
                                        <p:tav tm="100000">
                                          <p:val>
                                            <p:strVal val="#ppt_y"/>
                                          </p:val>
                                        </p:tav>
                                      </p:tavLst>
                                    </p:anim>
                                  </p:childTnLst>
                                </p:cTn>
                              </p:par>
                              <p:par>
                                <p:cTn id="73" presetID="53" presetClass="entr" presetSubtype="16" fill="hold" grpId="0" nodeType="withEffect">
                                  <p:stCondLst>
                                    <p:cond delay="0"/>
                                  </p:stCondLst>
                                  <p:childTnLst>
                                    <p:set>
                                      <p:cBhvr>
                                        <p:cTn id="74" dur="1" fill="hold">
                                          <p:stCondLst>
                                            <p:cond delay="0"/>
                                          </p:stCondLst>
                                        </p:cTn>
                                        <p:tgtEl>
                                          <p:spTgt spid="10"/>
                                        </p:tgtEl>
                                        <p:attrNameLst>
                                          <p:attrName>style.visibility</p:attrName>
                                        </p:attrNameLst>
                                      </p:cBhvr>
                                      <p:to>
                                        <p:strVal val="visible"/>
                                      </p:to>
                                    </p:set>
                                    <p:anim calcmode="lin" valueType="num">
                                      <p:cBhvr>
                                        <p:cTn id="75" dur="500" fill="hold"/>
                                        <p:tgtEl>
                                          <p:spTgt spid="10"/>
                                        </p:tgtEl>
                                        <p:attrNameLst>
                                          <p:attrName>ppt_w</p:attrName>
                                        </p:attrNameLst>
                                      </p:cBhvr>
                                      <p:tavLst>
                                        <p:tav tm="0">
                                          <p:val>
                                            <p:fltVal val="0"/>
                                          </p:val>
                                        </p:tav>
                                        <p:tav tm="100000">
                                          <p:val>
                                            <p:strVal val="#ppt_w"/>
                                          </p:val>
                                        </p:tav>
                                      </p:tavLst>
                                    </p:anim>
                                    <p:anim calcmode="lin" valueType="num">
                                      <p:cBhvr>
                                        <p:cTn id="76" dur="500" fill="hold"/>
                                        <p:tgtEl>
                                          <p:spTgt spid="10"/>
                                        </p:tgtEl>
                                        <p:attrNameLst>
                                          <p:attrName>ppt_h</p:attrName>
                                        </p:attrNameLst>
                                      </p:cBhvr>
                                      <p:tavLst>
                                        <p:tav tm="0">
                                          <p:val>
                                            <p:fltVal val="0"/>
                                          </p:val>
                                        </p:tav>
                                        <p:tav tm="100000">
                                          <p:val>
                                            <p:strVal val="#ppt_h"/>
                                          </p:val>
                                        </p:tav>
                                      </p:tavLst>
                                    </p:anim>
                                    <p:animEffect transition="in" filter="fade">
                                      <p:cBhvr>
                                        <p:cTn id="77" dur="500"/>
                                        <p:tgtEl>
                                          <p:spTgt spid="10"/>
                                        </p:tgtEl>
                                      </p:cBhvr>
                                    </p:animEffect>
                                  </p:childTnLst>
                                </p:cTn>
                              </p:par>
                              <p:par>
                                <p:cTn id="78" presetID="2" presetClass="entr" presetSubtype="4" fill="hold" grpId="0" nodeType="withEffect">
                                  <p:stCondLst>
                                    <p:cond delay="0"/>
                                  </p:stCondLst>
                                  <p:childTnLst>
                                    <p:set>
                                      <p:cBhvr>
                                        <p:cTn id="79" dur="1" fill="hold">
                                          <p:stCondLst>
                                            <p:cond delay="0"/>
                                          </p:stCondLst>
                                        </p:cTn>
                                        <p:tgtEl>
                                          <p:spTgt spid="12"/>
                                        </p:tgtEl>
                                        <p:attrNameLst>
                                          <p:attrName>style.visibility</p:attrName>
                                        </p:attrNameLst>
                                      </p:cBhvr>
                                      <p:to>
                                        <p:strVal val="visible"/>
                                      </p:to>
                                    </p:set>
                                    <p:anim calcmode="lin" valueType="num">
                                      <p:cBhvr additive="base">
                                        <p:cTn id="80" dur="500" fill="hold"/>
                                        <p:tgtEl>
                                          <p:spTgt spid="12"/>
                                        </p:tgtEl>
                                        <p:attrNameLst>
                                          <p:attrName>ppt_x</p:attrName>
                                        </p:attrNameLst>
                                      </p:cBhvr>
                                      <p:tavLst>
                                        <p:tav tm="0">
                                          <p:val>
                                            <p:strVal val="#ppt_x"/>
                                          </p:val>
                                        </p:tav>
                                        <p:tav tm="100000">
                                          <p:val>
                                            <p:strVal val="#ppt_x"/>
                                          </p:val>
                                        </p:tav>
                                      </p:tavLst>
                                    </p:anim>
                                    <p:anim calcmode="lin" valueType="num">
                                      <p:cBhvr additive="base">
                                        <p:cTn id="81" dur="500" fill="hold"/>
                                        <p:tgtEl>
                                          <p:spTgt spid="12"/>
                                        </p:tgtEl>
                                        <p:attrNameLst>
                                          <p:attrName>ppt_y</p:attrName>
                                        </p:attrNameLst>
                                      </p:cBhvr>
                                      <p:tavLst>
                                        <p:tav tm="0">
                                          <p:val>
                                            <p:strVal val="1+#ppt_h/2"/>
                                          </p:val>
                                        </p:tav>
                                        <p:tav tm="100000">
                                          <p:val>
                                            <p:strVal val="#ppt_y"/>
                                          </p:val>
                                        </p:tav>
                                      </p:tavLst>
                                    </p:anim>
                                  </p:childTnLst>
                                </p:cTn>
                              </p:par>
                              <p:par>
                                <p:cTn id="82" presetID="2" presetClass="entr" presetSubtype="4" fill="hold" grpId="0" nodeType="withEffect">
                                  <p:stCondLst>
                                    <p:cond delay="0"/>
                                  </p:stCondLst>
                                  <p:childTnLst>
                                    <p:set>
                                      <p:cBhvr>
                                        <p:cTn id="83" dur="1" fill="hold">
                                          <p:stCondLst>
                                            <p:cond delay="0"/>
                                          </p:stCondLst>
                                        </p:cTn>
                                        <p:tgtEl>
                                          <p:spTgt spid="11"/>
                                        </p:tgtEl>
                                        <p:attrNameLst>
                                          <p:attrName>style.visibility</p:attrName>
                                        </p:attrNameLst>
                                      </p:cBhvr>
                                      <p:to>
                                        <p:strVal val="visible"/>
                                      </p:to>
                                    </p:set>
                                    <p:anim calcmode="lin" valueType="num">
                                      <p:cBhvr additive="base">
                                        <p:cTn id="84" dur="500" fill="hold"/>
                                        <p:tgtEl>
                                          <p:spTgt spid="11"/>
                                        </p:tgtEl>
                                        <p:attrNameLst>
                                          <p:attrName>ppt_x</p:attrName>
                                        </p:attrNameLst>
                                      </p:cBhvr>
                                      <p:tavLst>
                                        <p:tav tm="0">
                                          <p:val>
                                            <p:strVal val="#ppt_x"/>
                                          </p:val>
                                        </p:tav>
                                        <p:tav tm="100000">
                                          <p:val>
                                            <p:strVal val="#ppt_x"/>
                                          </p:val>
                                        </p:tav>
                                      </p:tavLst>
                                    </p:anim>
                                    <p:anim calcmode="lin" valueType="num">
                                      <p:cBhvr additive="base">
                                        <p:cTn id="85"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5" grpId="0" bldLvl="0" animBg="1"/>
      <p:bldP spid="6" grpId="0" bldLvl="0" animBg="1"/>
      <p:bldP spid="7" grpId="0" bldLvl="0" animBg="1"/>
      <p:bldP spid="18" grpId="0"/>
      <p:bldP spid="19" grpId="0"/>
      <p:bldP spid="20" grpId="0"/>
      <p:bldP spid="2" grpId="0"/>
      <p:bldP spid="26" grpId="0"/>
      <p:bldP spid="27" grpId="0"/>
      <p:bldP spid="23" grpId="0"/>
      <p:bldP spid="3" grpId="0" bldLvl="0" animBg="1"/>
      <p:bldP spid="8" grpId="0"/>
      <p:bldP spid="9" grpId="0"/>
      <p:bldP spid="10" grpId="0" bldLvl="0" animBg="1"/>
      <p:bldP spid="11" grpId="0"/>
      <p:bldP spid="1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圆角矩形 26"/>
          <p:cNvSpPr>
            <a:spLocks noChangeArrowheads="1"/>
          </p:cNvSpPr>
          <p:nvPr/>
        </p:nvSpPr>
        <p:spPr bwMode="auto">
          <a:xfrm>
            <a:off x="669925" y="459740"/>
            <a:ext cx="1495425" cy="354965"/>
          </a:xfrm>
          <a:prstGeom prst="roundRect">
            <a:avLst>
              <a:gd name="adj" fmla="val 50000"/>
            </a:avLst>
          </a:prstGeom>
          <a:solidFill>
            <a:schemeClr val="accent1"/>
          </a:solidFill>
          <a:ln w="12700" algn="ctr">
            <a:noFill/>
            <a:miter lim="800000"/>
          </a:ln>
          <a:effectLst>
            <a:outerShdw blurRad="317500" dist="190500" dir="9000000" algn="r" rotWithShape="0">
              <a:prstClr val="black">
                <a:alpha val="40000"/>
              </a:prstClr>
            </a:outerShdw>
          </a:effectLst>
        </p:spPr>
        <p:txBody>
          <a:bodyPr lIns="91438" tIns="45719" rIns="91438" bIns="45719" anchor="ctr"/>
          <a:p>
            <a:pPr algn="ctr" defTabSz="913130">
              <a:defRPr/>
            </a:pPr>
            <a:r>
              <a:rPr lang="zh-CN" altLang="en-US">
                <a:solidFill>
                  <a:schemeClr val="bg1"/>
                </a:solidFill>
              </a:rPr>
              <a:t>甘特图</a:t>
            </a:r>
            <a:endParaRPr lang="zh-CN" altLang="en-US">
              <a:solidFill>
                <a:schemeClr val="bg1"/>
              </a:solidFill>
            </a:endParaRPr>
          </a:p>
        </p:txBody>
      </p:sp>
      <p:sp>
        <p:nvSpPr>
          <p:cNvPr id="100" name="文本框 99"/>
          <p:cNvSpPr txBox="1"/>
          <p:nvPr/>
        </p:nvSpPr>
        <p:spPr>
          <a:xfrm>
            <a:off x="2423795" y="345440"/>
            <a:ext cx="6290945" cy="583565"/>
          </a:xfrm>
          <a:prstGeom prst="rect">
            <a:avLst/>
          </a:prstGeom>
          <a:noFill/>
          <a:ln w="9525">
            <a:noFill/>
          </a:ln>
        </p:spPr>
        <p:txBody>
          <a:bodyPr wrap="square">
            <a:spAutoFit/>
          </a:bodyPr>
          <a:p>
            <a:pPr marL="0" indent="266700"/>
            <a:r>
              <a:rPr sz="1600" b="1">
                <a:latin typeface="华文楷体" panose="02010600040101010101" charset="-122"/>
                <a:ea typeface="华文楷体" panose="02010600040101010101" charset="-122"/>
                <a:cs typeface="华文楷体" panose="02010600040101010101" charset="-122"/>
              </a:rPr>
              <a:t>11.是否采用了Project工具绘制了GANTT图？是否准确？在相应的网络图中，是否明确了里程碑？</a:t>
            </a:r>
            <a:endParaRPr sz="1600" b="1">
              <a:latin typeface="华文楷体" panose="02010600040101010101" charset="-122"/>
              <a:ea typeface="华文楷体" panose="02010600040101010101" charset="-122"/>
              <a:cs typeface="华文楷体" panose="02010600040101010101" charset="-122"/>
            </a:endParaRPr>
          </a:p>
        </p:txBody>
      </p:sp>
      <p:pic>
        <p:nvPicPr>
          <p:cNvPr id="4" name="图片 3"/>
          <p:cNvPicPr>
            <a:picLocks noChangeAspect="1"/>
          </p:cNvPicPr>
          <p:nvPr/>
        </p:nvPicPr>
        <p:blipFill>
          <a:blip r:embed="rId1"/>
          <a:stretch>
            <a:fillRect/>
          </a:stretch>
        </p:blipFill>
        <p:spPr>
          <a:xfrm>
            <a:off x="250190" y="1275715"/>
            <a:ext cx="5125085" cy="3173095"/>
          </a:xfrm>
          <a:prstGeom prst="rect">
            <a:avLst/>
          </a:prstGeom>
        </p:spPr>
      </p:pic>
      <p:sp>
        <p:nvSpPr>
          <p:cNvPr id="5" name="文本框 4"/>
          <p:cNvSpPr txBox="1"/>
          <p:nvPr/>
        </p:nvSpPr>
        <p:spPr>
          <a:xfrm>
            <a:off x="5278755" y="1097915"/>
            <a:ext cx="3924935" cy="553085"/>
          </a:xfrm>
          <a:prstGeom prst="rect">
            <a:avLst/>
          </a:prstGeom>
          <a:noFill/>
          <a:ln w="9525">
            <a:noFill/>
          </a:ln>
        </p:spPr>
        <p:txBody>
          <a:bodyPr wrap="square">
            <a:spAutoFit/>
          </a:bodyPr>
          <a:p>
            <a:pPr marL="0" indent="266700"/>
            <a:r>
              <a:rPr lang="zh-CN" altLang="en-US" sz="1500" b="0">
                <a:latin typeface="黑体" panose="02010609060101010101" charset="-122"/>
                <a:ea typeface="黑体" panose="02010609060101010101" charset="-122"/>
                <a:cs typeface="黑体" panose="02010609060101010101" charset="-122"/>
              </a:rPr>
              <a:t>网络图太过庞大，因而截取了部分。</a:t>
            </a:r>
            <a:endParaRPr lang="zh-CN" altLang="en-US" sz="1500" b="0">
              <a:latin typeface="黑体" panose="02010609060101010101" charset="-122"/>
              <a:ea typeface="黑体" panose="02010609060101010101" charset="-122"/>
              <a:cs typeface="黑体" panose="02010609060101010101" charset="-122"/>
            </a:endParaRPr>
          </a:p>
          <a:p>
            <a:pPr marL="0" indent="266700"/>
            <a:r>
              <a:rPr lang="zh-CN" altLang="en-US" sz="1500" b="0">
                <a:latin typeface="黑体" panose="02010609060101010101" charset="-122"/>
                <a:ea typeface="黑体" panose="02010609060101010101" charset="-122"/>
                <a:cs typeface="黑体" panose="02010609060101010101" charset="-122"/>
              </a:rPr>
              <a:t>里程碑在网络图上如下显示</a:t>
            </a:r>
            <a:endParaRPr lang="zh-CN" altLang="en-US" sz="1500" b="0">
              <a:latin typeface="黑体" panose="02010609060101010101" charset="-122"/>
              <a:ea typeface="黑体" panose="02010609060101010101" charset="-122"/>
              <a:cs typeface="黑体" panose="02010609060101010101" charset="-122"/>
            </a:endParaRPr>
          </a:p>
        </p:txBody>
      </p:sp>
      <p:pic>
        <p:nvPicPr>
          <p:cNvPr id="6" name="图片 5"/>
          <p:cNvPicPr>
            <a:picLocks noChangeAspect="1"/>
          </p:cNvPicPr>
          <p:nvPr/>
        </p:nvPicPr>
        <p:blipFill>
          <a:blip r:embed="rId2"/>
          <a:stretch>
            <a:fillRect/>
          </a:stretch>
        </p:blipFill>
        <p:spPr>
          <a:xfrm>
            <a:off x="5671185" y="1784350"/>
            <a:ext cx="3139440" cy="1127760"/>
          </a:xfrm>
          <a:prstGeom prst="rect">
            <a:avLst/>
          </a:prstGeom>
        </p:spPr>
      </p:pic>
      <p:pic>
        <p:nvPicPr>
          <p:cNvPr id="7" name="图片 6"/>
          <p:cNvPicPr>
            <a:picLocks noChangeAspect="1"/>
          </p:cNvPicPr>
          <p:nvPr/>
        </p:nvPicPr>
        <p:blipFill>
          <a:blip r:embed="rId3"/>
          <a:srcRect l="3023" t="1907" r="3493" b="5338"/>
          <a:stretch>
            <a:fillRect/>
          </a:stretch>
        </p:blipFill>
        <p:spPr>
          <a:xfrm>
            <a:off x="5524500" y="3629660"/>
            <a:ext cx="3416300" cy="617855"/>
          </a:xfrm>
          <a:prstGeom prst="rect">
            <a:avLst/>
          </a:prstGeom>
        </p:spPr>
      </p:pic>
      <p:sp>
        <p:nvSpPr>
          <p:cNvPr id="8" name="文本框 7"/>
          <p:cNvSpPr txBox="1"/>
          <p:nvPr/>
        </p:nvSpPr>
        <p:spPr>
          <a:xfrm>
            <a:off x="5445760" y="3230245"/>
            <a:ext cx="3924935" cy="321945"/>
          </a:xfrm>
          <a:prstGeom prst="rect">
            <a:avLst/>
          </a:prstGeom>
          <a:noFill/>
          <a:ln w="9525">
            <a:noFill/>
          </a:ln>
        </p:spPr>
        <p:txBody>
          <a:bodyPr wrap="square">
            <a:spAutoFit/>
          </a:bodyPr>
          <a:p>
            <a:pPr marL="0" indent="266700"/>
            <a:r>
              <a:rPr lang="zh-CN" altLang="en-US" sz="1500" b="0">
                <a:latin typeface="黑体" panose="02010609060101010101" charset="-122"/>
                <a:ea typeface="黑体" panose="02010609060101010101" charset="-122"/>
                <a:cs typeface="黑体" panose="02010609060101010101" charset="-122"/>
              </a:rPr>
              <a:t>每个里程碑都定义了前继任务</a:t>
            </a:r>
            <a:endParaRPr lang="zh-CN" altLang="en-US" sz="1500" b="0">
              <a:latin typeface="黑体" panose="02010609060101010101" charset="-122"/>
              <a:ea typeface="黑体" panose="02010609060101010101" charset="-122"/>
              <a:cs typeface="黑体" panose="02010609060101010101" charset="-122"/>
            </a:endParaRPr>
          </a:p>
        </p:txBody>
      </p:sp>
    </p:spTree>
  </p:cSld>
  <p:clrMapOvr>
    <a:masterClrMapping/>
  </p:clrMapOvr>
  <mc:AlternateContent xmlns:mc="http://schemas.openxmlformats.org/markup-compatibility/2006">
    <mc:Choice xmlns:p14="http://schemas.microsoft.com/office/powerpoint/2010/main" Requires="p14">
      <p:transition spd="slow" p14:dur="20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p:tgtEl>
                                          <p:spTgt spid="27"/>
                                        </p:tgtEl>
                                        <p:attrNameLst>
                                          <p:attrName>ppt_y</p:attrName>
                                        </p:attrNameLst>
                                      </p:cBhvr>
                                      <p:tavLst>
                                        <p:tav tm="0">
                                          <p:val>
                                            <p:strVal val="#ppt_y-#ppt_h*1.125000"/>
                                          </p:val>
                                        </p:tav>
                                        <p:tav tm="100000">
                                          <p:val>
                                            <p:strVal val="#ppt_y"/>
                                          </p:val>
                                        </p:tav>
                                      </p:tavLst>
                                    </p:anim>
                                    <p:animEffect transition="in" filter="wipe(down)">
                                      <p:cBhvr>
                                        <p:cTn id="8"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ldLvl="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圆角矩形 26"/>
          <p:cNvSpPr>
            <a:spLocks noChangeArrowheads="1"/>
          </p:cNvSpPr>
          <p:nvPr/>
        </p:nvSpPr>
        <p:spPr bwMode="auto">
          <a:xfrm>
            <a:off x="669925" y="459740"/>
            <a:ext cx="1495425" cy="354965"/>
          </a:xfrm>
          <a:prstGeom prst="roundRect">
            <a:avLst>
              <a:gd name="adj" fmla="val 50000"/>
            </a:avLst>
          </a:prstGeom>
          <a:solidFill>
            <a:schemeClr val="accent1"/>
          </a:solidFill>
          <a:ln w="12700" algn="ctr">
            <a:noFill/>
            <a:miter lim="800000"/>
          </a:ln>
          <a:effectLst>
            <a:outerShdw blurRad="317500" dist="190500" dir="9000000" algn="r" rotWithShape="0">
              <a:prstClr val="black">
                <a:alpha val="40000"/>
              </a:prstClr>
            </a:outerShdw>
          </a:effectLst>
        </p:spPr>
        <p:txBody>
          <a:bodyPr lIns="91438" tIns="45719" rIns="91438" bIns="45719" anchor="ctr"/>
          <a:p>
            <a:pPr algn="ctr" defTabSz="913130">
              <a:defRPr/>
            </a:pPr>
            <a:r>
              <a:rPr lang="zh-CN" altLang="en-US">
                <a:solidFill>
                  <a:schemeClr val="bg1"/>
                </a:solidFill>
              </a:rPr>
              <a:t>需求计划</a:t>
            </a:r>
            <a:endParaRPr lang="zh-CN" altLang="en-US">
              <a:solidFill>
                <a:schemeClr val="bg1"/>
              </a:solidFill>
            </a:endParaRPr>
          </a:p>
        </p:txBody>
      </p:sp>
      <p:sp>
        <p:nvSpPr>
          <p:cNvPr id="100" name="文本框 99"/>
          <p:cNvSpPr txBox="1"/>
          <p:nvPr/>
        </p:nvSpPr>
        <p:spPr>
          <a:xfrm>
            <a:off x="2449830" y="334010"/>
            <a:ext cx="6290945" cy="583565"/>
          </a:xfrm>
          <a:prstGeom prst="rect">
            <a:avLst/>
          </a:prstGeom>
          <a:noFill/>
          <a:ln w="9525">
            <a:noFill/>
          </a:ln>
        </p:spPr>
        <p:txBody>
          <a:bodyPr wrap="square">
            <a:spAutoFit/>
          </a:bodyPr>
          <a:p>
            <a:pPr marL="0" indent="266700"/>
            <a:r>
              <a:rPr sz="1600" b="1">
                <a:latin typeface="华文楷体" panose="02010600040101010101" charset="-122"/>
                <a:ea typeface="华文楷体" panose="02010600040101010101" charset="-122"/>
                <a:cs typeface="华文楷体" panose="02010600040101010101" charset="-122"/>
              </a:rPr>
              <a:t>12.需求计划中是否包含了项目计划的必要子计划？比如：风险、人力资源、预算等等</a:t>
            </a:r>
            <a:endParaRPr sz="1600" b="1">
              <a:latin typeface="华文楷体" panose="02010600040101010101" charset="-122"/>
              <a:ea typeface="华文楷体" panose="02010600040101010101" charset="-122"/>
              <a:cs typeface="华文楷体" panose="02010600040101010101" charset="-122"/>
            </a:endParaRPr>
          </a:p>
        </p:txBody>
      </p:sp>
      <p:pic>
        <p:nvPicPr>
          <p:cNvPr id="2" name="图片 1"/>
          <p:cNvPicPr>
            <a:picLocks noChangeAspect="1"/>
          </p:cNvPicPr>
          <p:nvPr/>
        </p:nvPicPr>
        <p:blipFill>
          <a:blip r:embed="rId1"/>
          <a:stretch>
            <a:fillRect/>
          </a:stretch>
        </p:blipFill>
        <p:spPr>
          <a:xfrm>
            <a:off x="857885" y="1360805"/>
            <a:ext cx="2895600" cy="3345180"/>
          </a:xfrm>
          <a:prstGeom prst="rect">
            <a:avLst/>
          </a:prstGeom>
        </p:spPr>
      </p:pic>
      <p:pic>
        <p:nvPicPr>
          <p:cNvPr id="3" name="图片 2"/>
          <p:cNvPicPr>
            <a:picLocks noChangeAspect="1"/>
          </p:cNvPicPr>
          <p:nvPr/>
        </p:nvPicPr>
        <p:blipFill>
          <a:blip r:embed="rId2"/>
          <a:stretch>
            <a:fillRect/>
          </a:stretch>
        </p:blipFill>
        <p:spPr>
          <a:xfrm>
            <a:off x="4792345" y="1360805"/>
            <a:ext cx="990600" cy="624840"/>
          </a:xfrm>
          <a:prstGeom prst="rect">
            <a:avLst/>
          </a:prstGeom>
        </p:spPr>
      </p:pic>
      <p:pic>
        <p:nvPicPr>
          <p:cNvPr id="4" name="图片 3"/>
          <p:cNvPicPr>
            <a:picLocks noChangeAspect="1"/>
          </p:cNvPicPr>
          <p:nvPr/>
        </p:nvPicPr>
        <p:blipFill>
          <a:blip r:embed="rId3"/>
          <a:stretch>
            <a:fillRect/>
          </a:stretch>
        </p:blipFill>
        <p:spPr>
          <a:xfrm>
            <a:off x="4819015" y="2098040"/>
            <a:ext cx="1958340" cy="1219200"/>
          </a:xfrm>
          <a:prstGeom prst="rect">
            <a:avLst/>
          </a:prstGeom>
        </p:spPr>
      </p:pic>
      <p:pic>
        <p:nvPicPr>
          <p:cNvPr id="5" name="图片 4"/>
          <p:cNvPicPr>
            <a:picLocks noChangeAspect="1"/>
          </p:cNvPicPr>
          <p:nvPr/>
        </p:nvPicPr>
        <p:blipFill>
          <a:blip r:embed="rId4"/>
          <a:stretch>
            <a:fillRect/>
          </a:stretch>
        </p:blipFill>
        <p:spPr>
          <a:xfrm>
            <a:off x="4819015" y="3422015"/>
            <a:ext cx="2072640" cy="1369060"/>
          </a:xfrm>
          <a:prstGeom prst="rect">
            <a:avLst/>
          </a:prstGeom>
        </p:spPr>
      </p:pic>
      <p:sp>
        <p:nvSpPr>
          <p:cNvPr id="8" name="文本框 7"/>
          <p:cNvSpPr txBox="1"/>
          <p:nvPr/>
        </p:nvSpPr>
        <p:spPr>
          <a:xfrm>
            <a:off x="485140" y="917575"/>
            <a:ext cx="1336675" cy="306705"/>
          </a:xfrm>
          <a:prstGeom prst="rect">
            <a:avLst/>
          </a:prstGeom>
          <a:noFill/>
          <a:ln w="9525">
            <a:noFill/>
          </a:ln>
        </p:spPr>
        <p:txBody>
          <a:bodyPr wrap="square">
            <a:spAutoFit/>
          </a:bodyPr>
          <a:p>
            <a:pPr marL="0" indent="266700"/>
            <a:r>
              <a:rPr lang="zh-CN" sz="1400" b="0">
                <a:latin typeface="黑体" panose="02010609060101010101" charset="-122"/>
                <a:ea typeface="黑体" panose="02010609060101010101" charset="-122"/>
                <a:cs typeface="黑体" panose="02010609060101010101" charset="-122"/>
              </a:rPr>
              <a:t>风险计划：</a:t>
            </a:r>
            <a:endParaRPr lang="zh-CN" sz="1400" b="0">
              <a:latin typeface="黑体" panose="02010609060101010101" charset="-122"/>
              <a:ea typeface="黑体" panose="02010609060101010101" charset="-122"/>
              <a:cs typeface="黑体" panose="02010609060101010101" charset="-122"/>
            </a:endParaRPr>
          </a:p>
        </p:txBody>
      </p:sp>
      <p:sp>
        <p:nvSpPr>
          <p:cNvPr id="9" name="文本框 8"/>
          <p:cNvSpPr txBox="1"/>
          <p:nvPr/>
        </p:nvSpPr>
        <p:spPr>
          <a:xfrm>
            <a:off x="4581525" y="917575"/>
            <a:ext cx="1411605" cy="306705"/>
          </a:xfrm>
          <a:prstGeom prst="rect">
            <a:avLst/>
          </a:prstGeom>
          <a:noFill/>
          <a:ln w="9525">
            <a:noFill/>
          </a:ln>
        </p:spPr>
        <p:txBody>
          <a:bodyPr wrap="square">
            <a:spAutoFit/>
          </a:bodyPr>
          <a:p>
            <a:pPr marL="0" indent="266700"/>
            <a:r>
              <a:rPr lang="zh-CN" sz="1400" b="0">
                <a:latin typeface="黑体" panose="02010609060101010101" charset="-122"/>
                <a:ea typeface="黑体" panose="02010609060101010101" charset="-122"/>
                <a:cs typeface="黑体" panose="02010609060101010101" charset="-122"/>
              </a:rPr>
              <a:t>人力资源：</a:t>
            </a:r>
            <a:endParaRPr lang="zh-CN" sz="1400" b="0">
              <a:latin typeface="黑体" panose="02010609060101010101" charset="-122"/>
              <a:ea typeface="黑体" panose="02010609060101010101" charset="-122"/>
              <a:cs typeface="黑体" panose="02010609060101010101" charset="-122"/>
            </a:endParaRPr>
          </a:p>
        </p:txBody>
      </p:sp>
    </p:spTree>
  </p:cSld>
  <p:clrMapOvr>
    <a:masterClrMapping/>
  </p:clrMapOvr>
  <mc:AlternateContent xmlns:mc="http://schemas.openxmlformats.org/markup-compatibility/2006">
    <mc:Choice xmlns:p14="http://schemas.microsoft.com/office/powerpoint/2010/main" Requires="p14">
      <p:transition spd="slow" p14:dur="20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p:tgtEl>
                                          <p:spTgt spid="27"/>
                                        </p:tgtEl>
                                        <p:attrNameLst>
                                          <p:attrName>ppt_y</p:attrName>
                                        </p:attrNameLst>
                                      </p:cBhvr>
                                      <p:tavLst>
                                        <p:tav tm="0">
                                          <p:val>
                                            <p:strVal val="#ppt_y-#ppt_h*1.125000"/>
                                          </p:val>
                                        </p:tav>
                                        <p:tav tm="100000">
                                          <p:val>
                                            <p:strVal val="#ppt_y"/>
                                          </p:val>
                                        </p:tav>
                                      </p:tavLst>
                                    </p:anim>
                                    <p:animEffect transition="in" filter="wipe(down)">
                                      <p:cBhvr>
                                        <p:cTn id="8"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ldLvl="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圆角矩形 26"/>
          <p:cNvSpPr>
            <a:spLocks noChangeArrowheads="1"/>
          </p:cNvSpPr>
          <p:nvPr/>
        </p:nvSpPr>
        <p:spPr bwMode="auto">
          <a:xfrm>
            <a:off x="669925" y="459740"/>
            <a:ext cx="2035810" cy="354965"/>
          </a:xfrm>
          <a:prstGeom prst="roundRect">
            <a:avLst>
              <a:gd name="adj" fmla="val 50000"/>
            </a:avLst>
          </a:prstGeom>
          <a:solidFill>
            <a:schemeClr val="accent1"/>
          </a:solidFill>
          <a:ln w="12700" algn="ctr">
            <a:noFill/>
            <a:miter lim="800000"/>
          </a:ln>
          <a:effectLst>
            <a:outerShdw blurRad="317500" dist="190500" dir="9000000" algn="r" rotWithShape="0">
              <a:prstClr val="black">
                <a:alpha val="40000"/>
              </a:prstClr>
            </a:outerShdw>
          </a:effectLst>
        </p:spPr>
        <p:txBody>
          <a:bodyPr lIns="91438" tIns="45719" rIns="91438" bIns="45719" anchor="ctr"/>
          <a:p>
            <a:pPr algn="ctr" defTabSz="913130">
              <a:defRPr/>
            </a:pPr>
            <a:r>
              <a:rPr lang="zh-CN" altLang="en-US">
                <a:solidFill>
                  <a:schemeClr val="bg1"/>
                </a:solidFill>
              </a:rPr>
              <a:t>需求计划（预算）</a:t>
            </a:r>
            <a:endParaRPr lang="zh-CN" altLang="en-US">
              <a:solidFill>
                <a:schemeClr val="bg1"/>
              </a:solidFill>
            </a:endParaRPr>
          </a:p>
        </p:txBody>
      </p:sp>
      <p:sp>
        <p:nvSpPr>
          <p:cNvPr id="100" name="文本框 99"/>
          <p:cNvSpPr txBox="1"/>
          <p:nvPr/>
        </p:nvSpPr>
        <p:spPr>
          <a:xfrm>
            <a:off x="2872740" y="231140"/>
            <a:ext cx="5711190" cy="583565"/>
          </a:xfrm>
          <a:prstGeom prst="rect">
            <a:avLst/>
          </a:prstGeom>
          <a:noFill/>
          <a:ln w="9525">
            <a:noFill/>
          </a:ln>
        </p:spPr>
        <p:txBody>
          <a:bodyPr wrap="square">
            <a:spAutoFit/>
          </a:bodyPr>
          <a:p>
            <a:pPr indent="266700"/>
            <a:r>
              <a:rPr sz="1600" b="1">
                <a:latin typeface="华文楷体" panose="02010600040101010101" charset="-122"/>
                <a:ea typeface="华文楷体" panose="02010600040101010101" charset="-122"/>
                <a:cs typeface="华文楷体" panose="02010600040101010101" charset="-122"/>
              </a:rPr>
              <a:t>12.需求计划中是否包含了项目计划的必要子计划？比如：风险、人力资源、预算等等</a:t>
            </a:r>
            <a:endParaRPr sz="1600" b="1">
              <a:latin typeface="华文楷体" panose="02010600040101010101" charset="-122"/>
              <a:ea typeface="华文楷体" panose="02010600040101010101" charset="-122"/>
              <a:cs typeface="华文楷体" panose="02010600040101010101" charset="-122"/>
            </a:endParaRPr>
          </a:p>
        </p:txBody>
      </p:sp>
      <p:graphicFrame>
        <p:nvGraphicFramePr>
          <p:cNvPr id="6" name="表格 5"/>
          <p:cNvGraphicFramePr/>
          <p:nvPr>
            <p:custDataLst>
              <p:tags r:id="rId1"/>
            </p:custDataLst>
          </p:nvPr>
        </p:nvGraphicFramePr>
        <p:xfrm>
          <a:off x="2507933" y="1004873"/>
          <a:ext cx="5605145" cy="4007485"/>
        </p:xfrm>
        <a:graphic>
          <a:graphicData uri="http://schemas.openxmlformats.org/drawingml/2006/table">
            <a:tbl>
              <a:tblPr firstRow="1" bandRow="1">
                <a:tableStyleId>{5940675A-B579-460E-94D1-54222C63F5DA}</a:tableStyleId>
              </a:tblPr>
              <a:tblGrid>
                <a:gridCol w="723900"/>
                <a:gridCol w="1024255"/>
                <a:gridCol w="653415"/>
                <a:gridCol w="932815"/>
                <a:gridCol w="2270760"/>
              </a:tblGrid>
              <a:tr h="154305">
                <a:tc>
                  <a:txBody>
                    <a:bodyPr/>
                    <a:p>
                      <a:pPr indent="0">
                        <a:buNone/>
                      </a:pPr>
                      <a:r>
                        <a:rPr lang="en-US" sz="1000" b="0">
                          <a:latin typeface="黑体" panose="02010609060101010101" charset="-122"/>
                          <a:ea typeface="黑体" panose="02010609060101010101" charset="-122"/>
                          <a:cs typeface="仿宋" panose="02010609060101010101" charset="-122"/>
                        </a:rPr>
                        <a:t>条目</a:t>
                      </a:r>
                      <a:endParaRPr lang="en-US" altLang="en-US" sz="1000" b="0">
                        <a:latin typeface="黑体" panose="02010609060101010101" charset="-122"/>
                        <a:ea typeface="黑体" panose="02010609060101010101" charset="-122"/>
                        <a:cs typeface="仿宋" panose="0201060906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D0CECE"/>
                    </a:solidFill>
                  </a:tcPr>
                </a:tc>
                <a:tc>
                  <a:txBody>
                    <a:bodyPr/>
                    <a:p>
                      <a:pPr indent="0">
                        <a:buNone/>
                      </a:pPr>
                      <a:r>
                        <a:rPr lang="en-US" sz="1000" b="0">
                          <a:latin typeface="黑体" panose="02010609060101010101" charset="-122"/>
                          <a:ea typeface="黑体" panose="02010609060101010101" charset="-122"/>
                          <a:cs typeface="仿宋" panose="02010609060101010101" charset="-122"/>
                        </a:rPr>
                        <a:t>单位</a:t>
                      </a:r>
                      <a:endParaRPr lang="en-US" altLang="en-US" sz="1000" b="0">
                        <a:latin typeface="黑体" panose="02010609060101010101" charset="-122"/>
                        <a:ea typeface="黑体" panose="02010609060101010101" charset="-122"/>
                        <a:cs typeface="仿宋" panose="0201060906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D0CECE"/>
                    </a:solidFill>
                  </a:tcPr>
                </a:tc>
                <a:tc>
                  <a:txBody>
                    <a:bodyPr/>
                    <a:p>
                      <a:pPr indent="0">
                        <a:buNone/>
                      </a:pPr>
                      <a:r>
                        <a:rPr lang="en-US" sz="1000" b="0">
                          <a:latin typeface="黑体" panose="02010609060101010101" charset="-122"/>
                          <a:ea typeface="黑体" panose="02010609060101010101" charset="-122"/>
                          <a:cs typeface="仿宋" panose="02010609060101010101" charset="-122"/>
                        </a:rPr>
                        <a:t>数量</a:t>
                      </a:r>
                      <a:endParaRPr lang="en-US" altLang="en-US" sz="1000" b="0">
                        <a:latin typeface="黑体" panose="02010609060101010101" charset="-122"/>
                        <a:ea typeface="黑体" panose="02010609060101010101" charset="-122"/>
                        <a:cs typeface="仿宋" panose="0201060906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D0CECE"/>
                    </a:solidFill>
                  </a:tcPr>
                </a:tc>
                <a:tc>
                  <a:txBody>
                    <a:bodyPr/>
                    <a:p>
                      <a:pPr indent="0">
                        <a:buNone/>
                      </a:pPr>
                      <a:r>
                        <a:rPr lang="en-US" sz="1000" b="0">
                          <a:latin typeface="黑体" panose="02010609060101010101" charset="-122"/>
                          <a:ea typeface="黑体" panose="02010609060101010101" charset="-122"/>
                          <a:cs typeface="仿宋" panose="02010609060101010101" charset="-122"/>
                        </a:rPr>
                        <a:t>总预期经费</a:t>
                      </a:r>
                      <a:endParaRPr lang="en-US" altLang="en-US" sz="1000" b="0">
                        <a:latin typeface="黑体" panose="02010609060101010101" charset="-122"/>
                        <a:ea typeface="黑体" panose="02010609060101010101" charset="-122"/>
                        <a:cs typeface="仿宋" panose="0201060906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D0CECE"/>
                    </a:solidFill>
                  </a:tcPr>
                </a:tc>
                <a:tc>
                  <a:txBody>
                    <a:bodyPr/>
                    <a:p>
                      <a:pPr indent="0">
                        <a:buNone/>
                      </a:pPr>
                      <a:r>
                        <a:rPr lang="en-US" sz="1000" b="0">
                          <a:latin typeface="黑体" panose="02010609060101010101" charset="-122"/>
                          <a:ea typeface="黑体" panose="02010609060101010101" charset="-122"/>
                          <a:cs typeface="仿宋" panose="02010609060101010101" charset="-122"/>
                        </a:rPr>
                        <a:t>备注</a:t>
                      </a:r>
                      <a:endParaRPr lang="en-US" altLang="en-US" sz="1000" b="0">
                        <a:latin typeface="黑体" panose="02010609060101010101" charset="-122"/>
                        <a:ea typeface="黑体" panose="02010609060101010101" charset="-122"/>
                        <a:cs typeface="仿宋" panose="0201060906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D0CECE"/>
                    </a:solidFill>
                  </a:tcPr>
                </a:tc>
              </a:tr>
              <a:tr h="1849755">
                <a:tc>
                  <a:txBody>
                    <a:bodyPr/>
                    <a:p>
                      <a:pPr indent="0">
                        <a:buNone/>
                      </a:pPr>
                      <a:r>
                        <a:rPr lang="en-US" sz="1000" b="0">
                          <a:latin typeface="华文楷体" panose="02010600040101010101" charset="-122"/>
                          <a:ea typeface="华文楷体" panose="02010600040101010101" charset="-122"/>
                          <a:cs typeface="仿宋" panose="02010609060101010101" charset="-122"/>
                        </a:rPr>
                        <a:t>人力成本</a:t>
                      </a:r>
                      <a:endParaRPr lang="en-US" altLang="en-US" sz="1000" b="0">
                        <a:latin typeface="华文楷体" panose="02010600040101010101" charset="-122"/>
                        <a:ea typeface="华文楷体" panose="02010600040101010101" charset="-122"/>
                        <a:cs typeface="仿宋" panose="0201060906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华文楷体" panose="02010600040101010101" charset="-122"/>
                          <a:ea typeface="华文楷体" panose="02010600040101010101" charset="-122"/>
                          <a:cs typeface="华文楷体" panose="02010600040101010101" charset="-122"/>
                        </a:rPr>
                        <a:t>68元/小时</a:t>
                      </a:r>
                      <a:endParaRPr lang="en-US" altLang="en-US" sz="1000" b="0">
                        <a:latin typeface="华文楷体" panose="02010600040101010101" charset="-122"/>
                        <a:ea typeface="华文楷体" panose="02010600040101010101" charset="-122"/>
                        <a:cs typeface="华文楷体" panose="0201060004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华文楷体" panose="02010600040101010101" charset="-122"/>
                          <a:ea typeface="华文楷体" panose="02010600040101010101" charset="-122"/>
                          <a:cs typeface="华文楷体" panose="02010600040101010101" charset="-122"/>
                        </a:rPr>
                        <a:t>6*10工时/周*16周=960工时</a:t>
                      </a:r>
                      <a:endParaRPr lang="en-US" altLang="en-US" sz="1000" b="0">
                        <a:latin typeface="华文楷体" panose="02010600040101010101" charset="-122"/>
                        <a:ea typeface="华文楷体" panose="02010600040101010101" charset="-122"/>
                        <a:cs typeface="华文楷体" panose="0201060004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华文楷体" panose="02010600040101010101" charset="-122"/>
                          <a:ea typeface="华文楷体" panose="02010600040101010101" charset="-122"/>
                          <a:cs typeface="华文楷体" panose="02010600040101010101" charset="-122"/>
                        </a:rPr>
                        <a:t>65280元</a:t>
                      </a:r>
                      <a:endParaRPr lang="en-US" altLang="en-US" sz="1000" b="0">
                        <a:latin typeface="华文楷体" panose="02010600040101010101" charset="-122"/>
                        <a:ea typeface="华文楷体" panose="02010600040101010101" charset="-122"/>
                        <a:cs typeface="华文楷体" panose="0201060004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华文楷体" panose="02010600040101010101" charset="-122"/>
                          <a:ea typeface="华文楷体" panose="02010600040101010101" charset="-122"/>
                          <a:cs typeface="华文楷体" panose="02010600040101010101" charset="-122"/>
                        </a:rPr>
                        <a:t>根据2018年杭州非私营单位IT行业就业人员年平均工资计算得时薪为68元。时薪计算方法：员工平均时薪与月工资收入、月计薪天数有关，计算公式为：小时工资=月工资收入÷（月计薪天数×8小时）。员工平均时薪与月工资收入、月计薪天数有关，其中月计薪天数的计算方法为：（365天－104天）÷12月=21.75天（不扣除11天的法定节假日）。按照每人每周工作10个工时一共16周（不剔除节假日）来计算。</a:t>
                      </a:r>
                      <a:endParaRPr lang="en-US" altLang="en-US" sz="1000" b="0">
                        <a:latin typeface="华文楷体" panose="02010600040101010101" charset="-122"/>
                        <a:ea typeface="华文楷体" panose="02010600040101010101" charset="-122"/>
                        <a:cs typeface="华文楷体" panose="0201060004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07975">
                <a:tc>
                  <a:txBody>
                    <a:bodyPr/>
                    <a:p>
                      <a:pPr indent="0">
                        <a:buNone/>
                      </a:pPr>
                      <a:r>
                        <a:rPr lang="en-US" sz="1000" b="0">
                          <a:latin typeface="华文楷体" panose="02010600040101010101" charset="-122"/>
                          <a:ea typeface="华文楷体" panose="02010600040101010101" charset="-122"/>
                          <a:cs typeface="仿宋" panose="02010609060101010101" charset="-122"/>
                        </a:rPr>
                        <a:t>开发场地成本</a:t>
                      </a:r>
                      <a:endParaRPr lang="en-US" altLang="en-US" sz="1000" b="0">
                        <a:latin typeface="华文楷体" panose="02010600040101010101" charset="-122"/>
                        <a:ea typeface="华文楷体" panose="02010600040101010101" charset="-122"/>
                        <a:cs typeface="仿宋" panose="0201060906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华文楷体" panose="02010600040101010101" charset="-122"/>
                          <a:ea typeface="华文楷体" panose="02010600040101010101" charset="-122"/>
                          <a:cs typeface="仿宋" panose="02010609060101010101" charset="-122"/>
                        </a:rPr>
                        <a:t>/</a:t>
                      </a:r>
                      <a:endParaRPr lang="en-US" altLang="en-US" sz="1000" b="0">
                        <a:latin typeface="华文楷体" panose="02010600040101010101" charset="-122"/>
                        <a:ea typeface="华文楷体" panose="02010600040101010101" charset="-122"/>
                        <a:cs typeface="仿宋" panose="0201060906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华文楷体" panose="02010600040101010101" charset="-122"/>
                          <a:ea typeface="华文楷体" panose="02010600040101010101" charset="-122"/>
                          <a:cs typeface="仿宋" panose="02010609060101010101" charset="-122"/>
                        </a:rPr>
                        <a:t>/</a:t>
                      </a:r>
                      <a:endParaRPr lang="en-US" altLang="en-US" sz="1000" b="0">
                        <a:latin typeface="华文楷体" panose="02010600040101010101" charset="-122"/>
                        <a:ea typeface="华文楷体" panose="02010600040101010101" charset="-122"/>
                        <a:cs typeface="仿宋" panose="0201060906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华文楷体" panose="02010600040101010101" charset="-122"/>
                          <a:ea typeface="华文楷体" panose="02010600040101010101" charset="-122"/>
                          <a:cs typeface="仿宋" panose="02010609060101010101" charset="-122"/>
                        </a:rPr>
                        <a:t>/</a:t>
                      </a:r>
                      <a:endParaRPr lang="en-US" altLang="en-US" sz="1000" b="0">
                        <a:latin typeface="华文楷体" panose="02010600040101010101" charset="-122"/>
                        <a:ea typeface="华文楷体" panose="02010600040101010101" charset="-122"/>
                        <a:cs typeface="仿宋" panose="0201060906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华文楷体" panose="02010600040101010101" charset="-122"/>
                          <a:ea typeface="华文楷体" panose="02010600040101010101" charset="-122"/>
                          <a:cs typeface="华文楷体" panose="02010600040101010101" charset="-122"/>
                        </a:rPr>
                        <a:t>寝室/图书馆/理工科四号楼，大学公共资源无需支付费用。</a:t>
                      </a:r>
                      <a:endParaRPr lang="en-US" altLang="en-US" sz="1000" b="0">
                        <a:latin typeface="华文楷体" panose="02010600040101010101" charset="-122"/>
                        <a:ea typeface="华文楷体" panose="02010600040101010101" charset="-122"/>
                        <a:cs typeface="华文楷体" panose="0201060004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07975">
                <a:tc>
                  <a:txBody>
                    <a:bodyPr/>
                    <a:p>
                      <a:pPr indent="0">
                        <a:buNone/>
                      </a:pPr>
                      <a:r>
                        <a:rPr lang="en-US" sz="1000" b="0">
                          <a:latin typeface="华文楷体" panose="02010600040101010101" charset="-122"/>
                          <a:ea typeface="华文楷体" panose="02010600040101010101" charset="-122"/>
                          <a:cs typeface="仿宋" panose="02010609060101010101" charset="-122"/>
                        </a:rPr>
                        <a:t>设备成本</a:t>
                      </a:r>
                      <a:endParaRPr lang="en-US" altLang="en-US" sz="1000" b="0">
                        <a:latin typeface="华文楷体" panose="02010600040101010101" charset="-122"/>
                        <a:ea typeface="华文楷体" panose="02010600040101010101" charset="-122"/>
                        <a:cs typeface="仿宋" panose="0201060906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华文楷体" panose="02010600040101010101" charset="-122"/>
                          <a:ea typeface="华文楷体" panose="02010600040101010101" charset="-122"/>
                          <a:cs typeface="仿宋" panose="02010609060101010101" charset="-122"/>
                        </a:rPr>
                        <a:t>/</a:t>
                      </a:r>
                      <a:endParaRPr lang="en-US" altLang="en-US" sz="1000" b="0">
                        <a:latin typeface="华文楷体" panose="02010600040101010101" charset="-122"/>
                        <a:ea typeface="华文楷体" panose="02010600040101010101" charset="-122"/>
                        <a:cs typeface="仿宋" panose="0201060906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华文楷体" panose="02010600040101010101" charset="-122"/>
                          <a:ea typeface="华文楷体" panose="02010600040101010101" charset="-122"/>
                          <a:cs typeface="仿宋" panose="02010609060101010101" charset="-122"/>
                        </a:rPr>
                        <a:t>/</a:t>
                      </a:r>
                      <a:endParaRPr lang="en-US" altLang="en-US" sz="1000" b="0">
                        <a:latin typeface="华文楷体" panose="02010600040101010101" charset="-122"/>
                        <a:ea typeface="华文楷体" panose="02010600040101010101" charset="-122"/>
                        <a:cs typeface="仿宋" panose="0201060906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华文楷体" panose="02010600040101010101" charset="-122"/>
                          <a:ea typeface="华文楷体" panose="02010600040101010101" charset="-122"/>
                          <a:cs typeface="仿宋" panose="02010609060101010101" charset="-122"/>
                        </a:rPr>
                        <a:t>/</a:t>
                      </a:r>
                      <a:endParaRPr lang="en-US" altLang="en-US" sz="1000" b="0">
                        <a:latin typeface="华文楷体" panose="02010600040101010101" charset="-122"/>
                        <a:ea typeface="华文楷体" panose="02010600040101010101" charset="-122"/>
                        <a:cs typeface="仿宋" panose="0201060906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华文楷体" panose="02010600040101010101" charset="-122"/>
                          <a:ea typeface="华文楷体" panose="02010600040101010101" charset="-122"/>
                          <a:cs typeface="华文楷体" panose="02010600040101010101" charset="-122"/>
                        </a:rPr>
                        <a:t>小组成员自备的手机/电脑，无需额外的设备成本；</a:t>
                      </a:r>
                      <a:endParaRPr lang="en-US" altLang="en-US" sz="1000" b="0">
                        <a:latin typeface="华文楷体" panose="02010600040101010101" charset="-122"/>
                        <a:ea typeface="华文楷体" panose="02010600040101010101" charset="-122"/>
                        <a:cs typeface="华文楷体" panose="0201060004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08610">
                <a:tc>
                  <a:txBody>
                    <a:bodyPr/>
                    <a:p>
                      <a:pPr indent="0">
                        <a:buNone/>
                      </a:pPr>
                      <a:r>
                        <a:rPr lang="en-US" sz="1000" b="0">
                          <a:latin typeface="华文楷体" panose="02010600040101010101" charset="-122"/>
                          <a:ea typeface="华文楷体" panose="02010600040101010101" charset="-122"/>
                          <a:cs typeface="仿宋" panose="02010609060101010101" charset="-122"/>
                        </a:rPr>
                        <a:t>学习书籍成本</a:t>
                      </a:r>
                      <a:endParaRPr lang="en-US" altLang="en-US" sz="1000" b="0">
                        <a:latin typeface="华文楷体" panose="02010600040101010101" charset="-122"/>
                        <a:ea typeface="华文楷体" panose="02010600040101010101" charset="-122"/>
                        <a:cs typeface="仿宋" panose="0201060906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华文楷体" panose="02010600040101010101" charset="-122"/>
                          <a:ea typeface="华文楷体" panose="02010600040101010101" charset="-122"/>
                          <a:cs typeface="仿宋" panose="02010609060101010101" charset="-122"/>
                        </a:rPr>
                        <a:t>/</a:t>
                      </a:r>
                      <a:endParaRPr lang="en-US" altLang="en-US" sz="1000" b="0">
                        <a:latin typeface="华文楷体" panose="02010600040101010101" charset="-122"/>
                        <a:ea typeface="华文楷体" panose="02010600040101010101" charset="-122"/>
                        <a:cs typeface="仿宋" panose="0201060906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华文楷体" panose="02010600040101010101" charset="-122"/>
                          <a:ea typeface="华文楷体" panose="02010600040101010101" charset="-122"/>
                          <a:cs typeface="仿宋" panose="02010609060101010101" charset="-122"/>
                        </a:rPr>
                        <a:t>/</a:t>
                      </a:r>
                      <a:endParaRPr lang="en-US" altLang="en-US" sz="1000" b="0">
                        <a:latin typeface="华文楷体" panose="02010600040101010101" charset="-122"/>
                        <a:ea typeface="华文楷体" panose="02010600040101010101" charset="-122"/>
                        <a:cs typeface="仿宋" panose="0201060906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华文楷体" panose="02010600040101010101" charset="-122"/>
                          <a:ea typeface="华文楷体" panose="02010600040101010101" charset="-122"/>
                          <a:cs typeface="仿宋" panose="02010609060101010101" charset="-122"/>
                        </a:rPr>
                        <a:t>/</a:t>
                      </a:r>
                      <a:endParaRPr lang="en-US" altLang="en-US" sz="1000" b="0">
                        <a:latin typeface="华文楷体" panose="02010600040101010101" charset="-122"/>
                        <a:ea typeface="华文楷体" panose="02010600040101010101" charset="-122"/>
                        <a:cs typeface="仿宋" panose="0201060906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华文楷体" panose="02010600040101010101" charset="-122"/>
                          <a:ea typeface="华文楷体" panose="02010600040101010101" charset="-122"/>
                          <a:cs typeface="仿宋" panose="02010609060101010101" charset="-122"/>
                        </a:rPr>
                        <a:t>尽量下载电子版本或去学校图书馆借阅，在该项上也无需支付费用。</a:t>
                      </a:r>
                      <a:endParaRPr lang="en-US" altLang="en-US" sz="1000" b="0">
                        <a:latin typeface="华文楷体" panose="02010600040101010101" charset="-122"/>
                        <a:ea typeface="华文楷体" panose="02010600040101010101" charset="-122"/>
                        <a:cs typeface="仿宋" panose="0201060906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07975">
                <a:tc>
                  <a:txBody>
                    <a:bodyPr/>
                    <a:p>
                      <a:pPr indent="0">
                        <a:buNone/>
                      </a:pPr>
                      <a:r>
                        <a:rPr lang="en-US" sz="1000" b="0">
                          <a:latin typeface="华文楷体" panose="02010600040101010101" charset="-122"/>
                          <a:ea typeface="华文楷体" panose="02010600040101010101" charset="-122"/>
                          <a:cs typeface="仿宋" panose="02010609060101010101" charset="-122"/>
                        </a:rPr>
                        <a:t>服务器费用</a:t>
                      </a:r>
                      <a:endParaRPr lang="en-US" altLang="en-US" sz="1000" b="0">
                        <a:latin typeface="华文楷体" panose="02010600040101010101" charset="-122"/>
                        <a:ea typeface="华文楷体" panose="02010600040101010101" charset="-122"/>
                        <a:cs typeface="仿宋" panose="0201060906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华文楷体" panose="02010600040101010101" charset="-122"/>
                          <a:ea typeface="华文楷体" panose="02010600040101010101" charset="-122"/>
                          <a:cs typeface="仿宋" panose="02010609060101010101" charset="-122"/>
                        </a:rPr>
                        <a:t>待定</a:t>
                      </a:r>
                      <a:endParaRPr lang="en-US" altLang="en-US" sz="1000" b="0">
                        <a:latin typeface="华文楷体" panose="02010600040101010101" charset="-122"/>
                        <a:ea typeface="华文楷体" panose="02010600040101010101" charset="-122"/>
                        <a:cs typeface="仿宋" panose="0201060906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华文楷体" panose="02010600040101010101" charset="-122"/>
                          <a:ea typeface="华文楷体" panose="02010600040101010101" charset="-122"/>
                          <a:cs typeface="仿宋" panose="02010609060101010101" charset="-122"/>
                        </a:rPr>
                        <a:t>待定</a:t>
                      </a:r>
                      <a:endParaRPr lang="en-US" altLang="en-US" sz="1000" b="0">
                        <a:latin typeface="华文楷体" panose="02010600040101010101" charset="-122"/>
                        <a:ea typeface="华文楷体" panose="02010600040101010101" charset="-122"/>
                        <a:cs typeface="仿宋" panose="0201060906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华文楷体" panose="02010600040101010101" charset="-122"/>
                          <a:ea typeface="华文楷体" panose="02010600040101010101" charset="-122"/>
                          <a:cs typeface="仿宋" panose="02010609060101010101" charset="-122"/>
                        </a:rPr>
                        <a:t>待定</a:t>
                      </a:r>
                      <a:endParaRPr lang="en-US" altLang="en-US" sz="1000" b="0">
                        <a:latin typeface="华文楷体" panose="02010600040101010101" charset="-122"/>
                        <a:ea typeface="华文楷体" panose="02010600040101010101" charset="-122"/>
                        <a:cs typeface="仿宋" panose="0201060906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华文楷体" panose="02010600040101010101" charset="-122"/>
                          <a:ea typeface="华文楷体" panose="02010600040101010101" charset="-122"/>
                          <a:cs typeface="仿宋" panose="02010609060101010101" charset="-122"/>
                        </a:rPr>
                        <a:t>待定</a:t>
                      </a:r>
                      <a:endParaRPr lang="en-US" altLang="en-US" sz="1000" b="0">
                        <a:latin typeface="华文楷体" panose="02010600040101010101" charset="-122"/>
                        <a:ea typeface="华文楷体" panose="02010600040101010101" charset="-122"/>
                        <a:cs typeface="仿宋" panose="0201060906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08610">
                <a:tc>
                  <a:txBody>
                    <a:bodyPr/>
                    <a:p>
                      <a:pPr indent="0">
                        <a:buNone/>
                      </a:pPr>
                      <a:r>
                        <a:rPr lang="en-US" sz="1000" b="0">
                          <a:latin typeface="华文楷体" panose="02010600040101010101" charset="-122"/>
                          <a:ea typeface="华文楷体" panose="02010600040101010101" charset="-122"/>
                          <a:cs typeface="仿宋" panose="02010609060101010101" charset="-122"/>
                        </a:rPr>
                        <a:t>软件成本</a:t>
                      </a:r>
                      <a:endParaRPr lang="en-US" altLang="en-US" sz="1000" b="0">
                        <a:latin typeface="华文楷体" panose="02010600040101010101" charset="-122"/>
                        <a:ea typeface="华文楷体" panose="02010600040101010101" charset="-122"/>
                        <a:cs typeface="仿宋" panose="0201060906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华文楷体" panose="02010600040101010101" charset="-122"/>
                          <a:ea typeface="华文楷体" panose="02010600040101010101" charset="-122"/>
                          <a:cs typeface="仿宋" panose="02010609060101010101" charset="-122"/>
                        </a:rPr>
                        <a:t>/</a:t>
                      </a:r>
                      <a:endParaRPr lang="en-US" altLang="en-US" sz="1000" b="0">
                        <a:latin typeface="华文楷体" panose="02010600040101010101" charset="-122"/>
                        <a:ea typeface="华文楷体" panose="02010600040101010101" charset="-122"/>
                        <a:cs typeface="仿宋" panose="0201060906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华文楷体" panose="02010600040101010101" charset="-122"/>
                          <a:ea typeface="华文楷体" panose="02010600040101010101" charset="-122"/>
                          <a:cs typeface="仿宋" panose="02010609060101010101" charset="-122"/>
                        </a:rPr>
                        <a:t>/</a:t>
                      </a:r>
                      <a:endParaRPr lang="en-US" altLang="en-US" sz="1000" b="0">
                        <a:latin typeface="华文楷体" panose="02010600040101010101" charset="-122"/>
                        <a:ea typeface="华文楷体" panose="02010600040101010101" charset="-122"/>
                        <a:cs typeface="仿宋" panose="0201060906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华文楷体" panose="02010600040101010101" charset="-122"/>
                          <a:ea typeface="华文楷体" panose="02010600040101010101" charset="-122"/>
                          <a:cs typeface="仿宋" panose="02010609060101010101" charset="-122"/>
                        </a:rPr>
                        <a:t>/</a:t>
                      </a:r>
                      <a:endParaRPr lang="en-US" altLang="en-US" sz="1000" b="0">
                        <a:latin typeface="华文楷体" panose="02010600040101010101" charset="-122"/>
                        <a:ea typeface="华文楷体" panose="02010600040101010101" charset="-122"/>
                        <a:cs typeface="仿宋" panose="0201060906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华文楷体" panose="02010600040101010101" charset="-122"/>
                          <a:ea typeface="华文楷体" panose="02010600040101010101" charset="-122"/>
                          <a:cs typeface="仿宋" panose="02010609060101010101" charset="-122"/>
                        </a:rPr>
                        <a:t>皆为开源版本或学生支持版本，无需支付费用。</a:t>
                      </a:r>
                      <a:endParaRPr lang="en-US" altLang="en-US" sz="1000" b="0">
                        <a:latin typeface="华文楷体" panose="02010600040101010101" charset="-122"/>
                        <a:ea typeface="华文楷体" panose="02010600040101010101" charset="-122"/>
                        <a:cs typeface="仿宋" panose="0201060906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07975">
                <a:tc>
                  <a:txBody>
                    <a:bodyPr/>
                    <a:p>
                      <a:pPr indent="0">
                        <a:buNone/>
                      </a:pPr>
                      <a:r>
                        <a:rPr lang="en-US" sz="1000" b="0">
                          <a:latin typeface="华文楷体" panose="02010600040101010101" charset="-122"/>
                          <a:ea typeface="华文楷体" panose="02010600040101010101" charset="-122"/>
                          <a:cs typeface="仿宋" panose="02010609060101010101" charset="-122"/>
                        </a:rPr>
                        <a:t>Team building</a:t>
                      </a:r>
                      <a:endParaRPr lang="en-US" altLang="en-US" sz="1000" b="0">
                        <a:latin typeface="华文楷体" panose="02010600040101010101" charset="-122"/>
                        <a:ea typeface="华文楷体" panose="02010600040101010101" charset="-122"/>
                        <a:cs typeface="仿宋" panose="0201060906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华文楷体" panose="02010600040101010101" charset="-122"/>
                          <a:ea typeface="华文楷体" panose="02010600040101010101" charset="-122"/>
                          <a:cs typeface="华文楷体" panose="02010600040101010101" charset="-122"/>
                        </a:rPr>
                        <a:t>600元/次</a:t>
                      </a:r>
                      <a:endParaRPr lang="en-US" altLang="en-US" sz="1000" b="0">
                        <a:latin typeface="华文楷体" panose="02010600040101010101" charset="-122"/>
                        <a:ea typeface="华文楷体" panose="02010600040101010101" charset="-122"/>
                        <a:cs typeface="华文楷体" panose="0201060004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华文楷体" panose="02010600040101010101" charset="-122"/>
                          <a:ea typeface="华文楷体" panose="02010600040101010101" charset="-122"/>
                          <a:cs typeface="仿宋" panose="02010609060101010101" charset="-122"/>
                        </a:rPr>
                        <a:t>3</a:t>
                      </a:r>
                      <a:endParaRPr lang="en-US" altLang="en-US" sz="1000" b="0">
                        <a:latin typeface="华文楷体" panose="02010600040101010101" charset="-122"/>
                        <a:ea typeface="华文楷体" panose="02010600040101010101" charset="-122"/>
                        <a:cs typeface="仿宋" panose="0201060906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华文楷体" panose="02010600040101010101" charset="-122"/>
                          <a:ea typeface="华文楷体" panose="02010600040101010101" charset="-122"/>
                          <a:cs typeface="仿宋" panose="02010609060101010101" charset="-122"/>
                        </a:rPr>
                        <a:t>1800</a:t>
                      </a:r>
                      <a:endParaRPr lang="en-US" altLang="en-US" sz="1000" b="0">
                        <a:latin typeface="华文楷体" panose="02010600040101010101" charset="-122"/>
                        <a:ea typeface="华文楷体" panose="02010600040101010101" charset="-122"/>
                        <a:cs typeface="仿宋" panose="0201060906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华文楷体" panose="02010600040101010101" charset="-122"/>
                          <a:ea typeface="华文楷体" panose="02010600040101010101" charset="-122"/>
                          <a:cs typeface="华文楷体" panose="02010600040101010101" charset="-122"/>
                        </a:rPr>
                        <a:t>项目进行过程中预计进行3次团建。</a:t>
                      </a:r>
                      <a:endParaRPr lang="en-US" altLang="en-US" sz="1000" b="0">
                        <a:latin typeface="华文楷体" panose="02010600040101010101" charset="-122"/>
                        <a:ea typeface="华文楷体" panose="02010600040101010101" charset="-122"/>
                        <a:cs typeface="华文楷体" panose="0201060004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54305">
                <a:tc>
                  <a:txBody>
                    <a:bodyPr/>
                    <a:p>
                      <a:pPr indent="0">
                        <a:buNone/>
                      </a:pPr>
                      <a:r>
                        <a:rPr lang="en-US" sz="1000" b="0">
                          <a:latin typeface="华文楷体" panose="02010600040101010101" charset="-122"/>
                          <a:ea typeface="华文楷体" panose="02010600040101010101" charset="-122"/>
                          <a:cs typeface="仿宋" panose="02010609060101010101" charset="-122"/>
                        </a:rPr>
                        <a:t>总计</a:t>
                      </a:r>
                      <a:endParaRPr lang="en-US" altLang="en-US" sz="1000" b="0">
                        <a:latin typeface="华文楷体" panose="02010600040101010101" charset="-122"/>
                        <a:ea typeface="华文楷体" panose="02010600040101010101" charset="-122"/>
                        <a:cs typeface="仿宋" panose="0201060906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华文楷体" panose="02010600040101010101" charset="-122"/>
                          <a:ea typeface="华文楷体" panose="02010600040101010101" charset="-122"/>
                          <a:cs typeface="仿宋" panose="02010609060101010101" charset="-122"/>
                        </a:rPr>
                        <a:t>/</a:t>
                      </a:r>
                      <a:endParaRPr lang="en-US" altLang="en-US" sz="1000" b="0">
                        <a:latin typeface="华文楷体" panose="02010600040101010101" charset="-122"/>
                        <a:ea typeface="华文楷体" panose="02010600040101010101" charset="-122"/>
                        <a:cs typeface="仿宋" panose="0201060906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华文楷体" panose="02010600040101010101" charset="-122"/>
                          <a:ea typeface="华文楷体" panose="02010600040101010101" charset="-122"/>
                          <a:cs typeface="仿宋" panose="02010609060101010101" charset="-122"/>
                        </a:rPr>
                        <a:t>/</a:t>
                      </a:r>
                      <a:endParaRPr lang="en-US" altLang="en-US" sz="1000" b="0">
                        <a:latin typeface="华文楷体" panose="02010600040101010101" charset="-122"/>
                        <a:ea typeface="华文楷体" panose="02010600040101010101" charset="-122"/>
                        <a:cs typeface="仿宋" panose="0201060906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华文楷体" panose="02010600040101010101" charset="-122"/>
                          <a:ea typeface="华文楷体" panose="02010600040101010101" charset="-122"/>
                          <a:cs typeface="仿宋" panose="02010609060101010101" charset="-122"/>
                        </a:rPr>
                        <a:t> </a:t>
                      </a:r>
                      <a:endParaRPr lang="en-US" altLang="en-US" sz="1000" b="0">
                        <a:latin typeface="华文楷体" panose="02010600040101010101" charset="-122"/>
                        <a:ea typeface="华文楷体" panose="02010600040101010101" charset="-122"/>
                        <a:cs typeface="仿宋" panose="0201060906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华文楷体" panose="02010600040101010101" charset="-122"/>
                          <a:ea typeface="华文楷体" panose="02010600040101010101" charset="-122"/>
                          <a:cs typeface="华文楷体" panose="02010600040101010101" charset="-122"/>
                        </a:rPr>
                        <a:t>总计67080元</a:t>
                      </a:r>
                      <a:endParaRPr lang="en-US" altLang="en-US" sz="1000" b="0">
                        <a:latin typeface="华文楷体" panose="02010600040101010101" charset="-122"/>
                        <a:ea typeface="华文楷体" panose="02010600040101010101" charset="-122"/>
                        <a:cs typeface="华文楷体" panose="0201060004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20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p:tgtEl>
                                          <p:spTgt spid="27"/>
                                        </p:tgtEl>
                                        <p:attrNameLst>
                                          <p:attrName>ppt_y</p:attrName>
                                        </p:attrNameLst>
                                      </p:cBhvr>
                                      <p:tavLst>
                                        <p:tav tm="0">
                                          <p:val>
                                            <p:strVal val="#ppt_y-#ppt_h*1.125000"/>
                                          </p:val>
                                        </p:tav>
                                        <p:tav tm="100000">
                                          <p:val>
                                            <p:strVal val="#ppt_y"/>
                                          </p:val>
                                        </p:tav>
                                      </p:tavLst>
                                    </p:anim>
                                    <p:animEffect transition="in" filter="wipe(down)">
                                      <p:cBhvr>
                                        <p:cTn id="8"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ldLvl="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7" name="圆角矩形 26"/>
          <p:cNvSpPr>
            <a:spLocks noChangeArrowheads="1"/>
          </p:cNvSpPr>
          <p:nvPr/>
        </p:nvSpPr>
        <p:spPr bwMode="auto">
          <a:xfrm>
            <a:off x="669925" y="459740"/>
            <a:ext cx="1504950" cy="354965"/>
          </a:xfrm>
          <a:prstGeom prst="roundRect">
            <a:avLst>
              <a:gd name="adj" fmla="val 50000"/>
            </a:avLst>
          </a:prstGeom>
          <a:solidFill>
            <a:schemeClr val="accent1"/>
          </a:solidFill>
          <a:ln w="12700" algn="ctr">
            <a:noFill/>
            <a:miter lim="800000"/>
          </a:ln>
          <a:effectLst>
            <a:outerShdw blurRad="317500" dist="190500" dir="9000000" algn="r" rotWithShape="0">
              <a:prstClr val="black">
                <a:alpha val="40000"/>
              </a:prstClr>
            </a:outerShdw>
          </a:effectLst>
        </p:spPr>
        <p:txBody>
          <a:bodyPr lIns="91438" tIns="45719" rIns="91438" bIns="45719" anchor="ctr"/>
          <a:p>
            <a:pPr algn="ctr" defTabSz="913130">
              <a:defRPr/>
            </a:pPr>
            <a:r>
              <a:rPr lang="en-US" altLang="zh-CN">
                <a:solidFill>
                  <a:schemeClr val="bg1"/>
                </a:solidFill>
              </a:rPr>
              <a:t>OBS</a:t>
            </a:r>
            <a:endParaRPr lang="en-US" altLang="zh-CN">
              <a:solidFill>
                <a:schemeClr val="bg1"/>
              </a:solidFill>
            </a:endParaRPr>
          </a:p>
        </p:txBody>
      </p:sp>
      <p:graphicFrame>
        <p:nvGraphicFramePr>
          <p:cNvPr id="-2147482623" name="对象 -2147482624"/>
          <p:cNvGraphicFramePr>
            <a:graphicFrameLocks noChangeAspect="1"/>
          </p:cNvGraphicFramePr>
          <p:nvPr/>
        </p:nvGraphicFramePr>
        <p:xfrm>
          <a:off x="2246313" y="741998"/>
          <a:ext cx="5271135" cy="3801745"/>
        </p:xfrm>
        <a:graphic>
          <a:graphicData uri="http://schemas.openxmlformats.org/presentationml/2006/ole">
            <mc:AlternateContent xmlns:mc="http://schemas.openxmlformats.org/markup-compatibility/2006">
              <mc:Choice xmlns:v="urn:schemas-microsoft-com:vml" Requires="v">
                <p:oleObj spid="_x0000_s3076" name="" r:id="rId1" imgW="9034780" imgH="6517005" progId="Visio.Drawing.15">
                  <p:embed/>
                </p:oleObj>
              </mc:Choice>
              <mc:Fallback>
                <p:oleObj name="" r:id="rId1" imgW="9034780" imgH="6517005" progId="Visio.Drawing.15">
                  <p:embed/>
                  <p:pic>
                    <p:nvPicPr>
                      <p:cNvPr id="0" name="图片 3075"/>
                      <p:cNvPicPr/>
                      <p:nvPr/>
                    </p:nvPicPr>
                    <p:blipFill>
                      <a:blip r:embed="rId2"/>
                      <a:stretch>
                        <a:fillRect/>
                      </a:stretch>
                    </p:blipFill>
                    <p:spPr>
                      <a:xfrm>
                        <a:off x="2246313" y="741998"/>
                        <a:ext cx="5271135" cy="3801745"/>
                      </a:xfrm>
                      <a:prstGeom prst="rect">
                        <a:avLst/>
                      </a:prstGeom>
                      <a:noFill/>
                      <a:ln w="38100">
                        <a:noFill/>
                        <a:miter/>
                      </a:ln>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spd="slow" p14:dur="20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p:tgtEl>
                                          <p:spTgt spid="27"/>
                                        </p:tgtEl>
                                        <p:attrNameLst>
                                          <p:attrName>ppt_y</p:attrName>
                                        </p:attrNameLst>
                                      </p:cBhvr>
                                      <p:tavLst>
                                        <p:tav tm="0">
                                          <p:val>
                                            <p:strVal val="#ppt_y-#ppt_h*1.125000"/>
                                          </p:val>
                                        </p:tav>
                                        <p:tav tm="100000">
                                          <p:val>
                                            <p:strVal val="#ppt_y"/>
                                          </p:val>
                                        </p:tav>
                                      </p:tavLst>
                                    </p:anim>
                                    <p:animEffect transition="in" filter="wipe(down)">
                                      <p:cBhvr>
                                        <p:cTn id="8"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ldLvl="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圆角矩形 26"/>
          <p:cNvSpPr>
            <a:spLocks noChangeArrowheads="1"/>
          </p:cNvSpPr>
          <p:nvPr/>
        </p:nvSpPr>
        <p:spPr bwMode="auto">
          <a:xfrm>
            <a:off x="669925" y="459740"/>
            <a:ext cx="1495425" cy="354965"/>
          </a:xfrm>
          <a:prstGeom prst="roundRect">
            <a:avLst>
              <a:gd name="adj" fmla="val 50000"/>
            </a:avLst>
          </a:prstGeom>
          <a:solidFill>
            <a:schemeClr val="accent1"/>
          </a:solidFill>
          <a:ln w="12700" algn="ctr">
            <a:noFill/>
            <a:miter lim="800000"/>
          </a:ln>
          <a:effectLst>
            <a:outerShdw blurRad="317500" dist="190500" dir="9000000" algn="r" rotWithShape="0">
              <a:prstClr val="black">
                <a:alpha val="40000"/>
              </a:prstClr>
            </a:outerShdw>
          </a:effectLst>
        </p:spPr>
        <p:txBody>
          <a:bodyPr lIns="91438" tIns="45719" rIns="91438" bIns="45719" anchor="ctr"/>
          <a:p>
            <a:pPr algn="ctr" defTabSz="913130">
              <a:defRPr/>
            </a:pPr>
            <a:r>
              <a:rPr lang="zh-CN" altLang="en-US">
                <a:solidFill>
                  <a:schemeClr val="bg1"/>
                </a:solidFill>
              </a:rPr>
              <a:t>资源</a:t>
            </a:r>
            <a:endParaRPr lang="zh-CN" altLang="en-US">
              <a:solidFill>
                <a:schemeClr val="bg1"/>
              </a:solidFill>
            </a:endParaRPr>
          </a:p>
        </p:txBody>
      </p:sp>
      <p:sp>
        <p:nvSpPr>
          <p:cNvPr id="100" name="文本框 99"/>
          <p:cNvSpPr txBox="1"/>
          <p:nvPr/>
        </p:nvSpPr>
        <p:spPr>
          <a:xfrm>
            <a:off x="2458720" y="345440"/>
            <a:ext cx="6290945" cy="583565"/>
          </a:xfrm>
          <a:prstGeom prst="rect">
            <a:avLst/>
          </a:prstGeom>
          <a:noFill/>
          <a:ln w="9525">
            <a:noFill/>
          </a:ln>
        </p:spPr>
        <p:txBody>
          <a:bodyPr wrap="square">
            <a:spAutoFit/>
          </a:bodyPr>
          <a:p>
            <a:pPr marL="0" indent="266700"/>
            <a:r>
              <a:rPr sz="1600" b="1">
                <a:latin typeface="华文楷体" panose="02010600040101010101" charset="-122"/>
                <a:ea typeface="华文楷体" panose="02010600040101010101" charset="-122"/>
                <a:cs typeface="华文楷体" panose="02010600040101010101" charset="-122"/>
              </a:rPr>
              <a:t>1</a:t>
            </a:r>
            <a:r>
              <a:rPr lang="en-US" sz="1600" b="1">
                <a:latin typeface="华文楷体" panose="02010600040101010101" charset="-122"/>
                <a:ea typeface="华文楷体" panose="02010600040101010101" charset="-122"/>
                <a:cs typeface="华文楷体" panose="02010600040101010101" charset="-122"/>
              </a:rPr>
              <a:t>3</a:t>
            </a:r>
            <a:r>
              <a:rPr sz="1600" b="1">
                <a:latin typeface="华文楷体" panose="02010600040101010101" charset="-122"/>
                <a:ea typeface="华文楷体" panose="02010600040101010101" charset="-122"/>
                <a:cs typeface="华文楷体" panose="02010600040101010101" charset="-122"/>
              </a:rPr>
              <a:t>.最终的计划中是否存在与实际情况的偏差？是否有资源分配不平均或人员过载的情况？为什么？</a:t>
            </a:r>
            <a:endParaRPr sz="1600" b="1">
              <a:latin typeface="华文楷体" panose="02010600040101010101" charset="-122"/>
              <a:ea typeface="华文楷体" panose="02010600040101010101" charset="-122"/>
              <a:cs typeface="华文楷体" panose="02010600040101010101" charset="-122"/>
            </a:endParaRPr>
          </a:p>
        </p:txBody>
      </p:sp>
      <p:sp>
        <p:nvSpPr>
          <p:cNvPr id="5" name="文本框 4"/>
          <p:cNvSpPr txBox="1"/>
          <p:nvPr/>
        </p:nvSpPr>
        <p:spPr>
          <a:xfrm>
            <a:off x="389890" y="2317750"/>
            <a:ext cx="3924935" cy="521970"/>
          </a:xfrm>
          <a:prstGeom prst="rect">
            <a:avLst/>
          </a:prstGeom>
          <a:noFill/>
          <a:ln w="9525">
            <a:noFill/>
          </a:ln>
        </p:spPr>
        <p:txBody>
          <a:bodyPr wrap="square">
            <a:spAutoFit/>
          </a:bodyPr>
          <a:p>
            <a:pPr marL="0" indent="266700"/>
            <a:r>
              <a:rPr lang="zh-CN" altLang="en-US" sz="1400" b="0">
                <a:latin typeface="黑体" panose="02010609060101010101" charset="-122"/>
                <a:ea typeface="黑体" panose="02010609060101010101" charset="-122"/>
                <a:cs typeface="黑体" panose="02010609060101010101" charset="-122"/>
              </a:rPr>
              <a:t>小组存在资源分配不均的情况，后来加入的成员叶瑶毓分配偏少，组长郭岳工作时间偏多</a:t>
            </a:r>
            <a:endParaRPr lang="zh-CN" altLang="en-US" sz="1400" b="0">
              <a:latin typeface="黑体" panose="02010609060101010101" charset="-122"/>
              <a:ea typeface="黑体" panose="02010609060101010101" charset="-122"/>
              <a:cs typeface="黑体" panose="02010609060101010101" charset="-122"/>
            </a:endParaRPr>
          </a:p>
        </p:txBody>
      </p:sp>
      <p:pic>
        <p:nvPicPr>
          <p:cNvPr id="2" name="图片 1"/>
          <p:cNvPicPr>
            <a:picLocks noChangeAspect="1"/>
          </p:cNvPicPr>
          <p:nvPr/>
        </p:nvPicPr>
        <p:blipFill>
          <a:blip r:embed="rId1"/>
          <a:stretch>
            <a:fillRect/>
          </a:stretch>
        </p:blipFill>
        <p:spPr>
          <a:xfrm>
            <a:off x="481330" y="3042285"/>
            <a:ext cx="3741420" cy="1158240"/>
          </a:xfrm>
          <a:prstGeom prst="rect">
            <a:avLst/>
          </a:prstGeom>
        </p:spPr>
      </p:pic>
      <p:pic>
        <p:nvPicPr>
          <p:cNvPr id="3" name="图片 2"/>
          <p:cNvPicPr>
            <a:picLocks noChangeAspect="1"/>
          </p:cNvPicPr>
          <p:nvPr/>
        </p:nvPicPr>
        <p:blipFill>
          <a:blip r:embed="rId2"/>
          <a:srcRect l="1835" t="1709"/>
          <a:stretch>
            <a:fillRect/>
          </a:stretch>
        </p:blipFill>
        <p:spPr>
          <a:xfrm>
            <a:off x="4488180" y="1311910"/>
            <a:ext cx="4551680" cy="2044700"/>
          </a:xfrm>
          <a:prstGeom prst="rect">
            <a:avLst/>
          </a:prstGeom>
        </p:spPr>
      </p:pic>
      <p:sp>
        <p:nvSpPr>
          <p:cNvPr id="9" name="文本框 8"/>
          <p:cNvSpPr txBox="1"/>
          <p:nvPr/>
        </p:nvSpPr>
        <p:spPr>
          <a:xfrm>
            <a:off x="4627245" y="3601720"/>
            <a:ext cx="3924935" cy="737235"/>
          </a:xfrm>
          <a:prstGeom prst="rect">
            <a:avLst/>
          </a:prstGeom>
          <a:noFill/>
          <a:ln w="9525">
            <a:noFill/>
          </a:ln>
        </p:spPr>
        <p:txBody>
          <a:bodyPr wrap="square">
            <a:spAutoFit/>
          </a:bodyPr>
          <a:p>
            <a:pPr marL="0" indent="266700"/>
            <a:r>
              <a:rPr lang="zh-CN" altLang="en-US" sz="1400" b="0">
                <a:latin typeface="黑体" panose="02010609060101010101" charset="-122"/>
                <a:ea typeface="黑体" panose="02010609060101010101" charset="-122"/>
                <a:cs typeface="黑体" panose="02010609060101010101" charset="-122"/>
              </a:rPr>
              <a:t>项目开发过程中比较耗费时间的是原型设计，以及需求导入需求管理工具这两个过程。出现了人员过载的情况。</a:t>
            </a:r>
            <a:endParaRPr lang="zh-CN" altLang="en-US" sz="1400" b="0">
              <a:latin typeface="黑体" panose="02010609060101010101" charset="-122"/>
              <a:ea typeface="黑体" panose="02010609060101010101" charset="-122"/>
              <a:cs typeface="黑体" panose="02010609060101010101" charset="-122"/>
            </a:endParaRPr>
          </a:p>
        </p:txBody>
      </p:sp>
      <p:sp>
        <p:nvSpPr>
          <p:cNvPr id="10" name="文本框 9"/>
          <p:cNvSpPr txBox="1"/>
          <p:nvPr/>
        </p:nvSpPr>
        <p:spPr>
          <a:xfrm>
            <a:off x="389890" y="1443990"/>
            <a:ext cx="3924935" cy="737235"/>
          </a:xfrm>
          <a:prstGeom prst="rect">
            <a:avLst/>
          </a:prstGeom>
          <a:noFill/>
          <a:ln w="9525">
            <a:noFill/>
          </a:ln>
        </p:spPr>
        <p:txBody>
          <a:bodyPr wrap="square">
            <a:spAutoFit/>
          </a:bodyPr>
          <a:p>
            <a:pPr marL="0" indent="266700"/>
            <a:r>
              <a:rPr lang="zh-CN" altLang="en-US" sz="1400" b="0">
                <a:latin typeface="黑体" panose="02010609060101010101" charset="-122"/>
                <a:ea typeface="黑体" panose="02010609060101010101" charset="-122"/>
                <a:cs typeface="黑体" panose="02010609060101010101" charset="-122"/>
              </a:rPr>
              <a:t>存在与实际偏差，在需求获取阶段，我们在原型设计上耗费了大量的实践，导致进度有所被拖累。</a:t>
            </a:r>
            <a:endParaRPr lang="zh-CN" altLang="en-US" sz="1400" b="0">
              <a:latin typeface="黑体" panose="02010609060101010101" charset="-122"/>
              <a:ea typeface="黑体" panose="02010609060101010101" charset="-122"/>
              <a:cs typeface="黑体" panose="02010609060101010101" charset="-122"/>
            </a:endParaRPr>
          </a:p>
        </p:txBody>
      </p:sp>
    </p:spTree>
  </p:cSld>
  <p:clrMapOvr>
    <a:masterClrMapping/>
  </p:clrMapOvr>
  <mc:AlternateContent xmlns:mc="http://schemas.openxmlformats.org/markup-compatibility/2006">
    <mc:Choice xmlns:p14="http://schemas.microsoft.com/office/powerpoint/2010/main" Requires="p14">
      <p:transition spd="slow" p14:dur="20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p:tgtEl>
                                          <p:spTgt spid="27"/>
                                        </p:tgtEl>
                                        <p:attrNameLst>
                                          <p:attrName>ppt_y</p:attrName>
                                        </p:attrNameLst>
                                      </p:cBhvr>
                                      <p:tavLst>
                                        <p:tav tm="0">
                                          <p:val>
                                            <p:strVal val="#ppt_y-#ppt_h*1.125000"/>
                                          </p:val>
                                        </p:tav>
                                        <p:tav tm="100000">
                                          <p:val>
                                            <p:strVal val="#ppt_y"/>
                                          </p:val>
                                        </p:tav>
                                      </p:tavLst>
                                    </p:anim>
                                    <p:animEffect transition="in" filter="wipe(down)">
                                      <p:cBhvr>
                                        <p:cTn id="8"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ldLvl="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rotWithShape="1">
          <a:blip r:embed="rId1">
            <a:extLst>
              <a:ext uri="{28A0092B-C50C-407E-A947-70E740481C1C}">
                <a14:useLocalDpi xmlns:a14="http://schemas.microsoft.com/office/drawing/2010/main" val="0"/>
              </a:ext>
            </a:extLst>
          </a:blip>
          <a:srcRect t="34916" b="25375"/>
          <a:stretch>
            <a:fillRect/>
          </a:stretch>
        </p:blipFill>
        <p:spPr>
          <a:xfrm>
            <a:off x="0" y="2572544"/>
            <a:ext cx="9144000" cy="2664296"/>
          </a:xfrm>
          <a:prstGeom prst="rect">
            <a:avLst/>
          </a:prstGeom>
        </p:spPr>
      </p:pic>
      <p:sp>
        <p:nvSpPr>
          <p:cNvPr id="2" name="矩形 15"/>
          <p:cNvSpPr>
            <a:spLocks noChangeArrowheads="1"/>
          </p:cNvSpPr>
          <p:nvPr/>
        </p:nvSpPr>
        <p:spPr bwMode="auto">
          <a:xfrm>
            <a:off x="3712997" y="2292170"/>
            <a:ext cx="1813560" cy="807085"/>
          </a:xfrm>
          <a:prstGeom prst="rect">
            <a:avLst/>
          </a:prstGeom>
          <a:noFill/>
          <a:ln w="9525">
            <a:noFill/>
            <a:miter lim="800000"/>
          </a:ln>
        </p:spPr>
        <p:txBody>
          <a:bodyPr wrap="none" lIns="68580" tIns="34290" rIns="68580" bIns="34290">
            <a:spAutoFit/>
          </a:bodyPr>
          <a:p>
            <a:pPr algn="ctr"/>
            <a:r>
              <a:rPr lang="zh-CN" altLang="en-US" sz="2400" dirty="0">
                <a:solidFill>
                  <a:schemeClr val="tx1">
                    <a:lumMod val="75000"/>
                    <a:lumOff val="25000"/>
                  </a:schemeClr>
                </a:solidFill>
                <a:latin typeface="黑体-简" panose="02000000000000000000" charset="-122"/>
                <a:ea typeface="黑体-简" panose="02000000000000000000" charset="-122"/>
              </a:rPr>
              <a:t>执行阶段</a:t>
            </a:r>
            <a:endParaRPr lang="zh-CN" altLang="en-US" sz="2400" dirty="0">
              <a:solidFill>
                <a:schemeClr val="tx1">
                  <a:lumMod val="75000"/>
                  <a:lumOff val="25000"/>
                </a:schemeClr>
              </a:solidFill>
              <a:latin typeface="黑体-简" panose="02000000000000000000" charset="-122"/>
              <a:ea typeface="黑体-简" panose="02000000000000000000" charset="-122"/>
            </a:endParaRPr>
          </a:p>
          <a:p>
            <a:pPr algn="ctr"/>
            <a:r>
              <a:rPr lang="en-US" altLang="zh-CN" sz="2400" dirty="0">
                <a:solidFill>
                  <a:schemeClr val="tx1">
                    <a:lumMod val="75000"/>
                    <a:lumOff val="25000"/>
                  </a:schemeClr>
                </a:solidFill>
                <a:latin typeface="黑体-简" panose="02000000000000000000" charset="-122"/>
                <a:ea typeface="黑体-简" panose="02000000000000000000" charset="-122"/>
              </a:rPr>
              <a:t>(execution)</a:t>
            </a:r>
            <a:endParaRPr lang="en-US" altLang="zh-CN" sz="2400" dirty="0">
              <a:solidFill>
                <a:schemeClr val="tx1">
                  <a:lumMod val="75000"/>
                  <a:lumOff val="25000"/>
                </a:schemeClr>
              </a:solidFill>
              <a:latin typeface="黑体-简" panose="02000000000000000000" charset="-122"/>
              <a:ea typeface="黑体-简" panose="02000000000000000000" charset="-122"/>
            </a:endParaRPr>
          </a:p>
        </p:txBody>
      </p:sp>
      <p:sp>
        <p:nvSpPr>
          <p:cNvPr id="3" name="Oval 31"/>
          <p:cNvSpPr>
            <a:spLocks noChangeArrowheads="1"/>
          </p:cNvSpPr>
          <p:nvPr/>
        </p:nvSpPr>
        <p:spPr bwMode="auto">
          <a:xfrm>
            <a:off x="4217670" y="1493520"/>
            <a:ext cx="804545" cy="718820"/>
          </a:xfrm>
          <a:prstGeom prst="roundRect">
            <a:avLst/>
          </a:prstGeom>
          <a:solidFill>
            <a:schemeClr val="accent1"/>
          </a:solidFill>
          <a:ln>
            <a:noFill/>
          </a:ln>
        </p:spPr>
        <p:txBody>
          <a:bodyPr vert="horz" wrap="square" lIns="68580" tIns="34290" rIns="68580" bIns="34290" numCol="1" anchor="t" anchorCtr="0" compatLnSpc="1"/>
          <a:p>
            <a:pPr algn="ctr"/>
            <a:r>
              <a:rPr lang="en-US" altLang="zh-CN" sz="3600" dirty="0">
                <a:solidFill>
                  <a:schemeClr val="bg1"/>
                </a:solidFill>
              </a:rPr>
              <a:t>03</a:t>
            </a:r>
            <a:endParaRPr lang="zh-CN" altLang="en-US" sz="3600" dirty="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slow" p14:dur="20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p:cTn id="14" dur="500" fill="hold"/>
                                        <p:tgtEl>
                                          <p:spTgt spid="3"/>
                                        </p:tgtEl>
                                        <p:attrNameLst>
                                          <p:attrName>ppt_w</p:attrName>
                                        </p:attrNameLst>
                                      </p:cBhvr>
                                      <p:tavLst>
                                        <p:tav tm="0">
                                          <p:val>
                                            <p:fltVal val="0"/>
                                          </p:val>
                                        </p:tav>
                                        <p:tav tm="100000">
                                          <p:val>
                                            <p:strVal val="#ppt_w"/>
                                          </p:val>
                                        </p:tav>
                                      </p:tavLst>
                                    </p:anim>
                                    <p:anim calcmode="lin" valueType="num">
                                      <p:cBhvr>
                                        <p:cTn id="15" dur="500" fill="hold"/>
                                        <p:tgtEl>
                                          <p:spTgt spid="3"/>
                                        </p:tgtEl>
                                        <p:attrNameLst>
                                          <p:attrName>ppt_h</p:attrName>
                                        </p:attrNameLst>
                                      </p:cBhvr>
                                      <p:tavLst>
                                        <p:tav tm="0">
                                          <p:val>
                                            <p:fltVal val="0"/>
                                          </p:val>
                                        </p:tav>
                                        <p:tav tm="100000">
                                          <p:val>
                                            <p:strVal val="#ppt_h"/>
                                          </p:val>
                                        </p:tav>
                                      </p:tavLst>
                                    </p:anim>
                                    <p:animEffect transition="in" filter="fade">
                                      <p:cBhvr>
                                        <p:cTn id="16" dur="500"/>
                                        <p:tgtEl>
                                          <p:spTgt spid="3"/>
                                        </p:tgtEl>
                                      </p:cBhvr>
                                    </p:animEffect>
                                  </p:childTnLst>
                                </p:cTn>
                              </p:par>
                            </p:childTnLst>
                          </p:cTn>
                        </p:par>
                        <p:par>
                          <p:cTn id="17" fill="hold">
                            <p:stCondLst>
                              <p:cond delay="500"/>
                            </p:stCondLst>
                            <p:childTnLst>
                              <p:par>
                                <p:cTn id="18" presetID="2" presetClass="entr" presetSubtype="8" fill="hold" grpId="0" nodeType="afterEffect">
                                  <p:stCondLst>
                                    <p:cond delay="0"/>
                                  </p:stCondLst>
                                  <p:childTnLst>
                                    <p:set>
                                      <p:cBhvr>
                                        <p:cTn id="19" dur="1" fill="hold">
                                          <p:stCondLst>
                                            <p:cond delay="0"/>
                                          </p:stCondLst>
                                        </p:cTn>
                                        <p:tgtEl>
                                          <p:spTgt spid="2"/>
                                        </p:tgtEl>
                                        <p:attrNameLst>
                                          <p:attrName>style.visibility</p:attrName>
                                        </p:attrNameLst>
                                      </p:cBhvr>
                                      <p:to>
                                        <p:strVal val="visible"/>
                                      </p:to>
                                    </p:set>
                                    <p:anim calcmode="lin" valueType="num">
                                      <p:cBhvr additive="base">
                                        <p:cTn id="20" dur="500" fill="hold"/>
                                        <p:tgtEl>
                                          <p:spTgt spid="2"/>
                                        </p:tgtEl>
                                        <p:attrNameLst>
                                          <p:attrName>ppt_x</p:attrName>
                                        </p:attrNameLst>
                                      </p:cBhvr>
                                      <p:tavLst>
                                        <p:tav tm="0">
                                          <p:val>
                                            <p:strVal val="0-#ppt_w/2"/>
                                          </p:val>
                                        </p:tav>
                                        <p:tav tm="100000">
                                          <p:val>
                                            <p:strVal val="#ppt_x"/>
                                          </p:val>
                                        </p:tav>
                                      </p:tavLst>
                                    </p:anim>
                                    <p:anim calcmode="lin" valueType="num">
                                      <p:cBhvr additive="base">
                                        <p:cTn id="21"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ldLvl="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圆角矩形 26"/>
          <p:cNvSpPr>
            <a:spLocks noChangeArrowheads="1"/>
          </p:cNvSpPr>
          <p:nvPr/>
        </p:nvSpPr>
        <p:spPr bwMode="auto">
          <a:xfrm>
            <a:off x="669925" y="459740"/>
            <a:ext cx="2672080" cy="354965"/>
          </a:xfrm>
          <a:prstGeom prst="roundRect">
            <a:avLst>
              <a:gd name="adj" fmla="val 50000"/>
            </a:avLst>
          </a:prstGeom>
          <a:solidFill>
            <a:schemeClr val="accent1"/>
          </a:solidFill>
          <a:ln w="12700" algn="ctr">
            <a:noFill/>
            <a:miter lim="800000"/>
          </a:ln>
          <a:effectLst>
            <a:outerShdw blurRad="317500" dist="190500" dir="9000000" algn="r" rotWithShape="0">
              <a:prstClr val="black">
                <a:alpha val="40000"/>
              </a:prstClr>
            </a:outerShdw>
          </a:effectLst>
        </p:spPr>
        <p:txBody>
          <a:bodyPr lIns="91438" tIns="45719" rIns="91438" bIns="45719" anchor="ctr"/>
          <a:p>
            <a:pPr algn="ctr" defTabSz="913130">
              <a:defRPr/>
            </a:pPr>
            <a:r>
              <a:rPr lang="zh-CN" altLang="en-US">
                <a:solidFill>
                  <a:schemeClr val="bg1"/>
                </a:solidFill>
              </a:rPr>
              <a:t>愿景范围（上下文图）</a:t>
            </a:r>
            <a:endParaRPr lang="en-US" altLang="zh-CN">
              <a:solidFill>
                <a:schemeClr val="bg1"/>
              </a:solidFill>
            </a:endParaRPr>
          </a:p>
        </p:txBody>
      </p:sp>
      <p:sp>
        <p:nvSpPr>
          <p:cNvPr id="100" name="文本框 99"/>
          <p:cNvSpPr txBox="1"/>
          <p:nvPr/>
        </p:nvSpPr>
        <p:spPr>
          <a:xfrm>
            <a:off x="3663315" y="345440"/>
            <a:ext cx="4356735" cy="583565"/>
          </a:xfrm>
          <a:prstGeom prst="rect">
            <a:avLst/>
          </a:prstGeom>
          <a:noFill/>
          <a:ln w="9525">
            <a:noFill/>
          </a:ln>
        </p:spPr>
        <p:txBody>
          <a:bodyPr wrap="square">
            <a:spAutoFit/>
          </a:bodyPr>
          <a:p>
            <a:pPr marL="0" indent="266700"/>
            <a:r>
              <a:rPr sz="1600" b="1">
                <a:latin typeface="华文楷体" panose="02010600040101010101" charset="-122"/>
                <a:ea typeface="华文楷体" panose="02010600040101010101" charset="-122"/>
                <a:cs typeface="华文楷体" panose="02010600040101010101" charset="-122"/>
              </a:rPr>
              <a:t>14.是否提交了Vision &amp; Scope文档？是否采用了Context Diagram？内容是否完整？ </a:t>
            </a:r>
            <a:endParaRPr sz="1600" b="1">
              <a:latin typeface="华文楷体" panose="02010600040101010101" charset="-122"/>
              <a:ea typeface="华文楷体" panose="02010600040101010101" charset="-122"/>
              <a:cs typeface="华文楷体" panose="02010600040101010101" charset="-122"/>
            </a:endParaRPr>
          </a:p>
        </p:txBody>
      </p:sp>
      <p:pic>
        <p:nvPicPr>
          <p:cNvPr id="4" name="图片 3"/>
          <p:cNvPicPr>
            <a:picLocks noChangeAspect="1"/>
          </p:cNvPicPr>
          <p:nvPr/>
        </p:nvPicPr>
        <p:blipFill>
          <a:blip r:embed="rId1"/>
          <a:srcRect t="4545" r="35405" b="7008"/>
          <a:stretch>
            <a:fillRect/>
          </a:stretch>
        </p:blipFill>
        <p:spPr>
          <a:xfrm>
            <a:off x="1978025" y="1016000"/>
            <a:ext cx="5187950" cy="296545"/>
          </a:xfrm>
          <a:prstGeom prst="rect">
            <a:avLst/>
          </a:prstGeom>
        </p:spPr>
      </p:pic>
      <p:sp>
        <p:nvSpPr>
          <p:cNvPr id="6" name="文本框 5"/>
          <p:cNvSpPr txBox="1"/>
          <p:nvPr/>
        </p:nvSpPr>
        <p:spPr>
          <a:xfrm>
            <a:off x="669925" y="1016000"/>
            <a:ext cx="3924935" cy="306705"/>
          </a:xfrm>
          <a:prstGeom prst="rect">
            <a:avLst/>
          </a:prstGeom>
          <a:noFill/>
          <a:ln w="9525">
            <a:noFill/>
          </a:ln>
        </p:spPr>
        <p:txBody>
          <a:bodyPr wrap="square">
            <a:spAutoFit/>
          </a:bodyPr>
          <a:p>
            <a:pPr marL="0" indent="266700"/>
            <a:r>
              <a:rPr lang="zh-CN" altLang="en-US" sz="1400" b="0">
                <a:latin typeface="黑体" panose="02010609060101010101" charset="-122"/>
                <a:ea typeface="黑体" panose="02010609060101010101" charset="-122"/>
                <a:cs typeface="黑体" panose="02010609060101010101" charset="-122"/>
              </a:rPr>
              <a:t>提交记录：</a:t>
            </a:r>
            <a:endParaRPr lang="zh-CN" altLang="en-US" sz="1500" b="0">
              <a:latin typeface="黑体" panose="02010609060101010101" charset="-122"/>
              <a:ea typeface="黑体" panose="02010609060101010101" charset="-122"/>
              <a:cs typeface="黑体" panose="02010609060101010101" charset="-122"/>
            </a:endParaRPr>
          </a:p>
        </p:txBody>
      </p:sp>
      <p:graphicFrame>
        <p:nvGraphicFramePr>
          <p:cNvPr id="7" name="对象 -2147482622"/>
          <p:cNvGraphicFramePr/>
          <p:nvPr/>
        </p:nvGraphicFramePr>
        <p:xfrm>
          <a:off x="4003675" y="1438910"/>
          <a:ext cx="4425315" cy="2936875"/>
        </p:xfrm>
        <a:graphic>
          <a:graphicData uri="http://schemas.openxmlformats.org/presentationml/2006/ole">
            <mc:AlternateContent xmlns:mc="http://schemas.openxmlformats.org/markup-compatibility/2006">
              <mc:Choice xmlns:v="urn:schemas-microsoft-com:vml" Requires="v">
                <p:oleObj spid="_x0000_s3076" name="" r:id="rId2" imgW="8358505" imgH="5995035" progId="Visio.Drawing.15">
                  <p:embed/>
                </p:oleObj>
              </mc:Choice>
              <mc:Fallback>
                <p:oleObj name="" r:id="rId2" imgW="8358505" imgH="5995035" progId="Visio.Drawing.15">
                  <p:embed/>
                  <p:pic>
                    <p:nvPicPr>
                      <p:cNvPr id="0" name="图片 3075"/>
                      <p:cNvPicPr/>
                      <p:nvPr/>
                    </p:nvPicPr>
                    <p:blipFill>
                      <a:blip r:embed="rId3"/>
                      <a:stretch>
                        <a:fillRect/>
                      </a:stretch>
                    </p:blipFill>
                    <p:spPr>
                      <a:xfrm>
                        <a:off x="4003675" y="1438910"/>
                        <a:ext cx="4425315" cy="2936875"/>
                      </a:xfrm>
                      <a:prstGeom prst="rect">
                        <a:avLst/>
                      </a:prstGeom>
                      <a:noFill/>
                      <a:ln w="38100">
                        <a:noFill/>
                        <a:miter/>
                      </a:ln>
                    </p:spPr>
                  </p:pic>
                </p:oleObj>
              </mc:Fallback>
            </mc:AlternateContent>
          </a:graphicData>
        </a:graphic>
      </p:graphicFrame>
      <p:pic>
        <p:nvPicPr>
          <p:cNvPr id="2" name="图片 1"/>
          <p:cNvPicPr>
            <a:picLocks noChangeAspect="1"/>
          </p:cNvPicPr>
          <p:nvPr/>
        </p:nvPicPr>
        <p:blipFill>
          <a:blip r:embed="rId4"/>
          <a:stretch>
            <a:fillRect/>
          </a:stretch>
        </p:blipFill>
        <p:spPr>
          <a:xfrm>
            <a:off x="974725" y="1438910"/>
            <a:ext cx="2741930" cy="91059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p:tgtEl>
                                          <p:spTgt spid="27"/>
                                        </p:tgtEl>
                                        <p:attrNameLst>
                                          <p:attrName>ppt_y</p:attrName>
                                        </p:attrNameLst>
                                      </p:cBhvr>
                                      <p:tavLst>
                                        <p:tav tm="0">
                                          <p:val>
                                            <p:strVal val="#ppt_y-#ppt_h*1.125000"/>
                                          </p:val>
                                        </p:tav>
                                        <p:tav tm="100000">
                                          <p:val>
                                            <p:strVal val="#ppt_y"/>
                                          </p:val>
                                        </p:tav>
                                      </p:tavLst>
                                    </p:anim>
                                    <p:animEffect transition="in" filter="wipe(down)">
                                      <p:cBhvr>
                                        <p:cTn id="8"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ldLvl="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圆角矩形 26"/>
          <p:cNvSpPr>
            <a:spLocks noChangeArrowheads="1"/>
          </p:cNvSpPr>
          <p:nvPr/>
        </p:nvSpPr>
        <p:spPr bwMode="auto">
          <a:xfrm>
            <a:off x="669925" y="459740"/>
            <a:ext cx="2884805" cy="354965"/>
          </a:xfrm>
          <a:prstGeom prst="roundRect">
            <a:avLst>
              <a:gd name="adj" fmla="val 50000"/>
            </a:avLst>
          </a:prstGeom>
          <a:solidFill>
            <a:schemeClr val="accent1"/>
          </a:solidFill>
          <a:ln w="12700" algn="ctr">
            <a:noFill/>
            <a:miter lim="800000"/>
          </a:ln>
          <a:effectLst>
            <a:outerShdw blurRad="317500" dist="190500" dir="9000000" algn="r" rotWithShape="0">
              <a:prstClr val="black">
                <a:alpha val="40000"/>
              </a:prstClr>
            </a:outerShdw>
          </a:effectLst>
        </p:spPr>
        <p:txBody>
          <a:bodyPr lIns="91438" tIns="45719" rIns="91438" bIns="45719" anchor="ctr"/>
          <a:p>
            <a:pPr algn="ctr" defTabSz="913130">
              <a:defRPr/>
            </a:pPr>
            <a:r>
              <a:rPr lang="zh-CN" altLang="en-US">
                <a:solidFill>
                  <a:schemeClr val="bg1"/>
                </a:solidFill>
              </a:rPr>
              <a:t>愿景范围（顶层用例图）</a:t>
            </a:r>
            <a:endParaRPr lang="zh-CN" altLang="en-US">
              <a:solidFill>
                <a:schemeClr val="bg1"/>
              </a:solidFill>
            </a:endParaRPr>
          </a:p>
        </p:txBody>
      </p:sp>
      <p:sp>
        <p:nvSpPr>
          <p:cNvPr id="100" name="文本框 99"/>
          <p:cNvSpPr txBox="1"/>
          <p:nvPr/>
        </p:nvSpPr>
        <p:spPr>
          <a:xfrm>
            <a:off x="3917950" y="314325"/>
            <a:ext cx="4822825" cy="645160"/>
          </a:xfrm>
          <a:prstGeom prst="rect">
            <a:avLst/>
          </a:prstGeom>
          <a:noFill/>
          <a:ln w="9525">
            <a:noFill/>
          </a:ln>
        </p:spPr>
        <p:txBody>
          <a:bodyPr wrap="square">
            <a:spAutoFit/>
          </a:bodyPr>
          <a:p>
            <a:pPr marL="0" indent="266700"/>
            <a:r>
              <a:rPr sz="1600" b="1">
                <a:latin typeface="华文楷体" panose="02010600040101010101" charset="-122"/>
                <a:ea typeface="华文楷体" panose="02010600040101010101" charset="-122"/>
                <a:cs typeface="华文楷体" panose="02010600040101010101" charset="-122"/>
              </a:rPr>
              <a:t>14.是否提交了Vision &amp; Scope文档？是否采用了Context Diagram？内容是否完整？</a:t>
            </a:r>
            <a:r>
              <a:rPr sz="2000" b="0">
                <a:latin typeface="黑体" panose="02010609060101010101" charset="-122"/>
                <a:ea typeface="黑体" panose="02010609060101010101" charset="-122"/>
                <a:cs typeface="黑体" panose="02010609060101010101" charset="-122"/>
              </a:rPr>
              <a:t> </a:t>
            </a:r>
            <a:endParaRPr sz="2000" b="0">
              <a:latin typeface="黑体" panose="02010609060101010101" charset="-122"/>
              <a:ea typeface="黑体" panose="02010609060101010101" charset="-122"/>
              <a:cs typeface="黑体" panose="02010609060101010101" charset="-122"/>
            </a:endParaRPr>
          </a:p>
        </p:txBody>
      </p:sp>
      <p:graphicFrame>
        <p:nvGraphicFramePr>
          <p:cNvPr id="2" name="对象 -2147482624"/>
          <p:cNvGraphicFramePr>
            <a:graphicFrameLocks noChangeAspect="1"/>
          </p:cNvGraphicFramePr>
          <p:nvPr/>
        </p:nvGraphicFramePr>
        <p:xfrm>
          <a:off x="3255645" y="678180"/>
          <a:ext cx="2811780" cy="4316730"/>
        </p:xfrm>
        <a:graphic>
          <a:graphicData uri="http://schemas.openxmlformats.org/presentationml/2006/ole">
            <mc:AlternateContent xmlns:mc="http://schemas.openxmlformats.org/markup-compatibility/2006">
              <mc:Choice xmlns:v="urn:schemas-microsoft-com:vml" Requires="v">
                <p:oleObj spid="_x0000_s3" name="" r:id="rId1" imgW="4065905" imgH="6231890" progId="Visio.Drawing.15">
                  <p:embed/>
                </p:oleObj>
              </mc:Choice>
              <mc:Fallback>
                <p:oleObj name="" r:id="rId1" imgW="4065905" imgH="6231890" progId="Visio.Drawing.15">
                  <p:embed/>
                  <p:pic>
                    <p:nvPicPr>
                      <p:cNvPr id="0" name="图片 3"/>
                      <p:cNvPicPr/>
                      <p:nvPr/>
                    </p:nvPicPr>
                    <p:blipFill>
                      <a:blip r:embed="rId2"/>
                      <a:stretch>
                        <a:fillRect/>
                      </a:stretch>
                    </p:blipFill>
                    <p:spPr>
                      <a:xfrm>
                        <a:off x="3255645" y="678180"/>
                        <a:ext cx="2811780" cy="4316730"/>
                      </a:xfrm>
                      <a:prstGeom prst="rect">
                        <a:avLst/>
                      </a:prstGeom>
                      <a:noFill/>
                      <a:ln w="38100">
                        <a:noFill/>
                        <a:miter/>
                      </a:ln>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spd="slow" p14:dur="20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p:tgtEl>
                                          <p:spTgt spid="27"/>
                                        </p:tgtEl>
                                        <p:attrNameLst>
                                          <p:attrName>ppt_y</p:attrName>
                                        </p:attrNameLst>
                                      </p:cBhvr>
                                      <p:tavLst>
                                        <p:tav tm="0">
                                          <p:val>
                                            <p:strVal val="#ppt_y-#ppt_h*1.125000"/>
                                          </p:val>
                                        </p:tav>
                                        <p:tav tm="100000">
                                          <p:val>
                                            <p:strVal val="#ppt_y"/>
                                          </p:val>
                                        </p:tav>
                                      </p:tavLst>
                                    </p:anim>
                                    <p:animEffect transition="in" filter="wipe(down)">
                                      <p:cBhvr>
                                        <p:cTn id="8"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ldLvl="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圆角矩形 26"/>
          <p:cNvSpPr>
            <a:spLocks noChangeArrowheads="1"/>
          </p:cNvSpPr>
          <p:nvPr/>
        </p:nvSpPr>
        <p:spPr bwMode="auto">
          <a:xfrm>
            <a:off x="581660" y="314960"/>
            <a:ext cx="2585085" cy="354965"/>
          </a:xfrm>
          <a:prstGeom prst="roundRect">
            <a:avLst>
              <a:gd name="adj" fmla="val 50000"/>
            </a:avLst>
          </a:prstGeom>
          <a:solidFill>
            <a:schemeClr val="accent1"/>
          </a:solidFill>
          <a:ln w="12700" algn="ctr">
            <a:noFill/>
            <a:miter lim="800000"/>
          </a:ln>
          <a:effectLst>
            <a:outerShdw blurRad="317500" dist="190500" dir="9000000" algn="r" rotWithShape="0">
              <a:prstClr val="black">
                <a:alpha val="40000"/>
              </a:prstClr>
            </a:outerShdw>
          </a:effectLst>
        </p:spPr>
        <p:txBody>
          <a:bodyPr lIns="91438" tIns="45719" rIns="91438" bIns="45719" anchor="ctr"/>
          <a:p>
            <a:pPr algn="ctr" defTabSz="913130">
              <a:defRPr/>
            </a:pPr>
            <a:r>
              <a:rPr lang="zh-CN" altLang="en-US">
                <a:solidFill>
                  <a:schemeClr val="bg1"/>
                </a:solidFill>
              </a:rPr>
              <a:t>愿景范围（成功指标）</a:t>
            </a:r>
            <a:endParaRPr lang="zh-CN" altLang="en-US">
              <a:solidFill>
                <a:schemeClr val="bg1"/>
              </a:solidFill>
            </a:endParaRPr>
          </a:p>
        </p:txBody>
      </p:sp>
      <p:sp>
        <p:nvSpPr>
          <p:cNvPr id="100" name="文本框 99"/>
          <p:cNvSpPr txBox="1"/>
          <p:nvPr/>
        </p:nvSpPr>
        <p:spPr>
          <a:xfrm>
            <a:off x="3542030" y="170180"/>
            <a:ext cx="4655185" cy="645160"/>
          </a:xfrm>
          <a:prstGeom prst="rect">
            <a:avLst/>
          </a:prstGeom>
          <a:noFill/>
          <a:ln w="9525">
            <a:noFill/>
          </a:ln>
        </p:spPr>
        <p:txBody>
          <a:bodyPr wrap="square">
            <a:spAutoFit/>
          </a:bodyPr>
          <a:p>
            <a:pPr indent="266700"/>
            <a:r>
              <a:rPr sz="1600" b="1">
                <a:latin typeface="华文楷体" panose="02010600040101010101" charset="-122"/>
                <a:ea typeface="华文楷体" panose="02010600040101010101" charset="-122"/>
                <a:cs typeface="华文楷体" panose="02010600040101010101" charset="-122"/>
              </a:rPr>
              <a:t>14.是否提交了Vision &amp; Scope文档？是否采用了Context Diagram？内容是否完整？</a:t>
            </a:r>
            <a:r>
              <a:rPr sz="2000" b="0">
                <a:latin typeface="黑体" panose="02010609060101010101" charset="-122"/>
                <a:ea typeface="黑体" panose="02010609060101010101" charset="-122"/>
                <a:cs typeface="黑体" panose="02010609060101010101" charset="-122"/>
              </a:rPr>
              <a:t> </a:t>
            </a:r>
            <a:endParaRPr sz="2000" b="0">
              <a:latin typeface="黑体" panose="02010609060101010101" charset="-122"/>
              <a:ea typeface="黑体" panose="02010609060101010101" charset="-122"/>
              <a:cs typeface="黑体" panose="02010609060101010101" charset="-122"/>
            </a:endParaRPr>
          </a:p>
        </p:txBody>
      </p:sp>
      <p:graphicFrame>
        <p:nvGraphicFramePr>
          <p:cNvPr id="-2147482620" name="对象 -2147482621"/>
          <p:cNvGraphicFramePr>
            <a:graphicFrameLocks noChangeAspect="1"/>
          </p:cNvGraphicFramePr>
          <p:nvPr/>
        </p:nvGraphicFramePr>
        <p:xfrm>
          <a:off x="959485" y="907415"/>
          <a:ext cx="3067685" cy="4049395"/>
        </p:xfrm>
        <a:graphic>
          <a:graphicData uri="http://schemas.openxmlformats.org/presentationml/2006/ole">
            <mc:AlternateContent xmlns:mc="http://schemas.openxmlformats.org/markup-compatibility/2006">
              <mc:Choice xmlns:v="urn:schemas-microsoft-com:vml" Requires="v">
                <p:oleObj spid="_x0000_s3076" name="" r:id="rId1" imgW="5808345" imgH="7669530" progId="Visio.Drawing.15">
                  <p:embed/>
                </p:oleObj>
              </mc:Choice>
              <mc:Fallback>
                <p:oleObj name="" r:id="rId1" imgW="5808345" imgH="7669530" progId="Visio.Drawing.15">
                  <p:embed/>
                  <p:pic>
                    <p:nvPicPr>
                      <p:cNvPr id="0" name="图片 3075"/>
                      <p:cNvPicPr/>
                      <p:nvPr/>
                    </p:nvPicPr>
                    <p:blipFill>
                      <a:blip r:embed="rId2"/>
                      <a:stretch>
                        <a:fillRect/>
                      </a:stretch>
                    </p:blipFill>
                    <p:spPr>
                      <a:xfrm>
                        <a:off x="959485" y="907415"/>
                        <a:ext cx="3067685" cy="4049395"/>
                      </a:xfrm>
                      <a:prstGeom prst="rect">
                        <a:avLst/>
                      </a:prstGeom>
                      <a:noFill/>
                      <a:ln w="38100">
                        <a:noFill/>
                        <a:miter/>
                      </a:ln>
                    </p:spPr>
                  </p:pic>
                </p:oleObj>
              </mc:Fallback>
            </mc:AlternateContent>
          </a:graphicData>
        </a:graphic>
      </p:graphicFrame>
      <p:sp>
        <p:nvSpPr>
          <p:cNvPr id="2" name="文本框 1"/>
          <p:cNvSpPr txBox="1"/>
          <p:nvPr/>
        </p:nvSpPr>
        <p:spPr>
          <a:xfrm>
            <a:off x="4864100" y="1501140"/>
            <a:ext cx="3550920" cy="1599565"/>
          </a:xfrm>
          <a:prstGeom prst="rect">
            <a:avLst/>
          </a:prstGeom>
          <a:noFill/>
          <a:ln w="9525">
            <a:noFill/>
          </a:ln>
        </p:spPr>
        <p:txBody>
          <a:bodyPr wrap="square">
            <a:spAutoFit/>
          </a:bodyPr>
          <a:p>
            <a:pPr marL="0" indent="266700"/>
            <a:r>
              <a:rPr lang="en-US" altLang="zh-CN" sz="1400" b="0">
                <a:latin typeface="黑体" panose="02010609060101010101" charset="-122"/>
                <a:ea typeface="黑体" panose="02010609060101010101" charset="-122"/>
                <a:cs typeface="黑体" panose="02010609060101010101" charset="-122"/>
              </a:rPr>
              <a:t>1.</a:t>
            </a:r>
            <a:r>
              <a:rPr lang="zh-CN" altLang="en-US" sz="1400" b="0">
                <a:latin typeface="黑体" panose="02010609060101010101" charset="-122"/>
                <a:ea typeface="黑体" panose="02010609060101010101" charset="-122"/>
                <a:cs typeface="黑体" panose="02010609060101010101" charset="-122"/>
              </a:rPr>
              <a:t>提出一种</a:t>
            </a:r>
            <a:r>
              <a:rPr lang="zh-CN" altLang="en-US" sz="1400" b="0">
                <a:solidFill>
                  <a:srgbClr val="FF0000"/>
                </a:solidFill>
                <a:latin typeface="黑体" panose="02010609060101010101" charset="-122"/>
                <a:ea typeface="黑体" panose="02010609060101010101" charset="-122"/>
                <a:cs typeface="黑体" panose="02010609060101010101" charset="-122"/>
              </a:rPr>
              <a:t>新的学习系统</a:t>
            </a:r>
            <a:endParaRPr lang="en-US" altLang="zh-CN" sz="1400" b="0">
              <a:latin typeface="黑体" panose="02010609060101010101" charset="-122"/>
              <a:ea typeface="黑体" panose="02010609060101010101" charset="-122"/>
              <a:cs typeface="黑体" panose="02010609060101010101" charset="-122"/>
            </a:endParaRPr>
          </a:p>
          <a:p>
            <a:pPr marL="0" indent="266700"/>
            <a:r>
              <a:rPr lang="en-US" altLang="zh-CN" sz="1400" b="0">
                <a:latin typeface="黑体" panose="02010609060101010101" charset="-122"/>
                <a:ea typeface="黑体" panose="02010609060101010101" charset="-122"/>
                <a:cs typeface="黑体" panose="02010609060101010101" charset="-122"/>
              </a:rPr>
              <a:t>2.</a:t>
            </a:r>
            <a:r>
              <a:rPr lang="zh-CN" altLang="en-US" sz="1400">
                <a:latin typeface="黑体" panose="02010609060101010101" charset="-122"/>
                <a:ea typeface="黑体" panose="02010609060101010101" charset="-122"/>
                <a:cs typeface="黑体" panose="02010609060101010101" charset="-122"/>
                <a:sym typeface="+mn-ea"/>
              </a:rPr>
              <a:t>开发一种</a:t>
            </a:r>
            <a:r>
              <a:rPr lang="zh-CN" altLang="en-US" sz="1400">
                <a:solidFill>
                  <a:srgbClr val="FF0000"/>
                </a:solidFill>
                <a:latin typeface="黑体" panose="02010609060101010101" charset="-122"/>
                <a:ea typeface="黑体" panose="02010609060101010101" charset="-122"/>
                <a:cs typeface="黑体" panose="02010609060101010101" charset="-122"/>
                <a:sym typeface="+mn-ea"/>
              </a:rPr>
              <a:t>合适表示法</a:t>
            </a:r>
            <a:r>
              <a:rPr lang="zh-CN" altLang="en-US" sz="1400">
                <a:latin typeface="黑体" panose="02010609060101010101" charset="-122"/>
                <a:ea typeface="黑体" panose="02010609060101010101" charset="-122"/>
                <a:cs typeface="黑体" panose="02010609060101010101" charset="-122"/>
                <a:sym typeface="+mn-ea"/>
              </a:rPr>
              <a:t>表示过往的案例</a:t>
            </a:r>
            <a:endParaRPr lang="zh-CN" altLang="en-US" sz="1400" b="0">
              <a:latin typeface="黑体" panose="02010609060101010101" charset="-122"/>
              <a:ea typeface="黑体" panose="02010609060101010101" charset="-122"/>
              <a:cs typeface="黑体" panose="02010609060101010101" charset="-122"/>
            </a:endParaRPr>
          </a:p>
          <a:p>
            <a:pPr marL="0" indent="266700"/>
            <a:r>
              <a:rPr lang="en-US" altLang="zh-CN" sz="1400" b="0">
                <a:latin typeface="黑体" panose="02010609060101010101" charset="-122"/>
                <a:ea typeface="黑体" panose="02010609060101010101" charset="-122"/>
                <a:cs typeface="黑体" panose="02010609060101010101" charset="-122"/>
              </a:rPr>
              <a:t>3.</a:t>
            </a:r>
            <a:r>
              <a:rPr lang="zh-CN" altLang="en-US" sz="1400" b="0">
                <a:latin typeface="黑体" panose="02010609060101010101" charset="-122"/>
                <a:ea typeface="黑体" panose="02010609060101010101" charset="-122"/>
                <a:cs typeface="黑体" panose="02010609060101010101" charset="-122"/>
              </a:rPr>
              <a:t>学生在使用本系统一段时间后，配合教师的指导</a:t>
            </a:r>
            <a:r>
              <a:rPr lang="zh-CN" altLang="en-US" sz="1400" b="0">
                <a:solidFill>
                  <a:srgbClr val="FF0000"/>
                </a:solidFill>
                <a:latin typeface="黑体" panose="02010609060101010101" charset="-122"/>
                <a:ea typeface="黑体" panose="02010609060101010101" charset="-122"/>
                <a:cs typeface="黑体" panose="02010609060101010101" charset="-122"/>
              </a:rPr>
              <a:t>能学会基本需求开发、需求管理方法以及项目管理方法</a:t>
            </a:r>
            <a:endParaRPr lang="zh-CN" altLang="en-US" sz="1400" b="0">
              <a:latin typeface="黑体" panose="02010609060101010101" charset="-122"/>
              <a:ea typeface="黑体" panose="02010609060101010101" charset="-122"/>
              <a:cs typeface="黑体" panose="02010609060101010101" charset="-122"/>
            </a:endParaRPr>
          </a:p>
          <a:p>
            <a:pPr marL="0" indent="266700"/>
            <a:r>
              <a:rPr lang="en-US" altLang="zh-CN" sz="1400" b="0">
                <a:latin typeface="黑体" panose="02010609060101010101" charset="-122"/>
                <a:ea typeface="黑体" panose="02010609060101010101" charset="-122"/>
                <a:cs typeface="黑体" panose="02010609060101010101" charset="-122"/>
              </a:rPr>
              <a:t>4. </a:t>
            </a:r>
            <a:r>
              <a:rPr lang="zh-CN" altLang="en-US" sz="1400" b="0">
                <a:latin typeface="黑体" panose="02010609060101010101" charset="-122"/>
                <a:ea typeface="黑体" panose="02010609060101010101" charset="-122"/>
                <a:cs typeface="黑体" panose="02010609060101010101" charset="-122"/>
              </a:rPr>
              <a:t>降低教师的备课时间，从而</a:t>
            </a:r>
            <a:r>
              <a:rPr lang="zh-CN" altLang="en-US" sz="1400" b="0">
                <a:solidFill>
                  <a:srgbClr val="FF0000"/>
                </a:solidFill>
                <a:latin typeface="黑体" panose="02010609060101010101" charset="-122"/>
                <a:ea typeface="黑体" panose="02010609060101010101" charset="-122"/>
                <a:cs typeface="黑体" panose="02010609060101010101" charset="-122"/>
              </a:rPr>
              <a:t>将更多的时间投入到过程性指导以及过程性考核中</a:t>
            </a:r>
            <a:endParaRPr lang="zh-CN" altLang="en-US" sz="1400" b="0">
              <a:solidFill>
                <a:srgbClr val="FF0000"/>
              </a:solidFill>
              <a:latin typeface="黑体" panose="02010609060101010101" charset="-122"/>
              <a:ea typeface="黑体" panose="02010609060101010101" charset="-122"/>
              <a:cs typeface="黑体" panose="02010609060101010101" charset="-122"/>
            </a:endParaRPr>
          </a:p>
        </p:txBody>
      </p:sp>
    </p:spTree>
  </p:cSld>
  <p:clrMapOvr>
    <a:masterClrMapping/>
  </p:clrMapOvr>
  <mc:AlternateContent xmlns:mc="http://schemas.openxmlformats.org/markup-compatibility/2006">
    <mc:Choice xmlns:p14="http://schemas.microsoft.com/office/powerpoint/2010/main" Requires="p14">
      <p:transition spd="slow" p14:dur="20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p:tgtEl>
                                          <p:spTgt spid="27"/>
                                        </p:tgtEl>
                                        <p:attrNameLst>
                                          <p:attrName>ppt_y</p:attrName>
                                        </p:attrNameLst>
                                      </p:cBhvr>
                                      <p:tavLst>
                                        <p:tav tm="0">
                                          <p:val>
                                            <p:strVal val="#ppt_y-#ppt_h*1.125000"/>
                                          </p:val>
                                        </p:tav>
                                        <p:tav tm="100000">
                                          <p:val>
                                            <p:strVal val="#ppt_y"/>
                                          </p:val>
                                        </p:tav>
                                      </p:tavLst>
                                    </p:anim>
                                    <p:animEffect transition="in" filter="wipe(down)">
                                      <p:cBhvr>
                                        <p:cTn id="8"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ldLvl="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2147482621" name="对象 -2147482622"/>
          <p:cNvGraphicFramePr>
            <a:graphicFrameLocks noChangeAspect="1"/>
          </p:cNvGraphicFramePr>
          <p:nvPr/>
        </p:nvGraphicFramePr>
        <p:xfrm>
          <a:off x="1313180" y="1047115"/>
          <a:ext cx="3939540" cy="3841750"/>
        </p:xfrm>
        <a:graphic>
          <a:graphicData uri="http://schemas.openxmlformats.org/presentationml/2006/ole">
            <mc:AlternateContent xmlns:mc="http://schemas.openxmlformats.org/markup-compatibility/2006">
              <mc:Choice xmlns:v="urn:schemas-microsoft-com:vml" Requires="v">
                <p:oleObj spid="_x0000_s3076" name="" r:id="rId1" imgW="7546975" imgH="7353935" progId="Visio.Drawing.15">
                  <p:embed/>
                </p:oleObj>
              </mc:Choice>
              <mc:Fallback>
                <p:oleObj name="" r:id="rId1" imgW="7546975" imgH="7353935" progId="Visio.Drawing.15">
                  <p:embed/>
                  <p:pic>
                    <p:nvPicPr>
                      <p:cNvPr id="0" name="图片 3075"/>
                      <p:cNvPicPr/>
                      <p:nvPr/>
                    </p:nvPicPr>
                    <p:blipFill>
                      <a:blip r:embed="rId2"/>
                      <a:stretch>
                        <a:fillRect/>
                      </a:stretch>
                    </p:blipFill>
                    <p:spPr>
                      <a:xfrm>
                        <a:off x="1313180" y="1047115"/>
                        <a:ext cx="3939540" cy="3841750"/>
                      </a:xfrm>
                      <a:prstGeom prst="rect">
                        <a:avLst/>
                      </a:prstGeom>
                      <a:noFill/>
                      <a:ln w="38100">
                        <a:noFill/>
                        <a:miter/>
                      </a:ln>
                    </p:spPr>
                  </p:pic>
                </p:oleObj>
              </mc:Fallback>
            </mc:AlternateContent>
          </a:graphicData>
        </a:graphic>
      </p:graphicFrame>
      <p:sp>
        <p:nvSpPr>
          <p:cNvPr id="5" name="文本框 4"/>
          <p:cNvSpPr txBox="1"/>
          <p:nvPr/>
        </p:nvSpPr>
        <p:spPr>
          <a:xfrm>
            <a:off x="5401945" y="2419350"/>
            <a:ext cx="3550920" cy="306705"/>
          </a:xfrm>
          <a:prstGeom prst="rect">
            <a:avLst/>
          </a:prstGeom>
          <a:noFill/>
          <a:ln w="9525">
            <a:noFill/>
          </a:ln>
        </p:spPr>
        <p:txBody>
          <a:bodyPr wrap="square">
            <a:spAutoFit/>
          </a:bodyPr>
          <a:p>
            <a:pPr marL="0" indent="266700"/>
            <a:r>
              <a:rPr lang="zh-CN" altLang="en-US" sz="1400" b="0">
                <a:latin typeface="黑体" panose="02010609060101010101" charset="-122"/>
                <a:ea typeface="黑体" panose="02010609060101010101" charset="-122"/>
                <a:cs typeface="黑体" panose="02010609060101010101" charset="-122"/>
              </a:rPr>
              <a:t>简要说明了案例教学系统的功能需求</a:t>
            </a:r>
            <a:endParaRPr lang="zh-CN" altLang="en-US" sz="1400" b="0">
              <a:latin typeface="黑体" panose="02010609060101010101" charset="-122"/>
              <a:ea typeface="黑体" panose="02010609060101010101" charset="-122"/>
              <a:cs typeface="黑体" panose="02010609060101010101" charset="-122"/>
            </a:endParaRPr>
          </a:p>
        </p:txBody>
      </p:sp>
      <p:sp>
        <p:nvSpPr>
          <p:cNvPr id="27" name="圆角矩形 26"/>
          <p:cNvSpPr>
            <a:spLocks noChangeArrowheads="1"/>
          </p:cNvSpPr>
          <p:nvPr/>
        </p:nvSpPr>
        <p:spPr bwMode="auto">
          <a:xfrm>
            <a:off x="581660" y="314960"/>
            <a:ext cx="2585085" cy="354965"/>
          </a:xfrm>
          <a:prstGeom prst="roundRect">
            <a:avLst>
              <a:gd name="adj" fmla="val 50000"/>
            </a:avLst>
          </a:prstGeom>
          <a:solidFill>
            <a:schemeClr val="accent1"/>
          </a:solidFill>
          <a:ln w="12700" algn="ctr">
            <a:noFill/>
            <a:miter lim="800000"/>
          </a:ln>
          <a:effectLst>
            <a:outerShdw blurRad="317500" dist="190500" dir="9000000" algn="r" rotWithShape="0">
              <a:prstClr val="black">
                <a:alpha val="40000"/>
              </a:prstClr>
            </a:outerShdw>
          </a:effectLst>
        </p:spPr>
        <p:txBody>
          <a:bodyPr lIns="91438" tIns="45719" rIns="91438" bIns="45719" anchor="ctr"/>
          <a:p>
            <a:pPr algn="ctr" defTabSz="913130">
              <a:defRPr/>
            </a:pPr>
            <a:r>
              <a:rPr lang="zh-CN" altLang="en-US">
                <a:solidFill>
                  <a:schemeClr val="bg1"/>
                </a:solidFill>
              </a:rPr>
              <a:t>愿景范围（特性树）</a:t>
            </a:r>
            <a:endParaRPr lang="zh-CN" altLang="en-US">
              <a:solidFill>
                <a:schemeClr val="bg1"/>
              </a:solidFill>
            </a:endParaRPr>
          </a:p>
        </p:txBody>
      </p:sp>
      <p:sp>
        <p:nvSpPr>
          <p:cNvPr id="100" name="文本框 99"/>
          <p:cNvSpPr txBox="1"/>
          <p:nvPr/>
        </p:nvSpPr>
        <p:spPr>
          <a:xfrm>
            <a:off x="3550920" y="231775"/>
            <a:ext cx="4655185" cy="645160"/>
          </a:xfrm>
          <a:prstGeom prst="rect">
            <a:avLst/>
          </a:prstGeom>
          <a:noFill/>
          <a:ln w="9525">
            <a:noFill/>
          </a:ln>
        </p:spPr>
        <p:txBody>
          <a:bodyPr wrap="square">
            <a:spAutoFit/>
          </a:bodyPr>
          <a:p>
            <a:pPr indent="266700"/>
            <a:r>
              <a:rPr sz="1600" b="1">
                <a:latin typeface="华文楷体" panose="02010600040101010101" charset="-122"/>
                <a:ea typeface="华文楷体" panose="02010600040101010101" charset="-122"/>
                <a:cs typeface="华文楷体" panose="02010600040101010101" charset="-122"/>
              </a:rPr>
              <a:t>14.是否提交了Vision &amp; Scope文档？是否采用了Context Diagram？内容是否完整？</a:t>
            </a:r>
            <a:r>
              <a:rPr sz="2000" b="0">
                <a:latin typeface="黑体" panose="02010609060101010101" charset="-122"/>
                <a:ea typeface="黑体" panose="02010609060101010101" charset="-122"/>
                <a:cs typeface="黑体" panose="02010609060101010101" charset="-122"/>
              </a:rPr>
              <a:t> </a:t>
            </a:r>
            <a:endParaRPr sz="2000" b="0">
              <a:latin typeface="黑体" panose="02010609060101010101" charset="-122"/>
              <a:ea typeface="黑体" panose="02010609060101010101" charset="-122"/>
              <a:cs typeface="黑体" panose="02010609060101010101" charset="-122"/>
            </a:endParaRPr>
          </a:p>
        </p:txBody>
      </p:sp>
    </p:spTree>
  </p:cSld>
  <p:clrMapOvr>
    <a:masterClrMapping/>
  </p:clrMapOvr>
  <mc:AlternateContent xmlns:mc="http://schemas.openxmlformats.org/markup-compatibility/2006">
    <mc:Choice xmlns:p14="http://schemas.microsoft.com/office/powerpoint/2010/main" Requires="p14">
      <p:transition spd="slow" p14:dur="20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p:tgtEl>
                                          <p:spTgt spid="27"/>
                                        </p:tgtEl>
                                        <p:attrNameLst>
                                          <p:attrName>ppt_y</p:attrName>
                                        </p:attrNameLst>
                                      </p:cBhvr>
                                      <p:tavLst>
                                        <p:tav tm="0">
                                          <p:val>
                                            <p:strVal val="#ppt_y-#ppt_h*1.125000"/>
                                          </p:val>
                                        </p:tav>
                                        <p:tav tm="100000">
                                          <p:val>
                                            <p:strVal val="#ppt_y"/>
                                          </p:val>
                                        </p:tav>
                                      </p:tavLst>
                                    </p:anim>
                                    <p:animEffect transition="in" filter="wipe(down)">
                                      <p:cBhvr>
                                        <p:cTn id="8"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ldLvl="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15"/>
          <p:cNvSpPr>
            <a:spLocks noChangeArrowheads="1"/>
          </p:cNvSpPr>
          <p:nvPr/>
        </p:nvSpPr>
        <p:spPr bwMode="auto">
          <a:xfrm>
            <a:off x="3941597" y="2292170"/>
            <a:ext cx="1356360" cy="437515"/>
          </a:xfrm>
          <a:prstGeom prst="rect">
            <a:avLst/>
          </a:prstGeom>
          <a:noFill/>
          <a:ln w="9525">
            <a:noFill/>
            <a:miter lim="800000"/>
          </a:ln>
        </p:spPr>
        <p:txBody>
          <a:bodyPr wrap="none" lIns="68580" tIns="34290" rIns="68580" bIns="34290">
            <a:spAutoFit/>
          </a:bodyPr>
          <a:lstStyle/>
          <a:p>
            <a:pPr algn="ctr"/>
            <a:r>
              <a:rPr lang="zh-CN" altLang="en-US" sz="2400" dirty="0">
                <a:solidFill>
                  <a:schemeClr val="tx1">
                    <a:lumMod val="75000"/>
                    <a:lumOff val="25000"/>
                  </a:schemeClr>
                </a:solidFill>
                <a:latin typeface="黑体-简" panose="02000000000000000000" charset="-122"/>
                <a:ea typeface="黑体-简" panose="02000000000000000000" charset="-122"/>
              </a:rPr>
              <a:t>项目概述</a:t>
            </a:r>
            <a:endParaRPr lang="zh-CN" altLang="en-US" sz="2400" dirty="0">
              <a:solidFill>
                <a:schemeClr val="tx1">
                  <a:lumMod val="75000"/>
                  <a:lumOff val="25000"/>
                </a:schemeClr>
              </a:solidFill>
              <a:latin typeface="黑体-简" panose="02000000000000000000" charset="-122"/>
              <a:ea typeface="黑体-简" panose="02000000000000000000" charset="-122"/>
            </a:endParaRPr>
          </a:p>
        </p:txBody>
      </p:sp>
      <p:sp>
        <p:nvSpPr>
          <p:cNvPr id="10" name="Oval 31"/>
          <p:cNvSpPr>
            <a:spLocks noChangeArrowheads="1"/>
          </p:cNvSpPr>
          <p:nvPr/>
        </p:nvSpPr>
        <p:spPr bwMode="auto">
          <a:xfrm>
            <a:off x="4217670" y="1493520"/>
            <a:ext cx="804545" cy="718820"/>
          </a:xfrm>
          <a:prstGeom prst="roundRect">
            <a:avLst/>
          </a:prstGeom>
          <a:solidFill>
            <a:schemeClr val="accent1"/>
          </a:solidFill>
          <a:ln>
            <a:noFill/>
          </a:ln>
        </p:spPr>
        <p:txBody>
          <a:bodyPr vert="horz" wrap="square" lIns="68580" tIns="34290" rIns="68580" bIns="34290" numCol="1" anchor="t" anchorCtr="0" compatLnSpc="1"/>
          <a:lstStyle/>
          <a:p>
            <a:pPr algn="ctr"/>
            <a:r>
              <a:rPr lang="en-US" altLang="zh-CN" sz="3600" dirty="0">
                <a:solidFill>
                  <a:schemeClr val="bg1"/>
                </a:solidFill>
              </a:rPr>
              <a:t>01</a:t>
            </a:r>
            <a:endParaRPr lang="zh-CN" altLang="en-US" sz="3600" dirty="0">
              <a:solidFill>
                <a:schemeClr val="bg1"/>
              </a:solidFill>
            </a:endParaRPr>
          </a:p>
        </p:txBody>
      </p:sp>
      <p:pic>
        <p:nvPicPr>
          <p:cNvPr id="7" name="图片 6"/>
          <p:cNvPicPr>
            <a:picLocks noChangeAspect="1"/>
          </p:cNvPicPr>
          <p:nvPr/>
        </p:nvPicPr>
        <p:blipFill rotWithShape="1">
          <a:blip r:embed="rId1">
            <a:extLst>
              <a:ext uri="{28A0092B-C50C-407E-A947-70E740481C1C}">
                <a14:useLocalDpi xmlns:a14="http://schemas.microsoft.com/office/drawing/2010/main" val="0"/>
              </a:ext>
            </a:extLst>
          </a:blip>
          <a:srcRect t="34916" b="25375"/>
          <a:stretch>
            <a:fillRect/>
          </a:stretch>
        </p:blipFill>
        <p:spPr>
          <a:xfrm>
            <a:off x="0" y="2572544"/>
            <a:ext cx="9144000" cy="2664296"/>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10"/>
                                        </p:tgtEl>
                                        <p:attrNameLst>
                                          <p:attrName>style.visibility</p:attrName>
                                        </p:attrNameLst>
                                      </p:cBhvr>
                                      <p:to>
                                        <p:strVal val="visible"/>
                                      </p:to>
                                    </p:set>
                                    <p:anim calcmode="lin" valueType="num">
                                      <p:cBhvr>
                                        <p:cTn id="14" dur="500" fill="hold"/>
                                        <p:tgtEl>
                                          <p:spTgt spid="10"/>
                                        </p:tgtEl>
                                        <p:attrNameLst>
                                          <p:attrName>ppt_w</p:attrName>
                                        </p:attrNameLst>
                                      </p:cBhvr>
                                      <p:tavLst>
                                        <p:tav tm="0">
                                          <p:val>
                                            <p:fltVal val="0"/>
                                          </p:val>
                                        </p:tav>
                                        <p:tav tm="100000">
                                          <p:val>
                                            <p:strVal val="#ppt_w"/>
                                          </p:val>
                                        </p:tav>
                                      </p:tavLst>
                                    </p:anim>
                                    <p:anim calcmode="lin" valueType="num">
                                      <p:cBhvr>
                                        <p:cTn id="15" dur="500" fill="hold"/>
                                        <p:tgtEl>
                                          <p:spTgt spid="10"/>
                                        </p:tgtEl>
                                        <p:attrNameLst>
                                          <p:attrName>ppt_h</p:attrName>
                                        </p:attrNameLst>
                                      </p:cBhvr>
                                      <p:tavLst>
                                        <p:tav tm="0">
                                          <p:val>
                                            <p:fltVal val="0"/>
                                          </p:val>
                                        </p:tav>
                                        <p:tav tm="100000">
                                          <p:val>
                                            <p:strVal val="#ppt_h"/>
                                          </p:val>
                                        </p:tav>
                                      </p:tavLst>
                                    </p:anim>
                                    <p:animEffect transition="in" filter="fade">
                                      <p:cBhvr>
                                        <p:cTn id="16" dur="500"/>
                                        <p:tgtEl>
                                          <p:spTgt spid="10"/>
                                        </p:tgtEl>
                                      </p:cBhvr>
                                    </p:animEffect>
                                  </p:childTnLst>
                                </p:cTn>
                              </p:par>
                            </p:childTnLst>
                          </p:cTn>
                        </p:par>
                        <p:par>
                          <p:cTn id="17" fill="hold">
                            <p:stCondLst>
                              <p:cond delay="500"/>
                            </p:stCondLst>
                            <p:childTnLst>
                              <p:par>
                                <p:cTn id="18" presetID="2" presetClass="entr" presetSubtype="8" fill="hold" grpId="0" nodeType="afterEffect">
                                  <p:stCondLst>
                                    <p:cond delay="0"/>
                                  </p:stCondLst>
                                  <p:childTnLst>
                                    <p:set>
                                      <p:cBhvr>
                                        <p:cTn id="19" dur="1" fill="hold">
                                          <p:stCondLst>
                                            <p:cond delay="0"/>
                                          </p:stCondLst>
                                        </p:cTn>
                                        <p:tgtEl>
                                          <p:spTgt spid="4"/>
                                        </p:tgtEl>
                                        <p:attrNameLst>
                                          <p:attrName>style.visibility</p:attrName>
                                        </p:attrNameLst>
                                      </p:cBhvr>
                                      <p:to>
                                        <p:strVal val="visible"/>
                                      </p:to>
                                    </p:set>
                                    <p:anim calcmode="lin" valueType="num">
                                      <p:cBhvr additive="base">
                                        <p:cTn id="20" dur="500" fill="hold"/>
                                        <p:tgtEl>
                                          <p:spTgt spid="4"/>
                                        </p:tgtEl>
                                        <p:attrNameLst>
                                          <p:attrName>ppt_x</p:attrName>
                                        </p:attrNameLst>
                                      </p:cBhvr>
                                      <p:tavLst>
                                        <p:tav tm="0">
                                          <p:val>
                                            <p:strVal val="0-#ppt_w/2"/>
                                          </p:val>
                                        </p:tav>
                                        <p:tav tm="100000">
                                          <p:val>
                                            <p:strVal val="#ppt_x"/>
                                          </p:val>
                                        </p:tav>
                                      </p:tavLst>
                                    </p:anim>
                                    <p:anim calcmode="lin" valueType="num">
                                      <p:cBhvr additive="base">
                                        <p:cTn id="21"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0" grpId="0" bldLvl="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圆角矩形 26"/>
          <p:cNvSpPr>
            <a:spLocks noChangeArrowheads="1"/>
          </p:cNvSpPr>
          <p:nvPr/>
        </p:nvSpPr>
        <p:spPr bwMode="auto">
          <a:xfrm>
            <a:off x="652145" y="208280"/>
            <a:ext cx="1495425" cy="354965"/>
          </a:xfrm>
          <a:prstGeom prst="roundRect">
            <a:avLst>
              <a:gd name="adj" fmla="val 50000"/>
            </a:avLst>
          </a:prstGeom>
          <a:solidFill>
            <a:schemeClr val="accent1"/>
          </a:solidFill>
          <a:ln w="12700" algn="ctr">
            <a:noFill/>
            <a:miter lim="800000"/>
          </a:ln>
          <a:effectLst>
            <a:outerShdw blurRad="317500" dist="190500" dir="9000000" algn="r" rotWithShape="0">
              <a:prstClr val="black">
                <a:alpha val="40000"/>
              </a:prstClr>
            </a:outerShdw>
          </a:effectLst>
        </p:spPr>
        <p:txBody>
          <a:bodyPr lIns="91438" tIns="45719" rIns="91438" bIns="45719" anchor="ctr"/>
          <a:p>
            <a:pPr algn="ctr" defTabSz="913130">
              <a:defRPr/>
            </a:pPr>
            <a:r>
              <a:rPr lang="zh-CN" altLang="en-US">
                <a:solidFill>
                  <a:schemeClr val="bg1"/>
                </a:solidFill>
              </a:rPr>
              <a:t>用户分类</a:t>
            </a:r>
            <a:endParaRPr lang="zh-CN" altLang="en-US">
              <a:solidFill>
                <a:schemeClr val="bg1"/>
              </a:solidFill>
            </a:endParaRPr>
          </a:p>
        </p:txBody>
      </p:sp>
      <p:sp>
        <p:nvSpPr>
          <p:cNvPr id="100" name="文本框 99"/>
          <p:cNvSpPr txBox="1"/>
          <p:nvPr/>
        </p:nvSpPr>
        <p:spPr>
          <a:xfrm>
            <a:off x="2432685" y="155575"/>
            <a:ext cx="6290945" cy="337185"/>
          </a:xfrm>
          <a:prstGeom prst="rect">
            <a:avLst/>
          </a:prstGeom>
          <a:noFill/>
          <a:ln w="9525">
            <a:noFill/>
          </a:ln>
        </p:spPr>
        <p:txBody>
          <a:bodyPr wrap="square">
            <a:spAutoFit/>
          </a:bodyPr>
          <a:p>
            <a:pPr indent="266700"/>
            <a:r>
              <a:rPr sz="1600" b="1">
                <a:latin typeface="华文楷体" panose="02010600040101010101" charset="-122"/>
                <a:ea typeface="华文楷体" panose="02010600040101010101" charset="-122"/>
                <a:cs typeface="华文楷体" panose="02010600040101010101" charset="-122"/>
              </a:rPr>
              <a:t>15.是否识别了用户群？找到了相关的用户代表？明确了相关职责？</a:t>
            </a:r>
            <a:endParaRPr sz="1600" b="1">
              <a:latin typeface="华文楷体" panose="02010600040101010101" charset="-122"/>
              <a:ea typeface="华文楷体" panose="02010600040101010101" charset="-122"/>
              <a:cs typeface="华文楷体" panose="02010600040101010101" charset="-122"/>
            </a:endParaRPr>
          </a:p>
        </p:txBody>
      </p:sp>
      <p:sp>
        <p:nvSpPr>
          <p:cNvPr id="6" name="文本框 5"/>
          <p:cNvSpPr txBox="1"/>
          <p:nvPr/>
        </p:nvSpPr>
        <p:spPr>
          <a:xfrm>
            <a:off x="2432685" y="492760"/>
            <a:ext cx="6290945" cy="337185"/>
          </a:xfrm>
          <a:prstGeom prst="rect">
            <a:avLst/>
          </a:prstGeom>
          <a:noFill/>
          <a:ln w="9525">
            <a:noFill/>
          </a:ln>
        </p:spPr>
        <p:txBody>
          <a:bodyPr wrap="square">
            <a:spAutoFit/>
          </a:bodyPr>
          <a:p>
            <a:pPr indent="266700"/>
            <a:r>
              <a:rPr sz="1600" b="1">
                <a:latin typeface="华文楷体" panose="02010600040101010101" charset="-122"/>
                <a:ea typeface="华文楷体" panose="02010600040101010101" charset="-122"/>
                <a:cs typeface="华文楷体" panose="02010600040101010101" charset="-122"/>
              </a:rPr>
              <a:t>16.是否对用户群和用户代表进行了分类？</a:t>
            </a:r>
            <a:endParaRPr sz="1600" b="1">
              <a:latin typeface="华文楷体" panose="02010600040101010101" charset="-122"/>
              <a:ea typeface="华文楷体" panose="02010600040101010101" charset="-122"/>
              <a:cs typeface="华文楷体" panose="02010600040101010101" charset="-122"/>
            </a:endParaRPr>
          </a:p>
        </p:txBody>
      </p:sp>
      <p:graphicFrame>
        <p:nvGraphicFramePr>
          <p:cNvPr id="7" name="表格 6"/>
          <p:cNvGraphicFramePr/>
          <p:nvPr>
            <p:custDataLst>
              <p:tags r:id="rId1"/>
            </p:custDataLst>
          </p:nvPr>
        </p:nvGraphicFramePr>
        <p:xfrm>
          <a:off x="1076497" y="997536"/>
          <a:ext cx="7518400" cy="3685540"/>
        </p:xfrm>
        <a:graphic>
          <a:graphicData uri="http://schemas.openxmlformats.org/drawingml/2006/table">
            <a:tbl>
              <a:tblPr firstRow="1" bandRow="1">
                <a:tableStyleId>{5940675A-B579-460E-94D1-54222C63F5DA}</a:tableStyleId>
              </a:tblPr>
              <a:tblGrid>
                <a:gridCol w="1026795"/>
                <a:gridCol w="1398270"/>
                <a:gridCol w="1406525"/>
                <a:gridCol w="1179195"/>
                <a:gridCol w="1254760"/>
                <a:gridCol w="1252855"/>
              </a:tblGrid>
              <a:tr h="461645">
                <a:tc>
                  <a:txBody>
                    <a:bodyPr/>
                    <a:p>
                      <a:pPr indent="0" algn="ctr">
                        <a:buNone/>
                      </a:pPr>
                      <a:r>
                        <a:rPr lang="zh-CN" altLang="en-US" sz="1200" b="1">
                          <a:highlight>
                            <a:srgbClr val="CFCECE"/>
                          </a:highlight>
                          <a:latin typeface="黑体-简" panose="02000000000000000000" charset="-122"/>
                          <a:ea typeface="黑体-简" panose="02000000000000000000" charset="-122"/>
                          <a:cs typeface="Times New Roman" panose="02020503050405090304" charset="0"/>
                        </a:rPr>
                        <a:t>用户类别</a:t>
                      </a:r>
                      <a:endParaRPr lang="zh-CN" altLang="en-US" sz="1200" b="1">
                        <a:highlight>
                          <a:srgbClr val="CFCECE"/>
                        </a:highlight>
                        <a:latin typeface="黑体-简" panose="02000000000000000000" charset="-122"/>
                        <a:ea typeface="黑体-简" panose="02000000000000000000" charset="-122"/>
                        <a:cs typeface="Times New Roman" panose="02020503050405090304" charset="0"/>
                      </a:endParaRPr>
                    </a:p>
                  </a:txBody>
                  <a:tcPr marL="0" marR="0" marT="0" marB="1"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CFCECE"/>
                    </a:solidFill>
                  </a:tcPr>
                </a:tc>
                <a:tc>
                  <a:txBody>
                    <a:bodyPr/>
                    <a:p>
                      <a:pPr indent="0" algn="ctr">
                        <a:buNone/>
                      </a:pPr>
                      <a:r>
                        <a:rPr lang="en-US" altLang="zh-CN" sz="1200" b="1">
                          <a:highlight>
                            <a:srgbClr val="CFCECE"/>
                          </a:highlight>
                          <a:latin typeface="黑体-简" panose="02000000000000000000" charset="-122"/>
                          <a:ea typeface="黑体-简" panose="02000000000000000000" charset="-122"/>
                          <a:cs typeface="黑体-简" panose="02000000000000000000" charset="-122"/>
                        </a:rPr>
                        <a:t> </a:t>
                      </a:r>
                      <a:r>
                        <a:rPr lang="zh-CN" altLang="en-US" sz="1200" b="1">
                          <a:highlight>
                            <a:srgbClr val="CFCECE"/>
                          </a:highlight>
                          <a:latin typeface="黑体-简" panose="02000000000000000000" charset="-122"/>
                          <a:ea typeface="黑体-简" panose="02000000000000000000" charset="-122"/>
                          <a:cs typeface="黑体-简" panose="02000000000000000000" charset="-122"/>
                        </a:rPr>
                        <a:t>从访问权限或安全级别分 </a:t>
                      </a:r>
                      <a:endParaRPr lang="zh-CN" altLang="en-US" sz="1200" b="1">
                        <a:highlight>
                          <a:srgbClr val="CFCECE"/>
                        </a:highlight>
                        <a:latin typeface="黑体-简" panose="02000000000000000000" charset="-122"/>
                        <a:ea typeface="黑体-简" panose="02000000000000000000" charset="-122"/>
                        <a:cs typeface="黑体-简" panose="02000000000000000000" charset="-122"/>
                      </a:endParaRPr>
                    </a:p>
                  </a:txBody>
                  <a:tcPr marL="0" marR="0" marT="0" marB="1"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CFCECE"/>
                    </a:solidFill>
                  </a:tcPr>
                </a:tc>
                <a:tc>
                  <a:txBody>
                    <a:bodyPr/>
                    <a:p>
                      <a:pPr indent="0" algn="ctr">
                        <a:buNone/>
                      </a:pPr>
                      <a:r>
                        <a:rPr lang="en-US" altLang="zh-CN" sz="1200" b="1">
                          <a:highlight>
                            <a:srgbClr val="CFCECE"/>
                          </a:highlight>
                          <a:latin typeface="黑体-简" panose="02000000000000000000" charset="-122"/>
                          <a:ea typeface="黑体-简" panose="02000000000000000000" charset="-122"/>
                          <a:cs typeface="黑体-简" panose="02000000000000000000" charset="-122"/>
                        </a:rPr>
                        <a:t> </a:t>
                      </a:r>
                      <a:r>
                        <a:rPr lang="zh-CN" altLang="en-US" sz="1200" b="1">
                          <a:highlight>
                            <a:srgbClr val="CFCECE"/>
                          </a:highlight>
                          <a:latin typeface="黑体-简" panose="02000000000000000000" charset="-122"/>
                          <a:ea typeface="黑体-简" panose="02000000000000000000" charset="-122"/>
                          <a:cs typeface="黑体-简" panose="02000000000000000000" charset="-122"/>
                        </a:rPr>
                        <a:t>业务操作中执行的任务 </a:t>
                      </a:r>
                      <a:endParaRPr lang="zh-CN" altLang="en-US" sz="1200" b="1">
                        <a:highlight>
                          <a:srgbClr val="CFCECE"/>
                        </a:highlight>
                        <a:latin typeface="黑体-简" panose="02000000000000000000" charset="-122"/>
                        <a:ea typeface="黑体-简" panose="02000000000000000000" charset="-122"/>
                        <a:cs typeface="黑体-简" panose="02000000000000000000" charset="-122"/>
                      </a:endParaRPr>
                    </a:p>
                  </a:txBody>
                  <a:tcPr marL="0" marR="0" marT="0" marB="1"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CFCECE"/>
                    </a:solidFill>
                  </a:tcPr>
                </a:tc>
                <a:tc>
                  <a:txBody>
                    <a:bodyPr/>
                    <a:p>
                      <a:pPr indent="0" algn="ctr">
                        <a:buNone/>
                      </a:pPr>
                      <a:r>
                        <a:rPr lang="en-US" altLang="zh-CN" sz="1200" b="1">
                          <a:highlight>
                            <a:srgbClr val="CFCECE"/>
                          </a:highlight>
                          <a:latin typeface="黑体-简" panose="02000000000000000000" charset="-122"/>
                          <a:ea typeface="黑体-简" panose="02000000000000000000" charset="-122"/>
                          <a:cs typeface="黑体-简" panose="02000000000000000000" charset="-122"/>
                        </a:rPr>
                        <a:t> </a:t>
                      </a:r>
                      <a:r>
                        <a:rPr lang="zh-CN" altLang="en-US" sz="1200" b="1">
                          <a:highlight>
                            <a:srgbClr val="CFCECE"/>
                          </a:highlight>
                          <a:latin typeface="黑体-简" panose="02000000000000000000" charset="-122"/>
                          <a:ea typeface="黑体-简" panose="02000000000000000000" charset="-122"/>
                          <a:cs typeface="黑体-简" panose="02000000000000000000" charset="-122"/>
                        </a:rPr>
                        <a:t>使用产品的频率 </a:t>
                      </a:r>
                      <a:endParaRPr lang="zh-CN" altLang="en-US" sz="1200" b="1">
                        <a:highlight>
                          <a:srgbClr val="CFCECE"/>
                        </a:highlight>
                        <a:latin typeface="黑体-简" panose="02000000000000000000" charset="-122"/>
                        <a:ea typeface="黑体-简" panose="02000000000000000000" charset="-122"/>
                        <a:cs typeface="黑体-简" panose="02000000000000000000" charset="-122"/>
                      </a:endParaRPr>
                    </a:p>
                  </a:txBody>
                  <a:tcPr marL="0" marR="0" marT="0" marB="1"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CFCECE"/>
                    </a:solidFill>
                  </a:tcPr>
                </a:tc>
                <a:tc>
                  <a:txBody>
                    <a:bodyPr/>
                    <a:p>
                      <a:pPr indent="0" algn="ctr">
                        <a:buNone/>
                      </a:pPr>
                      <a:r>
                        <a:rPr lang="zh-CN" altLang="en-US" sz="1200" b="1">
                          <a:highlight>
                            <a:srgbClr val="CFCECE"/>
                          </a:highlight>
                          <a:latin typeface="黑体-简" panose="02000000000000000000" charset="-122"/>
                          <a:ea typeface="黑体-简" panose="02000000000000000000" charset="-122"/>
                          <a:cs typeface="Times New Roman" panose="02020503050405090304" charset="0"/>
                        </a:rPr>
                        <a:t>应用领域专业技能经验</a:t>
                      </a:r>
                      <a:endParaRPr lang="zh-CN" altLang="en-US" sz="1200" b="1">
                        <a:highlight>
                          <a:srgbClr val="CFCECE"/>
                        </a:highlight>
                        <a:latin typeface="黑体-简" panose="02000000000000000000" charset="-122"/>
                        <a:ea typeface="黑体-简" panose="02000000000000000000" charset="-122"/>
                        <a:cs typeface="Times New Roman" panose="02020503050405090304" charset="0"/>
                      </a:endParaRPr>
                    </a:p>
                  </a:txBody>
                  <a:tcPr marL="0" marR="0" marT="0" marB="1"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CFCECE"/>
                    </a:solidFill>
                  </a:tcPr>
                </a:tc>
                <a:tc>
                  <a:txBody>
                    <a:bodyPr/>
                    <a:p>
                      <a:pPr indent="0" algn="ctr">
                        <a:buNone/>
                      </a:pPr>
                      <a:r>
                        <a:rPr lang="zh-CN" altLang="en-US" sz="1200" b="1">
                          <a:highlight>
                            <a:srgbClr val="CFCECE"/>
                          </a:highlight>
                          <a:latin typeface="黑体-简" panose="02000000000000000000" charset="-122"/>
                          <a:ea typeface="黑体-简" panose="02000000000000000000" charset="-122"/>
                          <a:cs typeface="Times New Roman" panose="02020503050405090304" charset="0"/>
                        </a:rPr>
                        <a:t>计算机专业技能经验</a:t>
                      </a:r>
                      <a:endParaRPr lang="zh-CN" altLang="en-US" sz="1200" b="1">
                        <a:highlight>
                          <a:srgbClr val="CFCECE"/>
                        </a:highlight>
                        <a:latin typeface="黑体-简" panose="02000000000000000000" charset="-122"/>
                        <a:ea typeface="黑体-简" panose="02000000000000000000" charset="-122"/>
                        <a:cs typeface="Times New Roman" panose="02020503050405090304" charset="0"/>
                      </a:endParaRPr>
                    </a:p>
                  </a:txBody>
                  <a:tcPr marL="0" marR="0" marT="0" marB="1"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CFCECE"/>
                    </a:solidFill>
                  </a:tcPr>
                </a:tc>
              </a:tr>
              <a:tr h="920750">
                <a:tc>
                  <a:txBody>
                    <a:bodyPr/>
                    <a:p>
                      <a:pPr indent="0" algn="ctr">
                        <a:buNone/>
                      </a:pPr>
                      <a:r>
                        <a:rPr lang="zh-CN" altLang="en-US" sz="1200" b="0">
                          <a:latin typeface="华文楷体" panose="02010600040101010101" charset="-122"/>
                          <a:ea typeface="华文楷体" panose="02010600040101010101" charset="-122"/>
                          <a:cs typeface="华文楷体" panose="02010600040101010101" charset="-122"/>
                        </a:rPr>
                        <a:t>学习者</a:t>
                      </a:r>
                      <a:r>
                        <a:rPr lang="en-US" altLang="zh-CN" sz="1200" b="0">
                          <a:latin typeface="华文楷体" panose="02010600040101010101" charset="-122"/>
                          <a:ea typeface="华文楷体" panose="02010600040101010101" charset="-122"/>
                          <a:cs typeface="华文楷体" panose="02010600040101010101" charset="-122"/>
                        </a:rPr>
                        <a:t>-PM</a:t>
                      </a:r>
                      <a:endParaRPr lang="en-US" altLang="zh-CN" sz="1200" b="0">
                        <a:latin typeface="华文楷体" panose="02010600040101010101" charset="-122"/>
                        <a:ea typeface="华文楷体" panose="02010600040101010101" charset="-122"/>
                        <a:cs typeface="华文楷体" panose="02010600040101010101" charset="-122"/>
                      </a:endParaRPr>
                    </a:p>
                  </a:txBody>
                  <a:tcPr marL="0" marR="0" marT="0" marB="1"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zh-CN" altLang="en-US" sz="1200" b="0">
                          <a:latin typeface="华文楷体" panose="02010600040101010101" charset="-122"/>
                          <a:ea typeface="华文楷体" panose="02010600040101010101" charset="-122"/>
                          <a:cs typeface="Times New Roman" panose="02020503050405090304" charset="0"/>
                        </a:rPr>
                        <a:t>普通用户</a:t>
                      </a:r>
                      <a:endParaRPr lang="zh-CN" altLang="en-US" sz="1200" b="0">
                        <a:latin typeface="华文楷体" panose="02010600040101010101" charset="-122"/>
                        <a:ea typeface="华文楷体" panose="02010600040101010101" charset="-122"/>
                        <a:cs typeface="Times New Roman" panose="02020503050405090304" charset="0"/>
                      </a:endParaRPr>
                    </a:p>
                  </a:txBody>
                  <a:tcPr marL="0" marR="0" marT="0" marB="1"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zh-CN" altLang="en-US" sz="1200" b="0">
                          <a:latin typeface="华文楷体" panose="02010600040101010101" charset="-122"/>
                          <a:ea typeface="华文楷体" panose="02010600040101010101" charset="-122"/>
                          <a:cs typeface="Times New Roman" panose="02020503050405090304" charset="0"/>
                        </a:rPr>
                        <a:t>案例模拟（学习），参与实例学习过程具有新建任务及分配等职责</a:t>
                      </a:r>
                      <a:endParaRPr lang="zh-CN" altLang="en-US" sz="1200" b="0">
                        <a:latin typeface="华文楷体" panose="02010600040101010101" charset="-122"/>
                        <a:ea typeface="华文楷体" panose="02010600040101010101" charset="-122"/>
                        <a:cs typeface="Times New Roman" panose="02020503050405090304" charset="0"/>
                      </a:endParaRPr>
                    </a:p>
                  </a:txBody>
                  <a:tcPr marL="0" marR="0" marT="0" marB="1"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zh-CN" altLang="en-US" sz="1200" b="0">
                          <a:latin typeface="华文楷体" panose="02010600040101010101" charset="-122"/>
                          <a:ea typeface="华文楷体" panose="02010600040101010101" charset="-122"/>
                          <a:cs typeface="Times New Roman" panose="02020503050405090304" charset="0"/>
                        </a:rPr>
                        <a:t>长期使用（频率很高）</a:t>
                      </a:r>
                      <a:endParaRPr lang="zh-CN" altLang="en-US" sz="1200" b="0">
                        <a:latin typeface="华文楷体" panose="02010600040101010101" charset="-122"/>
                        <a:ea typeface="华文楷体" panose="02010600040101010101" charset="-122"/>
                        <a:cs typeface="Times New Roman" panose="02020503050405090304" charset="0"/>
                      </a:endParaRPr>
                    </a:p>
                  </a:txBody>
                  <a:tcPr marL="0" marR="0" marT="0" marB="1"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zh-CN" altLang="en-US" sz="1200" b="0">
                          <a:latin typeface="华文楷体" panose="02010600040101010101" charset="-122"/>
                          <a:ea typeface="华文楷体" panose="02010600040101010101" charset="-122"/>
                          <a:cs typeface="Times New Roman" panose="02020503050405090304" charset="0"/>
                        </a:rPr>
                        <a:t>初学者</a:t>
                      </a:r>
                      <a:endParaRPr lang="zh-CN" altLang="en-US" sz="1200" b="0">
                        <a:latin typeface="华文楷体" panose="02010600040101010101" charset="-122"/>
                        <a:ea typeface="华文楷体" panose="02010600040101010101" charset="-122"/>
                        <a:cs typeface="Times New Roman" panose="02020503050405090304" charset="0"/>
                      </a:endParaRPr>
                    </a:p>
                  </a:txBody>
                  <a:tcPr marL="0" marR="0" marT="0" marB="1"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zh-CN" altLang="en-US" sz="1200" b="0">
                          <a:latin typeface="华文楷体" panose="02010600040101010101" charset="-122"/>
                          <a:ea typeface="华文楷体" panose="02010600040101010101" charset="-122"/>
                          <a:cs typeface="Times New Roman" panose="02020503050405090304" charset="0"/>
                        </a:rPr>
                        <a:t>初学者</a:t>
                      </a:r>
                      <a:endParaRPr lang="zh-CN" altLang="en-US" sz="1200" b="0">
                        <a:latin typeface="华文楷体" panose="02010600040101010101" charset="-122"/>
                        <a:ea typeface="华文楷体" panose="02010600040101010101" charset="-122"/>
                        <a:cs typeface="Times New Roman" panose="02020503050405090304" charset="0"/>
                      </a:endParaRPr>
                    </a:p>
                  </a:txBody>
                  <a:tcPr marL="0" marR="0" marT="0" marB="1"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614045">
                <a:tc>
                  <a:txBody>
                    <a:bodyPr/>
                    <a:p>
                      <a:pPr indent="0" algn="ctr">
                        <a:buNone/>
                      </a:pPr>
                      <a:r>
                        <a:rPr lang="zh-CN" altLang="en-US" sz="1200" b="0">
                          <a:latin typeface="华文楷体" panose="02010600040101010101" charset="-122"/>
                          <a:ea typeface="华文楷体" panose="02010600040101010101" charset="-122"/>
                          <a:cs typeface="华文楷体" panose="02010600040101010101" charset="-122"/>
                        </a:rPr>
                        <a:t>学习者</a:t>
                      </a:r>
                      <a:r>
                        <a:rPr lang="en-US" altLang="zh-CN" sz="1200" b="0">
                          <a:latin typeface="华文楷体" panose="02010600040101010101" charset="-122"/>
                          <a:ea typeface="华文楷体" panose="02010600040101010101" charset="-122"/>
                          <a:cs typeface="华文楷体" panose="02010600040101010101" charset="-122"/>
                        </a:rPr>
                        <a:t>-</a:t>
                      </a:r>
                      <a:r>
                        <a:rPr lang="zh-CN" altLang="en-US" sz="1200" b="0">
                          <a:latin typeface="华文楷体" panose="02010600040101010101" charset="-122"/>
                          <a:ea typeface="华文楷体" panose="02010600040101010101" charset="-122"/>
                          <a:cs typeface="华文楷体" panose="02010600040101010101" charset="-122"/>
                        </a:rPr>
                        <a:t>普通学习者</a:t>
                      </a:r>
                      <a:endParaRPr lang="zh-CN" altLang="en-US" sz="1200" b="0">
                        <a:latin typeface="华文楷体" panose="02010600040101010101" charset="-122"/>
                        <a:ea typeface="华文楷体" panose="02010600040101010101" charset="-122"/>
                        <a:cs typeface="华文楷体" panose="02010600040101010101" charset="-122"/>
                      </a:endParaRPr>
                    </a:p>
                  </a:txBody>
                  <a:tcPr marL="0" marR="0" marT="0" marB="1"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zh-CN" altLang="en-US" sz="1200" b="0">
                          <a:latin typeface="华文楷体" panose="02010600040101010101" charset="-122"/>
                          <a:ea typeface="华文楷体" panose="02010600040101010101" charset="-122"/>
                          <a:cs typeface="Times New Roman" panose="02020503050405090304" charset="0"/>
                        </a:rPr>
                        <a:t>普通用户</a:t>
                      </a:r>
                      <a:endParaRPr lang="zh-CN" altLang="en-US" sz="1200" b="0">
                        <a:latin typeface="华文楷体" panose="02010600040101010101" charset="-122"/>
                        <a:ea typeface="华文楷体" panose="02010600040101010101" charset="-122"/>
                        <a:cs typeface="Times New Roman" panose="02020503050405090304" charset="0"/>
                      </a:endParaRPr>
                    </a:p>
                  </a:txBody>
                  <a:tcPr marL="0" marR="0" marT="0" marB="1"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zh-CN" altLang="en-US" sz="1200" b="0">
                          <a:latin typeface="华文楷体" panose="02010600040101010101" charset="-122"/>
                          <a:ea typeface="华文楷体" panose="02010600040101010101" charset="-122"/>
                          <a:cs typeface="Times New Roman" panose="02020503050405090304" charset="0"/>
                        </a:rPr>
                        <a:t>案例模拟（学习），参与实例学习过程</a:t>
                      </a:r>
                      <a:endParaRPr lang="zh-CN" altLang="en-US" sz="1200" b="0">
                        <a:latin typeface="华文楷体" panose="02010600040101010101" charset="-122"/>
                        <a:ea typeface="华文楷体" panose="02010600040101010101" charset="-122"/>
                        <a:cs typeface="Times New Roman" panose="02020503050405090304" charset="0"/>
                      </a:endParaRPr>
                    </a:p>
                  </a:txBody>
                  <a:tcPr marL="0" marR="0" marT="0" marB="1"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zh-CN" altLang="en-US" sz="1200" b="0">
                          <a:latin typeface="华文楷体" panose="02010600040101010101" charset="-122"/>
                          <a:ea typeface="华文楷体" panose="02010600040101010101" charset="-122"/>
                          <a:cs typeface="Times New Roman" panose="02020503050405090304" charset="0"/>
                        </a:rPr>
                        <a:t>长期使用（频率）</a:t>
                      </a:r>
                      <a:endParaRPr lang="zh-CN" altLang="en-US" sz="1200" b="0">
                        <a:latin typeface="华文楷体" panose="02010600040101010101" charset="-122"/>
                        <a:ea typeface="华文楷体" panose="02010600040101010101" charset="-122"/>
                        <a:cs typeface="Times New Roman" panose="02020503050405090304" charset="0"/>
                      </a:endParaRPr>
                    </a:p>
                  </a:txBody>
                  <a:tcPr marL="0" marR="0" marT="0" marB="1"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zh-CN" altLang="en-US" sz="1200" b="0">
                          <a:latin typeface="华文楷体" panose="02010600040101010101" charset="-122"/>
                          <a:ea typeface="华文楷体" panose="02010600040101010101" charset="-122"/>
                          <a:cs typeface="Times New Roman" panose="02020503050405090304" charset="0"/>
                        </a:rPr>
                        <a:t>初学者</a:t>
                      </a:r>
                      <a:endParaRPr lang="zh-CN" altLang="en-US" sz="1200" b="0">
                        <a:latin typeface="华文楷体" panose="02010600040101010101" charset="-122"/>
                        <a:ea typeface="华文楷体" panose="02010600040101010101" charset="-122"/>
                        <a:cs typeface="Times New Roman" panose="02020503050405090304" charset="0"/>
                      </a:endParaRPr>
                    </a:p>
                  </a:txBody>
                  <a:tcPr marL="0" marR="0" marT="0" marB="1"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zh-CN" altLang="en-US" sz="1200" b="0">
                          <a:latin typeface="华文楷体" panose="02010600040101010101" charset="-122"/>
                          <a:ea typeface="华文楷体" panose="02010600040101010101" charset="-122"/>
                          <a:cs typeface="Times New Roman" panose="02020503050405090304" charset="0"/>
                        </a:rPr>
                        <a:t>初学者</a:t>
                      </a:r>
                      <a:endParaRPr lang="zh-CN" altLang="en-US" sz="1200" b="0">
                        <a:latin typeface="华文楷体" panose="02010600040101010101" charset="-122"/>
                        <a:ea typeface="华文楷体" panose="02010600040101010101" charset="-122"/>
                        <a:cs typeface="Times New Roman" panose="02020503050405090304" charset="0"/>
                      </a:endParaRPr>
                    </a:p>
                  </a:txBody>
                  <a:tcPr marL="0" marR="0" marT="0" marB="1"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67030">
                <a:tc>
                  <a:txBody>
                    <a:bodyPr/>
                    <a:p>
                      <a:pPr indent="0" algn="ctr">
                        <a:buNone/>
                      </a:pPr>
                      <a:r>
                        <a:rPr lang="zh-CN" altLang="en-US" sz="1200" b="0">
                          <a:latin typeface="华文楷体" panose="02010600040101010101" charset="-122"/>
                          <a:ea typeface="华文楷体" panose="02010600040101010101" charset="-122"/>
                          <a:cs typeface="华文楷体" panose="02010600040101010101" charset="-122"/>
                        </a:rPr>
                        <a:t>学习者</a:t>
                      </a:r>
                      <a:r>
                        <a:rPr lang="en-US" altLang="zh-CN" sz="1200" b="0">
                          <a:latin typeface="华文楷体" panose="02010600040101010101" charset="-122"/>
                          <a:ea typeface="华文楷体" panose="02010600040101010101" charset="-122"/>
                          <a:cs typeface="华文楷体" panose="02010600040101010101" charset="-122"/>
                        </a:rPr>
                        <a:t>-</a:t>
                      </a:r>
                      <a:r>
                        <a:rPr lang="zh-CN" altLang="en-US" sz="1200" b="0">
                          <a:latin typeface="华文楷体" panose="02010600040101010101" charset="-122"/>
                          <a:ea typeface="华文楷体" panose="02010600040101010101" charset="-122"/>
                          <a:cs typeface="华文楷体" panose="02010600040101010101" charset="-122"/>
                        </a:rPr>
                        <a:t>拥有案例</a:t>
                      </a:r>
                      <a:endParaRPr lang="zh-CN" altLang="en-US" sz="1200" b="0">
                        <a:latin typeface="华文楷体" panose="02010600040101010101" charset="-122"/>
                        <a:ea typeface="华文楷体" panose="02010600040101010101" charset="-122"/>
                        <a:cs typeface="华文楷体" panose="02010600040101010101" charset="-122"/>
                      </a:endParaRPr>
                    </a:p>
                  </a:txBody>
                  <a:tcPr marL="0" marR="0" marT="0" marB="1"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zh-CN" altLang="en-US" sz="1200" b="0">
                          <a:latin typeface="华文楷体" panose="02010600040101010101" charset="-122"/>
                          <a:ea typeface="华文楷体" panose="02010600040101010101" charset="-122"/>
                          <a:cs typeface="Times New Roman" panose="02020503050405090304" charset="0"/>
                        </a:rPr>
                        <a:t>普通用户</a:t>
                      </a:r>
                      <a:endParaRPr lang="zh-CN" altLang="en-US" sz="1200" b="0">
                        <a:latin typeface="华文楷体" panose="02010600040101010101" charset="-122"/>
                        <a:ea typeface="华文楷体" panose="02010600040101010101" charset="-122"/>
                        <a:cs typeface="Times New Roman" panose="02020503050405090304" charset="0"/>
                      </a:endParaRPr>
                    </a:p>
                  </a:txBody>
                  <a:tcPr marL="0" marR="0" marT="0" marB="1"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zh-CN" altLang="en-US" sz="1200" b="0">
                          <a:latin typeface="华文楷体" panose="02010600040101010101" charset="-122"/>
                          <a:ea typeface="华文楷体" panose="02010600040101010101" charset="-122"/>
                          <a:cs typeface="Times New Roman" panose="02020503050405090304" charset="0"/>
                        </a:rPr>
                        <a:t>发布和管理案例</a:t>
                      </a:r>
                      <a:endParaRPr lang="zh-CN" altLang="en-US" sz="1200" b="0">
                        <a:latin typeface="华文楷体" panose="02010600040101010101" charset="-122"/>
                        <a:ea typeface="华文楷体" panose="02010600040101010101" charset="-122"/>
                        <a:cs typeface="Times New Roman" panose="02020503050405090304" charset="0"/>
                      </a:endParaRPr>
                    </a:p>
                  </a:txBody>
                  <a:tcPr marL="0" marR="0" marT="0" marB="1"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zh-CN" altLang="en-US" sz="1200" b="0">
                          <a:latin typeface="华文楷体" panose="02010600040101010101" charset="-122"/>
                          <a:ea typeface="华文楷体" panose="02010600040101010101" charset="-122"/>
                          <a:cs typeface="Times New Roman" panose="02020503050405090304" charset="0"/>
                        </a:rPr>
                        <a:t>偶尔使用</a:t>
                      </a:r>
                      <a:endParaRPr lang="zh-CN" altLang="en-US" sz="1200" b="0">
                        <a:latin typeface="华文楷体" panose="02010600040101010101" charset="-122"/>
                        <a:ea typeface="华文楷体" panose="02010600040101010101" charset="-122"/>
                        <a:cs typeface="Times New Roman" panose="02020503050405090304" charset="0"/>
                      </a:endParaRPr>
                    </a:p>
                  </a:txBody>
                  <a:tcPr marL="0" marR="0" marT="0" marB="1"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zh-CN" altLang="en-US" sz="1200" b="0">
                          <a:latin typeface="华文楷体" panose="02010600040101010101" charset="-122"/>
                          <a:ea typeface="华文楷体" panose="02010600040101010101" charset="-122"/>
                          <a:cs typeface="Times New Roman" panose="02020503050405090304" charset="0"/>
                        </a:rPr>
                        <a:t>初学者</a:t>
                      </a:r>
                      <a:endParaRPr lang="zh-CN" altLang="en-US" sz="1200" b="0">
                        <a:latin typeface="华文楷体" panose="02010600040101010101" charset="-122"/>
                        <a:ea typeface="华文楷体" panose="02010600040101010101" charset="-122"/>
                        <a:cs typeface="Times New Roman" panose="02020503050405090304" charset="0"/>
                      </a:endParaRPr>
                    </a:p>
                  </a:txBody>
                  <a:tcPr marL="0" marR="0" marT="0" marB="1"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zh-CN" altLang="en-US" sz="1200" b="0">
                          <a:latin typeface="华文楷体" panose="02010600040101010101" charset="-122"/>
                          <a:ea typeface="华文楷体" panose="02010600040101010101" charset="-122"/>
                          <a:cs typeface="Times New Roman" panose="02020503050405090304" charset="0"/>
                        </a:rPr>
                        <a:t>初学者</a:t>
                      </a:r>
                      <a:endParaRPr lang="zh-CN" altLang="en-US" sz="1200" b="0">
                        <a:latin typeface="华文楷体" panose="02010600040101010101" charset="-122"/>
                        <a:ea typeface="华文楷体" panose="02010600040101010101" charset="-122"/>
                        <a:cs typeface="Times New Roman" panose="02020503050405090304" charset="0"/>
                      </a:endParaRPr>
                    </a:p>
                  </a:txBody>
                  <a:tcPr marL="0" marR="0" marT="0" marB="1"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41630">
                <a:tc>
                  <a:txBody>
                    <a:bodyPr/>
                    <a:p>
                      <a:pPr indent="0" algn="ctr">
                        <a:buNone/>
                      </a:pPr>
                      <a:r>
                        <a:rPr lang="zh-CN" altLang="en-US" sz="1200" b="0">
                          <a:latin typeface="华文楷体" panose="02010600040101010101" charset="-122"/>
                          <a:ea typeface="华文楷体" panose="02010600040101010101" charset="-122"/>
                          <a:cs typeface="Times New Roman" panose="02020503050405090304" charset="0"/>
                        </a:rPr>
                        <a:t>指导者</a:t>
                      </a:r>
                      <a:endParaRPr lang="zh-CN" altLang="en-US" sz="1200" b="0">
                        <a:latin typeface="华文楷体" panose="02010600040101010101" charset="-122"/>
                        <a:ea typeface="华文楷体" panose="02010600040101010101" charset="-122"/>
                        <a:cs typeface="Times New Roman" panose="02020503050405090304" charset="0"/>
                      </a:endParaRPr>
                    </a:p>
                  </a:txBody>
                  <a:tcPr marL="0" marR="0" marT="0" marB="1"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zh-CN" altLang="en-US" sz="1200" b="0">
                          <a:latin typeface="华文楷体" panose="02010600040101010101" charset="-122"/>
                          <a:ea typeface="华文楷体" panose="02010600040101010101" charset="-122"/>
                          <a:cs typeface="Times New Roman" panose="02020503050405090304" charset="0"/>
                        </a:rPr>
                        <a:t>普通用户</a:t>
                      </a:r>
                      <a:endParaRPr lang="zh-CN" altLang="en-US" sz="1200" b="0">
                        <a:latin typeface="华文楷体" panose="02010600040101010101" charset="-122"/>
                        <a:ea typeface="华文楷体" panose="02010600040101010101" charset="-122"/>
                        <a:cs typeface="Times New Roman" panose="02020503050405090304" charset="0"/>
                      </a:endParaRPr>
                    </a:p>
                  </a:txBody>
                  <a:tcPr marL="0" marR="0" marT="0" marB="1"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zh-CN" altLang="en-US" sz="1200" b="0">
                          <a:latin typeface="华文楷体" panose="02010600040101010101" charset="-122"/>
                          <a:ea typeface="华文楷体" panose="02010600040101010101" charset="-122"/>
                          <a:cs typeface="Times New Roman" panose="02020503050405090304" charset="0"/>
                        </a:rPr>
                        <a:t>指导案例模拟</a:t>
                      </a:r>
                      <a:endParaRPr lang="zh-CN" altLang="en-US" sz="1200" b="0">
                        <a:latin typeface="华文楷体" panose="02010600040101010101" charset="-122"/>
                        <a:ea typeface="华文楷体" panose="02010600040101010101" charset="-122"/>
                        <a:cs typeface="Times New Roman" panose="02020503050405090304" charset="0"/>
                      </a:endParaRPr>
                    </a:p>
                  </a:txBody>
                  <a:tcPr marL="0" marR="0" marT="0" marB="1"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zh-CN" altLang="en-US" sz="1200" b="0">
                          <a:latin typeface="华文楷体" panose="02010600040101010101" charset="-122"/>
                          <a:ea typeface="华文楷体" panose="02010600040101010101" charset="-122"/>
                          <a:cs typeface="Times New Roman" panose="02020503050405090304" charset="0"/>
                        </a:rPr>
                        <a:t>定期使用（一般）</a:t>
                      </a:r>
                      <a:endParaRPr lang="zh-CN" altLang="en-US" sz="1200" b="0">
                        <a:latin typeface="华文楷体" panose="02010600040101010101" charset="-122"/>
                        <a:ea typeface="华文楷体" panose="02010600040101010101" charset="-122"/>
                        <a:cs typeface="Times New Roman" panose="02020503050405090304" charset="0"/>
                      </a:endParaRPr>
                    </a:p>
                  </a:txBody>
                  <a:tcPr marL="0" marR="0" marT="0" marB="1"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zh-CN" altLang="en-US" sz="1200" b="0">
                          <a:latin typeface="华文楷体" panose="02010600040101010101" charset="-122"/>
                          <a:ea typeface="华文楷体" panose="02010600040101010101" charset="-122"/>
                          <a:cs typeface="Times New Roman" panose="02020503050405090304" charset="0"/>
                        </a:rPr>
                        <a:t>有一定经验</a:t>
                      </a:r>
                      <a:endParaRPr lang="zh-CN" altLang="en-US" sz="1200" b="0">
                        <a:latin typeface="华文楷体" panose="02010600040101010101" charset="-122"/>
                        <a:ea typeface="华文楷体" panose="02010600040101010101" charset="-122"/>
                        <a:cs typeface="Times New Roman" panose="02020503050405090304" charset="0"/>
                      </a:endParaRPr>
                    </a:p>
                  </a:txBody>
                  <a:tcPr marL="0" marR="0" marT="0" marB="1"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zh-CN" altLang="en-US" sz="1200" b="0">
                          <a:latin typeface="华文楷体" panose="02010600040101010101" charset="-122"/>
                          <a:ea typeface="华文楷体" panose="02010600040101010101" charset="-122"/>
                          <a:cs typeface="Times New Roman" panose="02020503050405090304" charset="0"/>
                        </a:rPr>
                        <a:t>有一定经验</a:t>
                      </a:r>
                      <a:endParaRPr lang="zh-CN" altLang="en-US" sz="1200" b="0">
                        <a:latin typeface="华文楷体" panose="02010600040101010101" charset="-122"/>
                        <a:ea typeface="华文楷体" panose="02010600040101010101" charset="-122"/>
                        <a:cs typeface="Times New Roman" panose="02020503050405090304" charset="0"/>
                      </a:endParaRPr>
                    </a:p>
                  </a:txBody>
                  <a:tcPr marL="0" marR="0" marT="0" marB="1"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67030">
                <a:tc>
                  <a:txBody>
                    <a:bodyPr/>
                    <a:p>
                      <a:pPr indent="0" algn="ctr">
                        <a:buNone/>
                      </a:pPr>
                      <a:r>
                        <a:rPr lang="zh-CN" altLang="en-US" sz="1200" b="0">
                          <a:latin typeface="华文楷体" panose="02010600040101010101" charset="-122"/>
                          <a:ea typeface="华文楷体" panose="02010600040101010101" charset="-122"/>
                          <a:cs typeface="华文楷体" panose="02010600040101010101" charset="-122"/>
                        </a:rPr>
                        <a:t>指导者</a:t>
                      </a:r>
                      <a:r>
                        <a:rPr lang="en-US" altLang="zh-CN" sz="1200" b="0">
                          <a:latin typeface="华文楷体" panose="02010600040101010101" charset="-122"/>
                          <a:ea typeface="华文楷体" panose="02010600040101010101" charset="-122"/>
                          <a:cs typeface="华文楷体" panose="02010600040101010101" charset="-122"/>
                        </a:rPr>
                        <a:t>-</a:t>
                      </a:r>
                      <a:r>
                        <a:rPr lang="zh-CN" altLang="en-US" sz="1200" b="0">
                          <a:latin typeface="华文楷体" panose="02010600040101010101" charset="-122"/>
                          <a:ea typeface="华文楷体" panose="02010600040101010101" charset="-122"/>
                          <a:cs typeface="华文楷体" panose="02010600040101010101" charset="-122"/>
                        </a:rPr>
                        <a:t>拥有案例</a:t>
                      </a:r>
                      <a:endParaRPr lang="zh-CN" altLang="en-US" sz="1200" b="0">
                        <a:latin typeface="华文楷体" panose="02010600040101010101" charset="-122"/>
                        <a:ea typeface="华文楷体" panose="02010600040101010101" charset="-122"/>
                        <a:cs typeface="华文楷体" panose="02010600040101010101" charset="-122"/>
                      </a:endParaRPr>
                    </a:p>
                  </a:txBody>
                  <a:tcPr marL="0" marR="0" marT="0" marB="1"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zh-CN" altLang="en-US" sz="1200" b="0">
                          <a:latin typeface="华文楷体" panose="02010600040101010101" charset="-122"/>
                          <a:ea typeface="华文楷体" panose="02010600040101010101" charset="-122"/>
                          <a:cs typeface="Times New Roman" panose="02020503050405090304" charset="0"/>
                        </a:rPr>
                        <a:t>普通用户</a:t>
                      </a:r>
                      <a:endParaRPr lang="zh-CN" altLang="en-US" sz="1200" b="0">
                        <a:latin typeface="华文楷体" panose="02010600040101010101" charset="-122"/>
                        <a:ea typeface="华文楷体" panose="02010600040101010101" charset="-122"/>
                        <a:cs typeface="Times New Roman" panose="02020503050405090304" charset="0"/>
                      </a:endParaRPr>
                    </a:p>
                  </a:txBody>
                  <a:tcPr marL="0" marR="0" marT="0" marB="1"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zh-CN" altLang="en-US" sz="1200" b="0">
                          <a:latin typeface="华文楷体" panose="02010600040101010101" charset="-122"/>
                          <a:ea typeface="华文楷体" panose="02010600040101010101" charset="-122"/>
                          <a:cs typeface="Times New Roman" panose="02020503050405090304" charset="0"/>
                        </a:rPr>
                        <a:t>发布和管理案例</a:t>
                      </a:r>
                      <a:endParaRPr lang="zh-CN" altLang="en-US" sz="1200" b="0">
                        <a:latin typeface="华文楷体" panose="02010600040101010101" charset="-122"/>
                        <a:ea typeface="华文楷体" panose="02010600040101010101" charset="-122"/>
                        <a:cs typeface="Times New Roman" panose="02020503050405090304" charset="0"/>
                      </a:endParaRPr>
                    </a:p>
                  </a:txBody>
                  <a:tcPr marL="0" marR="0" marT="0" marB="1"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zh-CN" altLang="en-US" sz="1200" b="0">
                          <a:latin typeface="华文楷体" panose="02010600040101010101" charset="-122"/>
                          <a:ea typeface="华文楷体" panose="02010600040101010101" charset="-122"/>
                          <a:cs typeface="Times New Roman" panose="02020503050405090304" charset="0"/>
                        </a:rPr>
                        <a:t>偶尔使用</a:t>
                      </a:r>
                      <a:endParaRPr lang="zh-CN" altLang="en-US" sz="1200" b="0">
                        <a:latin typeface="华文楷体" panose="02010600040101010101" charset="-122"/>
                        <a:ea typeface="华文楷体" panose="02010600040101010101" charset="-122"/>
                        <a:cs typeface="Times New Roman" panose="02020503050405090304" charset="0"/>
                      </a:endParaRPr>
                    </a:p>
                  </a:txBody>
                  <a:tcPr marL="0" marR="0" marT="0" marB="1"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zh-CN" altLang="en-US" sz="1200" b="0">
                          <a:latin typeface="华文楷体" panose="02010600040101010101" charset="-122"/>
                          <a:ea typeface="华文楷体" panose="02010600040101010101" charset="-122"/>
                          <a:cs typeface="Times New Roman" panose="02020503050405090304" charset="0"/>
                        </a:rPr>
                        <a:t>有一定经验</a:t>
                      </a:r>
                      <a:endParaRPr lang="zh-CN" altLang="en-US" sz="1200" b="0">
                        <a:latin typeface="华文楷体" panose="02010600040101010101" charset="-122"/>
                        <a:ea typeface="华文楷体" panose="02010600040101010101" charset="-122"/>
                        <a:cs typeface="Times New Roman" panose="02020503050405090304" charset="0"/>
                      </a:endParaRPr>
                    </a:p>
                  </a:txBody>
                  <a:tcPr marL="0" marR="0" marT="0" marB="1"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zh-CN" altLang="en-US" sz="1200" b="0">
                          <a:latin typeface="华文楷体" panose="02010600040101010101" charset="-122"/>
                          <a:ea typeface="华文楷体" panose="02010600040101010101" charset="-122"/>
                          <a:cs typeface="Times New Roman" panose="02020503050405090304" charset="0"/>
                        </a:rPr>
                        <a:t>有一定经验</a:t>
                      </a:r>
                      <a:endParaRPr lang="zh-CN" altLang="en-US" sz="1200" b="0">
                        <a:latin typeface="华文楷体" panose="02010600040101010101" charset="-122"/>
                        <a:ea typeface="华文楷体" panose="02010600040101010101" charset="-122"/>
                        <a:cs typeface="Times New Roman" panose="02020503050405090304" charset="0"/>
                      </a:endParaRPr>
                    </a:p>
                  </a:txBody>
                  <a:tcPr marL="0" marR="0" marT="0" marB="1"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613410">
                <a:tc>
                  <a:txBody>
                    <a:bodyPr/>
                    <a:p>
                      <a:pPr indent="0" algn="ctr">
                        <a:buNone/>
                      </a:pPr>
                      <a:r>
                        <a:rPr lang="zh-CN" altLang="en-US" sz="1200" b="0">
                          <a:latin typeface="华文楷体" panose="02010600040101010101" charset="-122"/>
                          <a:ea typeface="华文楷体" panose="02010600040101010101" charset="-122"/>
                          <a:cs typeface="Times New Roman" panose="02020503050405090304" charset="0"/>
                        </a:rPr>
                        <a:t>管理员</a:t>
                      </a:r>
                      <a:endParaRPr lang="zh-CN" altLang="en-US" sz="1200" b="0">
                        <a:latin typeface="华文楷体" panose="02010600040101010101" charset="-122"/>
                        <a:ea typeface="华文楷体" panose="02010600040101010101" charset="-122"/>
                        <a:cs typeface="Times New Roman" panose="02020503050405090304" charset="0"/>
                      </a:endParaRPr>
                    </a:p>
                  </a:txBody>
                  <a:tcPr marL="0" marR="0" marT="0" marB="1"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zh-CN" altLang="en-US" sz="1200" b="0">
                          <a:latin typeface="华文楷体" panose="02010600040101010101" charset="-122"/>
                          <a:ea typeface="华文楷体" panose="02010600040101010101" charset="-122"/>
                          <a:cs typeface="Times New Roman" panose="02020503050405090304" charset="0"/>
                        </a:rPr>
                        <a:t>管理员</a:t>
                      </a:r>
                      <a:endParaRPr lang="zh-CN" altLang="en-US" sz="1200" b="0">
                        <a:latin typeface="华文楷体" panose="02010600040101010101" charset="-122"/>
                        <a:ea typeface="华文楷体" panose="02010600040101010101" charset="-122"/>
                        <a:cs typeface="Times New Roman" panose="02020503050405090304" charset="0"/>
                      </a:endParaRPr>
                    </a:p>
                  </a:txBody>
                  <a:tcPr marL="0" marR="0" marT="0" marB="1"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zh-CN" altLang="en-US" sz="1200" b="0">
                          <a:latin typeface="华文楷体" panose="02010600040101010101" charset="-122"/>
                          <a:ea typeface="华文楷体" panose="02010600040101010101" charset="-122"/>
                          <a:cs typeface="Times New Roman" panose="02020503050405090304" charset="0"/>
                        </a:rPr>
                        <a:t>用户管理，案例管理，实例管理，系统管理</a:t>
                      </a:r>
                      <a:endParaRPr lang="zh-CN" altLang="en-US" sz="1200" b="0">
                        <a:latin typeface="华文楷体" panose="02010600040101010101" charset="-122"/>
                        <a:ea typeface="华文楷体" panose="02010600040101010101" charset="-122"/>
                        <a:cs typeface="Times New Roman" panose="02020503050405090304" charset="0"/>
                      </a:endParaRPr>
                    </a:p>
                  </a:txBody>
                  <a:tcPr marL="0" marR="0" marT="0" marB="1"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zh-CN" altLang="en-US" sz="1200" b="0">
                          <a:latin typeface="华文楷体" panose="02010600040101010101" charset="-122"/>
                          <a:ea typeface="华文楷体" panose="02010600040101010101" charset="-122"/>
                          <a:cs typeface="Times New Roman" panose="02020503050405090304" charset="0"/>
                        </a:rPr>
                        <a:t>长期使用（很高）</a:t>
                      </a:r>
                      <a:endParaRPr lang="zh-CN" altLang="en-US" sz="1200" b="0">
                        <a:latin typeface="华文楷体" panose="02010600040101010101" charset="-122"/>
                        <a:ea typeface="华文楷体" panose="02010600040101010101" charset="-122"/>
                        <a:cs typeface="Times New Roman" panose="02020503050405090304" charset="0"/>
                      </a:endParaRPr>
                    </a:p>
                  </a:txBody>
                  <a:tcPr marL="0" marR="0" marT="0" marB="1"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zh-CN" altLang="en-US" sz="1200" b="0">
                          <a:latin typeface="华文楷体" panose="02010600040101010101" charset="-122"/>
                          <a:ea typeface="华文楷体" panose="02010600040101010101" charset="-122"/>
                          <a:cs typeface="Times New Roman" panose="02020503050405090304" charset="0"/>
                        </a:rPr>
                        <a:t>有一定经验</a:t>
                      </a:r>
                      <a:endParaRPr lang="zh-CN" altLang="en-US" sz="1200" b="0">
                        <a:latin typeface="华文楷体" panose="02010600040101010101" charset="-122"/>
                        <a:ea typeface="华文楷体" panose="02010600040101010101" charset="-122"/>
                        <a:cs typeface="Times New Roman" panose="02020503050405090304" charset="0"/>
                      </a:endParaRPr>
                    </a:p>
                  </a:txBody>
                  <a:tcPr marL="0" marR="0" marT="0" marB="1"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zh-CN" altLang="en-US" sz="1200" b="0">
                          <a:latin typeface="华文楷体" panose="02010600040101010101" charset="-122"/>
                          <a:ea typeface="华文楷体" panose="02010600040101010101" charset="-122"/>
                          <a:cs typeface="Times New Roman" panose="02020503050405090304" charset="0"/>
                        </a:rPr>
                        <a:t>有一定经验</a:t>
                      </a:r>
                      <a:endParaRPr lang="zh-CN" altLang="en-US" sz="1200" b="0">
                        <a:latin typeface="华文楷体" panose="02010600040101010101" charset="-122"/>
                        <a:ea typeface="华文楷体" panose="02010600040101010101" charset="-122"/>
                        <a:cs typeface="Times New Roman" panose="02020503050405090304" charset="0"/>
                      </a:endParaRPr>
                    </a:p>
                  </a:txBody>
                  <a:tcPr marL="0" marR="0" marT="0" marB="1"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20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p:tgtEl>
                                          <p:spTgt spid="27"/>
                                        </p:tgtEl>
                                        <p:attrNameLst>
                                          <p:attrName>ppt_y</p:attrName>
                                        </p:attrNameLst>
                                      </p:cBhvr>
                                      <p:tavLst>
                                        <p:tav tm="0">
                                          <p:val>
                                            <p:strVal val="#ppt_y-#ppt_h*1.125000"/>
                                          </p:val>
                                        </p:tav>
                                        <p:tav tm="100000">
                                          <p:val>
                                            <p:strVal val="#ppt_y"/>
                                          </p:val>
                                        </p:tav>
                                      </p:tavLst>
                                    </p:anim>
                                    <p:animEffect transition="in" filter="wipe(down)">
                                      <p:cBhvr>
                                        <p:cTn id="8"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ldLvl="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圆角矩形 26"/>
          <p:cNvSpPr>
            <a:spLocks noChangeArrowheads="1"/>
          </p:cNvSpPr>
          <p:nvPr/>
        </p:nvSpPr>
        <p:spPr bwMode="auto">
          <a:xfrm>
            <a:off x="669925" y="459740"/>
            <a:ext cx="1495425" cy="354965"/>
          </a:xfrm>
          <a:prstGeom prst="roundRect">
            <a:avLst>
              <a:gd name="adj" fmla="val 50000"/>
            </a:avLst>
          </a:prstGeom>
          <a:solidFill>
            <a:schemeClr val="accent1"/>
          </a:solidFill>
          <a:ln w="12700" algn="ctr">
            <a:noFill/>
            <a:miter lim="800000"/>
          </a:ln>
          <a:effectLst>
            <a:outerShdw blurRad="317500" dist="190500" dir="9000000" algn="r" rotWithShape="0">
              <a:prstClr val="black">
                <a:alpha val="40000"/>
              </a:prstClr>
            </a:outerShdw>
          </a:effectLst>
        </p:spPr>
        <p:txBody>
          <a:bodyPr lIns="91438" tIns="45719" rIns="91438" bIns="45719" anchor="ctr"/>
          <a:p>
            <a:pPr algn="ctr" defTabSz="913130">
              <a:defRPr/>
            </a:pPr>
            <a:r>
              <a:rPr lang="zh-CN" altLang="en-US">
                <a:solidFill>
                  <a:schemeClr val="bg1"/>
                </a:solidFill>
              </a:rPr>
              <a:t>用户分类</a:t>
            </a:r>
            <a:endParaRPr lang="zh-CN" altLang="en-US">
              <a:solidFill>
                <a:schemeClr val="bg1"/>
              </a:solidFill>
            </a:endParaRPr>
          </a:p>
        </p:txBody>
      </p:sp>
      <p:graphicFrame>
        <p:nvGraphicFramePr>
          <p:cNvPr id="0" name="表格 -1"/>
          <p:cNvGraphicFramePr/>
          <p:nvPr>
            <p:custDataLst>
              <p:tags r:id="rId1"/>
            </p:custDataLst>
          </p:nvPr>
        </p:nvGraphicFramePr>
        <p:xfrm>
          <a:off x="2352830" y="314524"/>
          <a:ext cx="6672580" cy="4541520"/>
        </p:xfrm>
        <a:graphic>
          <a:graphicData uri="http://schemas.openxmlformats.org/drawingml/2006/table">
            <a:tbl>
              <a:tblPr firstRow="1" bandRow="1">
                <a:tableStyleId>{5940675A-B579-460E-94D1-54222C63F5DA}</a:tableStyleId>
              </a:tblPr>
              <a:tblGrid>
                <a:gridCol w="576580"/>
                <a:gridCol w="464185"/>
                <a:gridCol w="1054100"/>
                <a:gridCol w="1138555"/>
                <a:gridCol w="1266190"/>
                <a:gridCol w="2172970"/>
              </a:tblGrid>
              <a:tr h="210820">
                <a:tc>
                  <a:txBody>
                    <a:bodyPr/>
                    <a:p>
                      <a:pPr indent="0" algn="ctr">
                        <a:buNone/>
                      </a:pPr>
                      <a:r>
                        <a:rPr lang="zh-CN" altLang="en-US" sz="1200" b="1">
                          <a:highlight>
                            <a:srgbClr val="CFCECE"/>
                          </a:highlight>
                          <a:latin typeface="黑体" panose="02010609060101010101" charset="-122"/>
                          <a:ea typeface="黑体" panose="02010609060101010101" charset="-122"/>
                          <a:cs typeface="Times New Roman" panose="02020503050405090304" charset="0"/>
                        </a:rPr>
                        <a:t>姓名</a:t>
                      </a:r>
                      <a:endParaRPr lang="zh-CN" altLang="en-US" sz="1200" b="1">
                        <a:highlight>
                          <a:srgbClr val="CFCECE"/>
                        </a:highlight>
                        <a:latin typeface="黑体" panose="02010609060101010101" charset="-122"/>
                        <a:ea typeface="黑体" panose="02010609060101010101" charset="-122"/>
                        <a:cs typeface="Times New Roman" panose="02020503050405090304"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CFCECE"/>
                    </a:solidFill>
                  </a:tcPr>
                </a:tc>
                <a:tc>
                  <a:txBody>
                    <a:bodyPr/>
                    <a:p>
                      <a:pPr indent="0" algn="ctr">
                        <a:buNone/>
                      </a:pPr>
                      <a:r>
                        <a:rPr lang="zh-CN" altLang="en-US" sz="1200" b="1">
                          <a:highlight>
                            <a:srgbClr val="CFCECE"/>
                          </a:highlight>
                          <a:latin typeface="黑体" panose="02010609060101010101" charset="-122"/>
                          <a:ea typeface="黑体" panose="02010609060101010101" charset="-122"/>
                          <a:cs typeface="Times New Roman" panose="02020503050405090304" charset="0"/>
                        </a:rPr>
                        <a:t>职位</a:t>
                      </a:r>
                      <a:endParaRPr lang="zh-CN" altLang="en-US" sz="1200" b="1">
                        <a:highlight>
                          <a:srgbClr val="CFCECE"/>
                        </a:highlight>
                        <a:latin typeface="黑体" panose="02010609060101010101" charset="-122"/>
                        <a:ea typeface="黑体" panose="02010609060101010101" charset="-122"/>
                        <a:cs typeface="Times New Roman" panose="02020503050405090304"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CFCECE"/>
                    </a:solidFill>
                  </a:tcPr>
                </a:tc>
                <a:tc>
                  <a:txBody>
                    <a:bodyPr/>
                    <a:p>
                      <a:pPr indent="0" algn="ctr">
                        <a:buNone/>
                      </a:pPr>
                      <a:r>
                        <a:rPr lang="zh-CN" altLang="en-US" sz="1200" b="1">
                          <a:highlight>
                            <a:srgbClr val="CFCECE"/>
                          </a:highlight>
                          <a:latin typeface="黑体" panose="02010609060101010101" charset="-122"/>
                          <a:ea typeface="黑体" panose="02010609060101010101" charset="-122"/>
                          <a:cs typeface="Times New Roman" panose="02020503050405090304" charset="0"/>
                        </a:rPr>
                        <a:t>项目角色</a:t>
                      </a:r>
                      <a:endParaRPr lang="zh-CN" altLang="en-US" sz="1200" b="1">
                        <a:highlight>
                          <a:srgbClr val="CFCECE"/>
                        </a:highlight>
                        <a:latin typeface="黑体" panose="02010609060101010101" charset="-122"/>
                        <a:ea typeface="黑体" panose="02010609060101010101" charset="-122"/>
                        <a:cs typeface="Times New Roman" panose="02020503050405090304"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CFCECE"/>
                    </a:solidFill>
                  </a:tcPr>
                </a:tc>
                <a:tc>
                  <a:txBody>
                    <a:bodyPr/>
                    <a:p>
                      <a:pPr indent="0" algn="ctr">
                        <a:buNone/>
                      </a:pPr>
                      <a:r>
                        <a:rPr lang="zh-CN" altLang="en-US" sz="1200" b="1">
                          <a:highlight>
                            <a:srgbClr val="CFCECE"/>
                          </a:highlight>
                          <a:latin typeface="黑体" panose="02010609060101010101" charset="-122"/>
                          <a:ea typeface="黑体" panose="02010609060101010101" charset="-122"/>
                          <a:cs typeface="Times New Roman" panose="02020503050405090304" charset="0"/>
                        </a:rPr>
                        <a:t>选择原因</a:t>
                      </a:r>
                      <a:endParaRPr lang="zh-CN" altLang="en-US" sz="1200" b="1">
                        <a:highlight>
                          <a:srgbClr val="CFCECE"/>
                        </a:highlight>
                        <a:latin typeface="黑体" panose="02010609060101010101" charset="-122"/>
                        <a:ea typeface="黑体" panose="02010609060101010101" charset="-122"/>
                        <a:cs typeface="Times New Roman" panose="02020503050405090304"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CFCECE"/>
                    </a:solidFill>
                  </a:tcPr>
                </a:tc>
                <a:tc>
                  <a:txBody>
                    <a:bodyPr/>
                    <a:p>
                      <a:pPr indent="0" algn="ctr">
                        <a:buNone/>
                      </a:pPr>
                      <a:r>
                        <a:rPr lang="zh-CN" altLang="en-US" sz="1200" b="1">
                          <a:highlight>
                            <a:srgbClr val="CFCECE"/>
                          </a:highlight>
                          <a:latin typeface="黑体" panose="02010609060101010101" charset="-122"/>
                          <a:ea typeface="黑体" panose="02010609060101010101" charset="-122"/>
                          <a:cs typeface="Times New Roman" panose="02020503050405090304" charset="0"/>
                        </a:rPr>
                        <a:t>角色职责</a:t>
                      </a:r>
                      <a:endParaRPr lang="zh-CN" altLang="en-US" sz="1200" b="1">
                        <a:highlight>
                          <a:srgbClr val="CFCECE"/>
                        </a:highlight>
                        <a:latin typeface="黑体" panose="02010609060101010101" charset="-122"/>
                        <a:ea typeface="黑体" panose="02010609060101010101" charset="-122"/>
                        <a:cs typeface="Times New Roman" panose="02020503050405090304"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CFCECE"/>
                    </a:solidFill>
                  </a:tcPr>
                </a:tc>
                <a:tc>
                  <a:txBody>
                    <a:bodyPr/>
                    <a:p>
                      <a:pPr indent="0" algn="ctr">
                        <a:buNone/>
                      </a:pPr>
                      <a:r>
                        <a:rPr lang="zh-CN" altLang="en-US" sz="1200" b="1">
                          <a:highlight>
                            <a:srgbClr val="CFCECE"/>
                          </a:highlight>
                          <a:latin typeface="黑体" panose="02010609060101010101" charset="-122"/>
                          <a:ea typeface="黑体" panose="02010609060101010101" charset="-122"/>
                          <a:cs typeface="Times New Roman" panose="02020503050405090304" charset="0"/>
                        </a:rPr>
                        <a:t>代表职责</a:t>
                      </a:r>
                      <a:endParaRPr lang="zh-CN" altLang="en-US" sz="1200" b="1">
                        <a:highlight>
                          <a:srgbClr val="CFCECE"/>
                        </a:highlight>
                        <a:latin typeface="黑体" panose="02010609060101010101" charset="-122"/>
                        <a:ea typeface="黑体" panose="02010609060101010101" charset="-122"/>
                        <a:cs typeface="Times New Roman" panose="02020503050405090304"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CFCECE"/>
                    </a:solidFill>
                  </a:tcPr>
                </a:tc>
              </a:tr>
              <a:tr h="1202690">
                <a:tc>
                  <a:txBody>
                    <a:bodyPr/>
                    <a:p>
                      <a:pPr indent="0">
                        <a:buNone/>
                      </a:pPr>
                      <a:r>
                        <a:rPr lang="zh-CN" altLang="en-US" sz="1200" b="0">
                          <a:latin typeface="华文楷体" panose="02010600040101010101" charset="-122"/>
                          <a:ea typeface="华文楷体" panose="02010600040101010101" charset="-122"/>
                          <a:cs typeface="宋体" panose="02010600030101010101" pitchFamily="2" charset="-122"/>
                        </a:rPr>
                        <a:t>张洛嘉</a:t>
                      </a:r>
                      <a:endParaRPr lang="zh-CN" altLang="en-US" sz="1200" b="0">
                        <a:latin typeface="华文楷体" panose="02010600040101010101" charset="-122"/>
                        <a:ea typeface="华文楷体" panose="02010600040101010101"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1200" b="0">
                          <a:latin typeface="华文楷体" panose="02010600040101010101" charset="-122"/>
                          <a:ea typeface="华文楷体" panose="02010600040101010101" charset="-122"/>
                          <a:cs typeface="Times New Roman" panose="02020503050405090304" charset="0"/>
                        </a:rPr>
                        <a:t>学生</a:t>
                      </a:r>
                      <a:endParaRPr lang="zh-CN" altLang="en-US" sz="1200" b="0">
                        <a:latin typeface="华文楷体" panose="02010600040101010101" charset="-122"/>
                        <a:ea typeface="华文楷体" panose="02010600040101010101" charset="-122"/>
                        <a:cs typeface="Times New Roman" panose="02020503050405090304"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1200" b="0">
                          <a:latin typeface="华文楷体" panose="02010600040101010101" charset="-122"/>
                          <a:ea typeface="华文楷体" panose="02010600040101010101" charset="-122"/>
                          <a:cs typeface="华文楷体" panose="02010600040101010101" charset="-122"/>
                        </a:rPr>
                        <a:t>学习者用户代表（做该项目，</a:t>
                      </a:r>
                      <a:r>
                        <a:rPr lang="en-US" altLang="zh-CN" sz="1200" b="0">
                          <a:latin typeface="华文楷体" panose="02010600040101010101" charset="-122"/>
                          <a:ea typeface="华文楷体" panose="02010600040101010101" charset="-122"/>
                          <a:cs typeface="华文楷体" panose="02010600040101010101" charset="-122"/>
                        </a:rPr>
                        <a:t>PM</a:t>
                      </a:r>
                      <a:r>
                        <a:rPr lang="zh-CN" altLang="en-US" sz="1200" b="0">
                          <a:latin typeface="华文楷体" panose="02010600040101010101" charset="-122"/>
                          <a:ea typeface="华文楷体" panose="02010600040101010101" charset="-122"/>
                          <a:cs typeface="华文楷体" panose="02010600040101010101" charset="-122"/>
                        </a:rPr>
                        <a:t>，男）</a:t>
                      </a:r>
                      <a:endParaRPr lang="zh-CN" altLang="en-US" sz="1200" b="0">
                        <a:latin typeface="华文楷体" panose="02010600040101010101" charset="-122"/>
                        <a:ea typeface="华文楷体" panose="02010600040101010101" charset="-122"/>
                        <a:cs typeface="华文楷体" panose="02010600040101010101"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1200" b="0">
                          <a:latin typeface="华文楷体" panose="02010600040101010101" charset="-122"/>
                          <a:ea typeface="华文楷体" panose="02010600040101010101" charset="-122"/>
                          <a:cs typeface="Times New Roman" panose="02020503050405090304" charset="0"/>
                        </a:rPr>
                        <a:t>同选题小组组长，对系统较为了解</a:t>
                      </a:r>
                      <a:endParaRPr lang="zh-CN" altLang="en-US" sz="1200" b="0">
                        <a:latin typeface="华文楷体" panose="02010600040101010101" charset="-122"/>
                        <a:ea typeface="华文楷体" panose="02010600040101010101" charset="-122"/>
                        <a:cs typeface="Times New Roman" panose="02020503050405090304"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1200" b="0">
                          <a:latin typeface="华文楷体" panose="02010600040101010101" charset="-122"/>
                          <a:ea typeface="华文楷体" panose="02010600040101010101" charset="-122"/>
                          <a:cs typeface="Times New Roman" panose="02020503050405090304" charset="0"/>
                        </a:rPr>
                        <a:t>在系统中主要参与项目的角色扮演，在做项目的过程中进行学习。</a:t>
                      </a:r>
                      <a:endParaRPr lang="zh-CN" altLang="en-US" sz="1200" b="0">
                        <a:latin typeface="华文楷体" panose="02010600040101010101" charset="-122"/>
                        <a:ea typeface="华文楷体" panose="02010600040101010101" charset="-122"/>
                        <a:cs typeface="Times New Roman" panose="02020503050405090304"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1200" b="0">
                          <a:latin typeface="华文楷体" panose="02010600040101010101" charset="-122"/>
                          <a:ea typeface="华文楷体" panose="02010600040101010101" charset="-122"/>
                          <a:cs typeface="Times New Roman" panose="02020503050405090304" charset="0"/>
                        </a:rPr>
                        <a:t>提供学生用户需求，确认学生界面原型，帮助项目小组对学生用户需求优先级进行打分。</a:t>
                      </a:r>
                      <a:endParaRPr lang="zh-CN" altLang="en-US" sz="1200" b="0">
                        <a:latin typeface="华文楷体" panose="02010600040101010101" charset="-122"/>
                        <a:ea typeface="华文楷体" panose="02010600040101010101" charset="-122"/>
                        <a:cs typeface="Times New Roman" panose="02020503050405090304"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203325">
                <a:tc>
                  <a:txBody>
                    <a:bodyPr/>
                    <a:p>
                      <a:pPr indent="0">
                        <a:buNone/>
                      </a:pPr>
                      <a:r>
                        <a:rPr lang="zh-CN" altLang="en-US" sz="1200" b="0">
                          <a:latin typeface="华文楷体" panose="02010600040101010101" charset="-122"/>
                          <a:ea typeface="华文楷体" panose="02010600040101010101" charset="-122"/>
                          <a:cs typeface="宋体" panose="02010600030101010101" pitchFamily="2" charset="-122"/>
                        </a:rPr>
                        <a:t>高兴欣</a:t>
                      </a:r>
                      <a:endParaRPr lang="zh-CN" altLang="en-US" sz="1200" b="0">
                        <a:latin typeface="华文楷体" panose="02010600040101010101" charset="-122"/>
                        <a:ea typeface="华文楷体" panose="02010600040101010101"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1200" b="0">
                          <a:latin typeface="华文楷体" panose="02010600040101010101" charset="-122"/>
                          <a:ea typeface="华文楷体" panose="02010600040101010101" charset="-122"/>
                          <a:cs typeface="Times New Roman" panose="02020503050405090304" charset="0"/>
                        </a:rPr>
                        <a:t>学生</a:t>
                      </a:r>
                      <a:endParaRPr lang="zh-CN" altLang="en-US" sz="1200" b="0">
                        <a:latin typeface="华文楷体" panose="02010600040101010101" charset="-122"/>
                        <a:ea typeface="华文楷体" panose="02010600040101010101" charset="-122"/>
                        <a:cs typeface="Times New Roman" panose="02020503050405090304"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1200" b="0">
                          <a:latin typeface="华文楷体" panose="02010600040101010101" charset="-122"/>
                          <a:ea typeface="华文楷体" panose="02010600040101010101" charset="-122"/>
                          <a:cs typeface="华文楷体" panose="02010600040101010101" charset="-122"/>
                        </a:rPr>
                        <a:t>学习者用户代表（做该项目，</a:t>
                      </a:r>
                      <a:r>
                        <a:rPr lang="en-US" altLang="zh-CN" sz="1200" b="0">
                          <a:latin typeface="华文楷体" panose="02010600040101010101" charset="-122"/>
                          <a:ea typeface="华文楷体" panose="02010600040101010101" charset="-122"/>
                          <a:cs typeface="华文楷体" panose="02010600040101010101" charset="-122"/>
                        </a:rPr>
                        <a:t>PM</a:t>
                      </a:r>
                      <a:r>
                        <a:rPr lang="zh-CN" altLang="en-US" sz="1200" b="0">
                          <a:latin typeface="华文楷体" panose="02010600040101010101" charset="-122"/>
                          <a:ea typeface="华文楷体" panose="02010600040101010101" charset="-122"/>
                          <a:cs typeface="华文楷体" panose="02010600040101010101" charset="-122"/>
                        </a:rPr>
                        <a:t>，女）</a:t>
                      </a:r>
                      <a:endParaRPr lang="zh-CN" altLang="en-US" sz="1200" b="0">
                        <a:latin typeface="华文楷体" panose="02010600040101010101" charset="-122"/>
                        <a:ea typeface="华文楷体" panose="02010600040101010101" charset="-122"/>
                        <a:cs typeface="华文楷体" panose="02010600040101010101"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1200" b="0">
                          <a:latin typeface="华文楷体" panose="02010600040101010101" charset="-122"/>
                          <a:ea typeface="华文楷体" panose="02010600040101010101" charset="-122"/>
                          <a:cs typeface="Times New Roman" panose="02020503050405090304" charset="0"/>
                        </a:rPr>
                        <a:t>同选题小组组长，对系统较为了解</a:t>
                      </a:r>
                      <a:endParaRPr lang="zh-CN" altLang="en-US" sz="1200" b="0">
                        <a:latin typeface="华文楷体" panose="02010600040101010101" charset="-122"/>
                        <a:ea typeface="华文楷体" panose="02010600040101010101" charset="-122"/>
                        <a:cs typeface="Times New Roman" panose="02020503050405090304"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1200" b="0">
                          <a:latin typeface="华文楷体" panose="02010600040101010101" charset="-122"/>
                          <a:ea typeface="华文楷体" panose="02010600040101010101" charset="-122"/>
                          <a:cs typeface="Times New Roman" panose="02020503050405090304" charset="0"/>
                        </a:rPr>
                        <a:t>在系统中主要参与项目的角色扮演，在做项目的过程中进行学习。</a:t>
                      </a:r>
                      <a:endParaRPr lang="zh-CN" altLang="en-US" sz="1200" b="0">
                        <a:latin typeface="华文楷体" panose="02010600040101010101" charset="-122"/>
                        <a:ea typeface="华文楷体" panose="02010600040101010101" charset="-122"/>
                        <a:cs typeface="Times New Roman" panose="02020503050405090304"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1200" b="0">
                          <a:latin typeface="华文楷体" panose="02010600040101010101" charset="-122"/>
                          <a:ea typeface="华文楷体" panose="02010600040101010101" charset="-122"/>
                          <a:cs typeface="Times New Roman" panose="02020503050405090304" charset="0"/>
                        </a:rPr>
                        <a:t>提供学生用户需求，确认学生界面原型，帮助项目小组对学生用户需求优先级进行打分。</a:t>
                      </a:r>
                      <a:endParaRPr lang="zh-CN" altLang="en-US" sz="1200" b="0">
                        <a:latin typeface="华文楷体" panose="02010600040101010101" charset="-122"/>
                        <a:ea typeface="华文楷体" panose="02010600040101010101" charset="-122"/>
                        <a:cs typeface="Times New Roman" panose="02020503050405090304"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962660">
                <a:tc>
                  <a:txBody>
                    <a:bodyPr/>
                    <a:p>
                      <a:pPr indent="0">
                        <a:buNone/>
                      </a:pPr>
                      <a:r>
                        <a:rPr lang="zh-CN" altLang="en-US" sz="1200" b="0">
                          <a:latin typeface="华文楷体" panose="02010600040101010101" charset="-122"/>
                          <a:ea typeface="华文楷体" panose="02010600040101010101" charset="-122"/>
                          <a:cs typeface="宋体" panose="02010600030101010101" pitchFamily="2" charset="-122"/>
                        </a:rPr>
                        <a:t>俞佳琪</a:t>
                      </a:r>
                      <a:endParaRPr lang="zh-CN" altLang="en-US" sz="1200" b="0">
                        <a:latin typeface="华文楷体" panose="02010600040101010101" charset="-122"/>
                        <a:ea typeface="华文楷体" panose="02010600040101010101"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1200" b="0">
                          <a:latin typeface="华文楷体" panose="02010600040101010101" charset="-122"/>
                          <a:ea typeface="华文楷体" panose="02010600040101010101" charset="-122"/>
                          <a:cs typeface="宋体" panose="02010600030101010101" pitchFamily="2" charset="-122"/>
                        </a:rPr>
                        <a:t>学生</a:t>
                      </a:r>
                      <a:endParaRPr lang="zh-CN" altLang="en-US" sz="1200" b="0">
                        <a:latin typeface="华文楷体" panose="02010600040101010101" charset="-122"/>
                        <a:ea typeface="华文楷体" panose="02010600040101010101"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1200" b="0">
                          <a:latin typeface="华文楷体" panose="02010600040101010101" charset="-122"/>
                          <a:ea typeface="华文楷体" panose="02010600040101010101" charset="-122"/>
                          <a:cs typeface="Times New Roman" panose="02020503050405090304" charset="0"/>
                        </a:rPr>
                        <a:t>学习者用户代表（不</a:t>
                      </a:r>
                      <a:r>
                        <a:rPr lang="zh-CN" altLang="en-US" sz="1200" b="0">
                          <a:latin typeface="华文楷体" panose="02010600040101010101" charset="-122"/>
                          <a:ea typeface="华文楷体" panose="02010600040101010101" charset="-122"/>
                          <a:cs typeface="宋体" panose="02010600030101010101" pitchFamily="2" charset="-122"/>
                        </a:rPr>
                        <a:t>做</a:t>
                      </a:r>
                      <a:r>
                        <a:rPr lang="zh-CN" altLang="en-US" sz="1200" b="0">
                          <a:latin typeface="华文楷体" panose="02010600040101010101" charset="-122"/>
                          <a:ea typeface="华文楷体" panose="02010600040101010101" charset="-122"/>
                          <a:cs typeface="Times New Roman" panose="02020503050405090304" charset="0"/>
                        </a:rPr>
                        <a:t>该</a:t>
                      </a:r>
                      <a:r>
                        <a:rPr lang="zh-CN" altLang="en-US" sz="1200" b="0">
                          <a:latin typeface="华文楷体" panose="02010600040101010101" charset="-122"/>
                          <a:ea typeface="华文楷体" panose="02010600040101010101" charset="-122"/>
                          <a:cs typeface="宋体" panose="02010600030101010101" pitchFamily="2" charset="-122"/>
                        </a:rPr>
                        <a:t>项目</a:t>
                      </a:r>
                      <a:r>
                        <a:rPr lang="zh-CN" altLang="en-US" sz="1200" b="0">
                          <a:latin typeface="华文楷体" panose="02010600040101010101" charset="-122"/>
                          <a:ea typeface="华文楷体" panose="02010600040101010101" charset="-122"/>
                          <a:cs typeface="Times New Roman" panose="02020503050405090304" charset="0"/>
                        </a:rPr>
                        <a:t>，女）</a:t>
                      </a:r>
                      <a:endParaRPr lang="zh-CN" altLang="en-US" sz="1200" b="0">
                        <a:latin typeface="华文楷体" panose="02010600040101010101" charset="-122"/>
                        <a:ea typeface="华文楷体" panose="02010600040101010101" charset="-122"/>
                        <a:cs typeface="Times New Roman" panose="02020503050405090304"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1200" b="0">
                          <a:latin typeface="华文楷体" panose="02010600040101010101" charset="-122"/>
                          <a:ea typeface="华文楷体" panose="02010600040101010101" charset="-122"/>
                          <a:cs typeface="Times New Roman" panose="02020503050405090304" charset="0"/>
                        </a:rPr>
                        <a:t>对系统较为陌生</a:t>
                      </a:r>
                      <a:endParaRPr lang="zh-CN" altLang="en-US" sz="1200" b="0">
                        <a:latin typeface="华文楷体" panose="02010600040101010101" charset="-122"/>
                        <a:ea typeface="华文楷体" panose="02010600040101010101" charset="-122"/>
                        <a:cs typeface="Times New Roman" panose="02020503050405090304"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1200" b="0">
                          <a:latin typeface="华文楷体" panose="02010600040101010101" charset="-122"/>
                          <a:ea typeface="华文楷体" panose="02010600040101010101" charset="-122"/>
                          <a:cs typeface="宋体" panose="02010600030101010101" pitchFamily="2" charset="-122"/>
                        </a:rPr>
                        <a:t>根据他人案例教学项目进行学习</a:t>
                      </a:r>
                      <a:endParaRPr lang="zh-CN" altLang="en-US" sz="1200" b="0">
                        <a:latin typeface="华文楷体" panose="02010600040101010101" charset="-122"/>
                        <a:ea typeface="华文楷体" panose="02010600040101010101"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1200" b="0">
                          <a:latin typeface="华文楷体" panose="02010600040101010101" charset="-122"/>
                          <a:ea typeface="华文楷体" panose="02010600040101010101" charset="-122"/>
                          <a:cs typeface="Times New Roman" panose="02020503050405090304" charset="0"/>
                        </a:rPr>
                        <a:t>提供学生用户需求，确认学生界面原型，帮助项目小组对学生用户需求优先级进行打分。</a:t>
                      </a:r>
                      <a:endParaRPr lang="zh-CN" altLang="en-US" sz="1200" b="0">
                        <a:latin typeface="华文楷体" panose="02010600040101010101" charset="-122"/>
                        <a:ea typeface="华文楷体" panose="02010600040101010101" charset="-122"/>
                        <a:cs typeface="Times New Roman" panose="02020503050405090304"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962025">
                <a:tc>
                  <a:txBody>
                    <a:bodyPr/>
                    <a:p>
                      <a:pPr indent="0">
                        <a:buNone/>
                      </a:pPr>
                      <a:r>
                        <a:rPr lang="zh-CN" altLang="en-US" sz="1200" b="0">
                          <a:latin typeface="华文楷体" panose="02010600040101010101" charset="-122"/>
                          <a:ea typeface="华文楷体" panose="02010600040101010101" charset="-122"/>
                          <a:cs typeface="Times New Roman" panose="02020503050405090304" charset="0"/>
                        </a:rPr>
                        <a:t>苏东来</a:t>
                      </a:r>
                      <a:endParaRPr lang="zh-CN" altLang="en-US" sz="1200" b="0">
                        <a:latin typeface="华文楷体" panose="02010600040101010101" charset="-122"/>
                        <a:ea typeface="华文楷体" panose="02010600040101010101" charset="-122"/>
                        <a:cs typeface="Times New Roman" panose="02020503050405090304"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1200" b="0">
                          <a:latin typeface="华文楷体" panose="02010600040101010101" charset="-122"/>
                          <a:ea typeface="华文楷体" panose="02010600040101010101" charset="-122"/>
                          <a:cs typeface="宋体" panose="02010600030101010101" pitchFamily="2" charset="-122"/>
                        </a:rPr>
                        <a:t>学生</a:t>
                      </a:r>
                      <a:endParaRPr lang="zh-CN" altLang="en-US" sz="1200" b="0">
                        <a:latin typeface="华文楷体" panose="02010600040101010101" charset="-122"/>
                        <a:ea typeface="华文楷体" panose="02010600040101010101"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1200" b="0">
                          <a:latin typeface="华文楷体" panose="02010600040101010101" charset="-122"/>
                          <a:ea typeface="华文楷体" panose="02010600040101010101" charset="-122"/>
                          <a:cs typeface="华文楷体" panose="02010600040101010101" charset="-122"/>
                        </a:rPr>
                        <a:t>学习者用户代表（不做该项目，</a:t>
                      </a:r>
                      <a:r>
                        <a:rPr lang="en-US" altLang="zh-CN" sz="1200" b="0">
                          <a:latin typeface="华文楷体" panose="02010600040101010101" charset="-122"/>
                          <a:ea typeface="华文楷体" panose="02010600040101010101" charset="-122"/>
                          <a:cs typeface="华文楷体" panose="02010600040101010101" charset="-122"/>
                        </a:rPr>
                        <a:t>PM</a:t>
                      </a:r>
                      <a:r>
                        <a:rPr lang="zh-CN" altLang="en-US" sz="1200" b="0">
                          <a:latin typeface="华文楷体" panose="02010600040101010101" charset="-122"/>
                          <a:ea typeface="华文楷体" panose="02010600040101010101" charset="-122"/>
                          <a:cs typeface="华文楷体" panose="02010600040101010101" charset="-122"/>
                        </a:rPr>
                        <a:t>，男）</a:t>
                      </a:r>
                      <a:endParaRPr lang="zh-CN" altLang="en-US" sz="1200" b="0">
                        <a:latin typeface="华文楷体" panose="02010600040101010101" charset="-122"/>
                        <a:ea typeface="华文楷体" panose="02010600040101010101" charset="-122"/>
                        <a:cs typeface="华文楷体" panose="02010600040101010101"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1200" b="0">
                          <a:latin typeface="华文楷体" panose="02010600040101010101" charset="-122"/>
                          <a:ea typeface="华文楷体" panose="02010600040101010101" charset="-122"/>
                          <a:cs typeface="Times New Roman" panose="02020503050405090304" charset="0"/>
                        </a:rPr>
                        <a:t>对系统较为陌生</a:t>
                      </a:r>
                      <a:endParaRPr lang="zh-CN" altLang="en-US" sz="1200" b="0">
                        <a:latin typeface="华文楷体" panose="02010600040101010101" charset="-122"/>
                        <a:ea typeface="华文楷体" panose="02010600040101010101" charset="-122"/>
                        <a:cs typeface="Times New Roman" panose="02020503050405090304"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1200" b="0">
                          <a:latin typeface="华文楷体" panose="02010600040101010101" charset="-122"/>
                          <a:ea typeface="华文楷体" panose="02010600040101010101" charset="-122"/>
                          <a:cs typeface="宋体" panose="02010600030101010101" pitchFamily="2" charset="-122"/>
                        </a:rPr>
                        <a:t>根据他人案例教学项目进行学习</a:t>
                      </a:r>
                      <a:endParaRPr lang="zh-CN" altLang="en-US" sz="1200" b="0">
                        <a:latin typeface="华文楷体" panose="02010600040101010101" charset="-122"/>
                        <a:ea typeface="华文楷体" panose="02010600040101010101"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1200" b="0">
                          <a:latin typeface="华文楷体" panose="02010600040101010101" charset="-122"/>
                          <a:ea typeface="华文楷体" panose="02010600040101010101" charset="-122"/>
                          <a:cs typeface="Times New Roman" panose="02020503050405090304" charset="0"/>
                        </a:rPr>
                        <a:t>提供学生用户需求，确认学生界面原型，帮助项目小组对学生用户需求优先级进行打分。</a:t>
                      </a:r>
                      <a:endParaRPr lang="zh-CN" altLang="en-US" sz="1200" b="0">
                        <a:latin typeface="华文楷体" panose="02010600040101010101" charset="-122"/>
                        <a:ea typeface="华文楷体" panose="02010600040101010101" charset="-122"/>
                        <a:cs typeface="Times New Roman" panose="02020503050405090304"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
        <p:nvSpPr>
          <p:cNvPr id="3" name="圆角矩形 21"/>
          <p:cNvSpPr>
            <a:spLocks noChangeAspect="1" noChangeArrowheads="1"/>
          </p:cNvSpPr>
          <p:nvPr/>
        </p:nvSpPr>
        <p:spPr bwMode="auto">
          <a:xfrm>
            <a:off x="130810" y="1386205"/>
            <a:ext cx="2034540" cy="2397760"/>
          </a:xfrm>
          <a:prstGeom prst="roundRect">
            <a:avLst>
              <a:gd name="adj" fmla="val 1426"/>
            </a:avLst>
          </a:prstGeom>
          <a:solidFill>
            <a:srgbClr val="F2F2F2"/>
          </a:solidFill>
          <a:ln w="3175">
            <a:solidFill>
              <a:srgbClr val="D5D5D5"/>
            </a:solidFill>
            <a:bevel/>
          </a:ln>
        </p:spPr>
        <p:txBody>
          <a:bodyPr lIns="278614" tIns="696534" rIns="278614" bIns="348267"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just">
              <a:lnSpc>
                <a:spcPct val="120000"/>
              </a:lnSpc>
              <a:spcBef>
                <a:spcPts val="575"/>
              </a:spcBef>
              <a:spcAft>
                <a:spcPts val="575"/>
              </a:spcAft>
            </a:pPr>
            <a:endParaRPr lang="zh-CN" altLang="zh-CN" sz="1500">
              <a:solidFill>
                <a:srgbClr val="454545"/>
              </a:solidFill>
              <a:latin typeface="微软雅黑" panose="020B0503020204020204" pitchFamily="34" charset="-122"/>
              <a:sym typeface="微软雅黑" panose="020B0503020204020204" pitchFamily="34" charset="-122"/>
            </a:endParaRPr>
          </a:p>
        </p:txBody>
      </p:sp>
      <p:sp>
        <p:nvSpPr>
          <p:cNvPr id="4" name="任意多边形 22"/>
          <p:cNvSpPr>
            <a:spLocks noChangeArrowheads="1"/>
          </p:cNvSpPr>
          <p:nvPr/>
        </p:nvSpPr>
        <p:spPr bwMode="auto">
          <a:xfrm>
            <a:off x="511175" y="1316355"/>
            <a:ext cx="132715" cy="76200"/>
          </a:xfrm>
          <a:custGeom>
            <a:avLst/>
            <a:gdLst>
              <a:gd name="T0" fmla="*/ 2293 w 311731"/>
              <a:gd name="T1" fmla="*/ 0 h 121823"/>
              <a:gd name="T2" fmla="*/ 3163 w 311731"/>
              <a:gd name="T3" fmla="*/ 0 h 121823"/>
              <a:gd name="T4" fmla="*/ 3596 w 311731"/>
              <a:gd name="T5" fmla="*/ 101 h 121823"/>
              <a:gd name="T6" fmla="*/ 5417 w 311731"/>
              <a:gd name="T7" fmla="*/ 2655 h 121823"/>
              <a:gd name="T8" fmla="*/ 5457 w 311731"/>
              <a:gd name="T9" fmla="*/ 2961 h 121823"/>
              <a:gd name="T10" fmla="*/ 0 w 311731"/>
              <a:gd name="T11" fmla="*/ 2961 h 121823"/>
              <a:gd name="T12" fmla="*/ 40 w 311731"/>
              <a:gd name="T13" fmla="*/ 2655 h 121823"/>
              <a:gd name="T14" fmla="*/ 1861 w 311731"/>
              <a:gd name="T15" fmla="*/ 101 h 121823"/>
              <a:gd name="T16" fmla="*/ 0 60000 65536"/>
              <a:gd name="T17" fmla="*/ 0 60000 65536"/>
              <a:gd name="T18" fmla="*/ 0 60000 65536"/>
              <a:gd name="T19" fmla="*/ 0 60000 65536"/>
              <a:gd name="T20" fmla="*/ 0 60000 65536"/>
              <a:gd name="T21" fmla="*/ 0 60000 65536"/>
              <a:gd name="T22" fmla="*/ 0 60000 65536"/>
              <a:gd name="T23" fmla="*/ 0 60000 65536"/>
              <a:gd name="T24" fmla="*/ 0 w 311731"/>
              <a:gd name="T25" fmla="*/ 0 h 121823"/>
              <a:gd name="T26" fmla="*/ 311731 w 311731"/>
              <a:gd name="T27" fmla="*/ 121823 h 12182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11731" h="121823">
                <a:moveTo>
                  <a:pt x="131005" y="0"/>
                </a:moveTo>
                <a:lnTo>
                  <a:pt x="180725" y="0"/>
                </a:lnTo>
                <a:lnTo>
                  <a:pt x="205433" y="4162"/>
                </a:lnTo>
                <a:cubicBezTo>
                  <a:pt x="252408" y="20443"/>
                  <a:pt x="290475" y="59254"/>
                  <a:pt x="309453" y="109253"/>
                </a:cubicBezTo>
                <a:lnTo>
                  <a:pt x="311731" y="121823"/>
                </a:lnTo>
                <a:lnTo>
                  <a:pt x="0" y="121823"/>
                </a:lnTo>
                <a:lnTo>
                  <a:pt x="2277" y="109253"/>
                </a:lnTo>
                <a:cubicBezTo>
                  <a:pt x="21256" y="59254"/>
                  <a:pt x="59323" y="20443"/>
                  <a:pt x="106298" y="4162"/>
                </a:cubicBezTo>
                <a:lnTo>
                  <a:pt x="131005" y="0"/>
                </a:lnTo>
                <a:close/>
              </a:path>
            </a:pathLst>
          </a:custGeom>
          <a:gradFill rotWithShape="1">
            <a:gsLst>
              <a:gs pos="0">
                <a:srgbClr val="244061"/>
              </a:gs>
              <a:gs pos="48000">
                <a:srgbClr val="4F81BD"/>
              </a:gs>
              <a:gs pos="100000">
                <a:srgbClr val="244061"/>
              </a:gs>
            </a:gsLst>
            <a:lin ang="5400000" scaled="1"/>
          </a:gradFill>
          <a:ln>
            <a:noFill/>
          </a:ln>
          <a:extLst>
            <a:ext uri="{91240B29-F687-4F45-9708-019B960494DF}">
              <a14:hiddenLine xmlns:a14="http://schemas.microsoft.com/office/drawing/2010/main" w="25400">
                <a:solidFill>
                  <a:srgbClr val="000000"/>
                </a:solidFill>
                <a:bevel/>
              </a14:hiddenLine>
            </a:ext>
          </a:extLst>
        </p:spPr>
        <p:txBody>
          <a:bodyPr lIns="0" tIns="0" rIns="0" bIns="0" anchor="ctr"/>
          <a:lstStyle/>
          <a:p>
            <a:endParaRPr lang="zh-CN" altLang="en-US"/>
          </a:p>
        </p:txBody>
      </p:sp>
      <p:sp>
        <p:nvSpPr>
          <p:cNvPr id="5" name="任意多边形 23"/>
          <p:cNvSpPr>
            <a:spLocks noChangeArrowheads="1"/>
          </p:cNvSpPr>
          <p:nvPr/>
        </p:nvSpPr>
        <p:spPr bwMode="auto">
          <a:xfrm>
            <a:off x="1647825" y="1316355"/>
            <a:ext cx="125730" cy="76200"/>
          </a:xfrm>
          <a:custGeom>
            <a:avLst/>
            <a:gdLst>
              <a:gd name="T0" fmla="*/ 1534 w 318081"/>
              <a:gd name="T1" fmla="*/ 0 h 130555"/>
              <a:gd name="T2" fmla="*/ 1822 w 318081"/>
              <a:gd name="T3" fmla="*/ 0 h 130555"/>
              <a:gd name="T4" fmla="*/ 2212 w 318081"/>
              <a:gd name="T5" fmla="*/ 96 h 130555"/>
              <a:gd name="T6" fmla="*/ 3332 w 318081"/>
              <a:gd name="T7" fmla="*/ 1756 h 130555"/>
              <a:gd name="T8" fmla="*/ 3356 w 318081"/>
              <a:gd name="T9" fmla="*/ 1954 h 130555"/>
              <a:gd name="T10" fmla="*/ 0 w 318081"/>
              <a:gd name="T11" fmla="*/ 1954 h 130555"/>
              <a:gd name="T12" fmla="*/ 24 w 318081"/>
              <a:gd name="T13" fmla="*/ 1756 h 130555"/>
              <a:gd name="T14" fmla="*/ 1145 w 318081"/>
              <a:gd name="T15" fmla="*/ 96 h 130555"/>
              <a:gd name="T16" fmla="*/ 0 60000 65536"/>
              <a:gd name="T17" fmla="*/ 0 60000 65536"/>
              <a:gd name="T18" fmla="*/ 0 60000 65536"/>
              <a:gd name="T19" fmla="*/ 0 60000 65536"/>
              <a:gd name="T20" fmla="*/ 0 60000 65536"/>
              <a:gd name="T21" fmla="*/ 0 60000 65536"/>
              <a:gd name="T22" fmla="*/ 0 60000 65536"/>
              <a:gd name="T23" fmla="*/ 0 60000 65536"/>
              <a:gd name="T24" fmla="*/ 0 w 318081"/>
              <a:gd name="T25" fmla="*/ 0 h 130555"/>
              <a:gd name="T26" fmla="*/ 318081 w 318081"/>
              <a:gd name="T27" fmla="*/ 130555 h 13055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18081" h="130555">
                <a:moveTo>
                  <a:pt x="145370" y="0"/>
                </a:moveTo>
                <a:lnTo>
                  <a:pt x="172710" y="0"/>
                </a:lnTo>
                <a:lnTo>
                  <a:pt x="209618" y="6428"/>
                </a:lnTo>
                <a:cubicBezTo>
                  <a:pt x="257550" y="23604"/>
                  <a:pt x="296392" y="64548"/>
                  <a:pt x="315757" y="117294"/>
                </a:cubicBezTo>
                <a:lnTo>
                  <a:pt x="318081" y="130555"/>
                </a:lnTo>
                <a:lnTo>
                  <a:pt x="0" y="130555"/>
                </a:lnTo>
                <a:lnTo>
                  <a:pt x="2324" y="117294"/>
                </a:lnTo>
                <a:cubicBezTo>
                  <a:pt x="21689" y="64548"/>
                  <a:pt x="60531" y="23604"/>
                  <a:pt x="108463" y="6428"/>
                </a:cubicBezTo>
                <a:lnTo>
                  <a:pt x="145370" y="0"/>
                </a:lnTo>
                <a:close/>
              </a:path>
            </a:pathLst>
          </a:custGeom>
          <a:gradFill rotWithShape="1">
            <a:gsLst>
              <a:gs pos="0">
                <a:srgbClr val="244061"/>
              </a:gs>
              <a:gs pos="48000">
                <a:srgbClr val="4F81BD"/>
              </a:gs>
              <a:gs pos="100000">
                <a:srgbClr val="244061"/>
              </a:gs>
            </a:gsLst>
            <a:lin ang="5400000" scaled="1"/>
          </a:gradFill>
          <a:ln>
            <a:noFill/>
          </a:ln>
          <a:extLst>
            <a:ext uri="{91240B29-F687-4F45-9708-019B960494DF}">
              <a14:hiddenLine xmlns:a14="http://schemas.microsoft.com/office/drawing/2010/main" w="25400">
                <a:solidFill>
                  <a:srgbClr val="000000"/>
                </a:solidFill>
                <a:bevel/>
              </a14:hiddenLine>
            </a:ext>
          </a:extLst>
        </p:spPr>
        <p:txBody>
          <a:bodyPr lIns="0" tIns="0" rIns="0" bIns="0" anchor="ctr"/>
          <a:lstStyle/>
          <a:p>
            <a:endParaRPr lang="zh-CN" altLang="en-US"/>
          </a:p>
        </p:txBody>
      </p:sp>
      <p:sp>
        <p:nvSpPr>
          <p:cNvPr id="6" name="任意多边形 24"/>
          <p:cNvSpPr>
            <a:spLocks noChangeArrowheads="1"/>
          </p:cNvSpPr>
          <p:nvPr/>
        </p:nvSpPr>
        <p:spPr bwMode="auto">
          <a:xfrm>
            <a:off x="592455" y="1316355"/>
            <a:ext cx="1111250" cy="370205"/>
          </a:xfrm>
          <a:custGeom>
            <a:avLst/>
            <a:gdLst>
              <a:gd name="T0" fmla="*/ 0 w 2600830"/>
              <a:gd name="T1" fmla="*/ 0 h 649288"/>
              <a:gd name="T2" fmla="*/ 89169 w 2600830"/>
              <a:gd name="T3" fmla="*/ 0 h 649288"/>
              <a:gd name="T4" fmla="*/ 86399 w 2600830"/>
              <a:gd name="T5" fmla="*/ 4312 h 649288"/>
              <a:gd name="T6" fmla="*/ 66685 w 2600830"/>
              <a:gd name="T7" fmla="*/ 31166 h 649288"/>
              <a:gd name="T8" fmla="*/ 22218 w 2600830"/>
              <a:gd name="T9" fmla="*/ 31319 h 649288"/>
              <a:gd name="T10" fmla="*/ 2671 w 2600830"/>
              <a:gd name="T11" fmla="*/ 4060 h 649288"/>
              <a:gd name="T12" fmla="*/ 0 60000 65536"/>
              <a:gd name="T13" fmla="*/ 0 60000 65536"/>
              <a:gd name="T14" fmla="*/ 0 60000 65536"/>
              <a:gd name="T15" fmla="*/ 0 60000 65536"/>
              <a:gd name="T16" fmla="*/ 0 60000 65536"/>
              <a:gd name="T17" fmla="*/ 0 60000 65536"/>
              <a:gd name="T18" fmla="*/ 0 w 2600830"/>
              <a:gd name="T19" fmla="*/ 0 h 649288"/>
              <a:gd name="T20" fmla="*/ 2600830 w 2600830"/>
              <a:gd name="T21" fmla="*/ 649288 h 649288"/>
            </a:gdLst>
            <a:ahLst/>
            <a:cxnLst>
              <a:cxn ang="T12">
                <a:pos x="T0" y="T1"/>
              </a:cxn>
              <a:cxn ang="T13">
                <a:pos x="T2" y="T3"/>
              </a:cxn>
              <a:cxn ang="T14">
                <a:pos x="T4" y="T5"/>
              </a:cxn>
              <a:cxn ang="T15">
                <a:pos x="T6" y="T7"/>
              </a:cxn>
              <a:cxn ang="T16">
                <a:pos x="T8" y="T9"/>
              </a:cxn>
              <a:cxn ang="T17">
                <a:pos x="T10" y="T11"/>
              </a:cxn>
            </a:cxnLst>
            <a:rect l="T18" t="T19" r="T20" b="T21"/>
            <a:pathLst>
              <a:path w="2600830" h="649288">
                <a:moveTo>
                  <a:pt x="0" y="0"/>
                </a:moveTo>
                <a:lnTo>
                  <a:pt x="2600830" y="0"/>
                </a:lnTo>
                <a:lnTo>
                  <a:pt x="2520047" y="89402"/>
                </a:lnTo>
                <a:cubicBezTo>
                  <a:pt x="2351572" y="318525"/>
                  <a:pt x="2323328" y="645186"/>
                  <a:pt x="1945040" y="646112"/>
                </a:cubicBezTo>
                <a:lnTo>
                  <a:pt x="648052" y="649287"/>
                </a:lnTo>
                <a:cubicBezTo>
                  <a:pt x="269764" y="650213"/>
                  <a:pt x="245977" y="310819"/>
                  <a:pt x="77908" y="84156"/>
                </a:cubicBezTo>
                <a:lnTo>
                  <a:pt x="0" y="0"/>
                </a:lnTo>
                <a:close/>
              </a:path>
            </a:pathLst>
          </a:custGeom>
          <a:ln>
            <a:noFill/>
          </a:ln>
        </p:spPr>
        <p:style>
          <a:lnRef idx="2">
            <a:schemeClr val="accent2">
              <a:shade val="50000"/>
            </a:schemeClr>
          </a:lnRef>
          <a:fillRef idx="1">
            <a:schemeClr val="accent2"/>
          </a:fillRef>
          <a:effectRef idx="0">
            <a:schemeClr val="accent2"/>
          </a:effectRef>
          <a:fontRef idx="minor">
            <a:schemeClr val="lt1"/>
          </a:fontRef>
        </p:style>
        <p:txBody>
          <a:bodyPr lIns="88460" tIns="44230" rIns="88460" bIns="44230" anchor="ctr"/>
          <a:lstStyle/>
          <a:p>
            <a:pPr algn="ctr">
              <a:defRPr/>
            </a:pPr>
            <a:endParaRPr lang="zh-CN" altLang="en-US" sz="160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 name="文本框 7"/>
          <p:cNvSpPr txBox="1"/>
          <p:nvPr/>
        </p:nvSpPr>
        <p:spPr>
          <a:xfrm>
            <a:off x="70485" y="1788795"/>
            <a:ext cx="2059305" cy="1876425"/>
          </a:xfrm>
          <a:prstGeom prst="rect">
            <a:avLst/>
          </a:prstGeom>
          <a:noFill/>
        </p:spPr>
        <p:txBody>
          <a:bodyPr wrap="square" rtlCol="0">
            <a:spAutoFit/>
          </a:bodyPr>
          <a:p>
            <a:pPr indent="266700" algn="l"/>
            <a:r>
              <a:rPr lang="zh-CN" sz="1400">
                <a:latin typeface="黑体" panose="02010609060101010101" charset="-122"/>
                <a:ea typeface="黑体" panose="02010609060101010101" charset="-122"/>
                <a:cs typeface="黑体" panose="02010609060101010101" charset="-122"/>
                <a:sym typeface="+mn-ea"/>
              </a:rPr>
              <a:t>学习者用户代表</a:t>
            </a:r>
            <a:endParaRPr lang="zh-CN" sz="1400" b="0">
              <a:latin typeface="黑体" panose="02010609060101010101" charset="-122"/>
              <a:ea typeface="黑体" panose="02010609060101010101" charset="-122"/>
              <a:cs typeface="黑体" panose="02010609060101010101" charset="-122"/>
            </a:endParaRPr>
          </a:p>
          <a:p>
            <a:pPr indent="266700" algn="l"/>
            <a:endParaRPr lang="zh-CN" sz="1400" b="0">
              <a:latin typeface="黑体" panose="02010609060101010101" charset="-122"/>
              <a:ea typeface="黑体" panose="02010609060101010101" charset="-122"/>
              <a:cs typeface="黑体" panose="02010609060101010101" charset="-122"/>
            </a:endParaRPr>
          </a:p>
          <a:p>
            <a:pPr indent="266700" algn="l"/>
            <a:r>
              <a:rPr lang="zh-CN" sz="1400">
                <a:latin typeface="黑体" panose="02010609060101010101" charset="-122"/>
                <a:ea typeface="黑体" panose="02010609060101010101" charset="-122"/>
                <a:cs typeface="黑体" panose="02010609060101010101" charset="-122"/>
                <a:sym typeface="+mn-ea"/>
              </a:rPr>
              <a:t>依据：</a:t>
            </a:r>
            <a:endParaRPr lang="zh-CN" sz="1400" b="0">
              <a:latin typeface="黑体" panose="02010609060101010101" charset="-122"/>
              <a:ea typeface="黑体" panose="02010609060101010101" charset="-122"/>
              <a:cs typeface="黑体" panose="02010609060101010101" charset="-122"/>
            </a:endParaRPr>
          </a:p>
          <a:p>
            <a:pPr indent="266700" algn="l"/>
            <a:r>
              <a:rPr lang="en-US" altLang="zh-CN" sz="1400">
                <a:latin typeface="黑体" panose="02010609060101010101" charset="-122"/>
                <a:ea typeface="黑体" panose="02010609060101010101" charset="-122"/>
                <a:cs typeface="黑体" panose="02010609060101010101" charset="-122"/>
                <a:sym typeface="+mn-ea"/>
              </a:rPr>
              <a:t>1.</a:t>
            </a:r>
            <a:r>
              <a:rPr lang="zh-CN" sz="1400">
                <a:latin typeface="黑体" panose="02010609060101010101" charset="-122"/>
                <a:ea typeface="黑体" panose="02010609060101010101" charset="-122"/>
                <a:cs typeface="黑体" panose="02010609060101010101" charset="-122"/>
                <a:sym typeface="+mn-ea"/>
              </a:rPr>
              <a:t>男女比例</a:t>
            </a:r>
            <a:r>
              <a:rPr lang="en-US" altLang="zh-CN" sz="1400">
                <a:solidFill>
                  <a:srgbClr val="FF0000"/>
                </a:solidFill>
                <a:latin typeface="黑体" panose="02010609060101010101" charset="-122"/>
                <a:ea typeface="黑体" panose="02010609060101010101" charset="-122"/>
                <a:cs typeface="黑体" panose="02010609060101010101" charset="-122"/>
                <a:sym typeface="+mn-ea"/>
              </a:rPr>
              <a:t>1</a:t>
            </a:r>
            <a:r>
              <a:rPr lang="zh-CN" altLang="en-US" sz="1400">
                <a:solidFill>
                  <a:srgbClr val="FF0000"/>
                </a:solidFill>
                <a:latin typeface="黑体" panose="02010609060101010101" charset="-122"/>
                <a:ea typeface="黑体" panose="02010609060101010101" charset="-122"/>
                <a:cs typeface="黑体" panose="02010609060101010101" charset="-122"/>
                <a:sym typeface="+mn-ea"/>
              </a:rPr>
              <a:t>：</a:t>
            </a:r>
            <a:r>
              <a:rPr lang="en-US" altLang="zh-CN" sz="1400">
                <a:solidFill>
                  <a:srgbClr val="FF0000"/>
                </a:solidFill>
                <a:latin typeface="黑体" panose="02010609060101010101" charset="-122"/>
                <a:ea typeface="黑体" panose="02010609060101010101" charset="-122"/>
                <a:cs typeface="黑体" panose="02010609060101010101" charset="-122"/>
                <a:sym typeface="+mn-ea"/>
              </a:rPr>
              <a:t>1</a:t>
            </a:r>
            <a:endParaRPr lang="zh-CN" altLang="en-US" sz="1400" b="0">
              <a:latin typeface="黑体" panose="02010609060101010101" charset="-122"/>
              <a:ea typeface="黑体" panose="02010609060101010101" charset="-122"/>
              <a:cs typeface="黑体" panose="02010609060101010101" charset="-122"/>
            </a:endParaRPr>
          </a:p>
          <a:p>
            <a:pPr indent="266700" algn="l"/>
            <a:r>
              <a:rPr lang="en-US" altLang="zh-CN" sz="1400">
                <a:latin typeface="黑体" panose="02010609060101010101" charset="-122"/>
                <a:ea typeface="黑体" panose="02010609060101010101" charset="-122"/>
                <a:cs typeface="黑体" panose="02010609060101010101" charset="-122"/>
                <a:sym typeface="+mn-ea"/>
              </a:rPr>
              <a:t>2.</a:t>
            </a:r>
            <a:r>
              <a:rPr lang="zh-CN" altLang="en-US" sz="1400">
                <a:latin typeface="黑体" panose="02010609060101010101" charset="-122"/>
                <a:ea typeface="黑体" panose="02010609060101010101" charset="-122"/>
                <a:cs typeface="黑体" panose="02010609060101010101" charset="-122"/>
                <a:sym typeface="+mn-ea"/>
              </a:rPr>
              <a:t>做</a:t>
            </a:r>
            <a:r>
              <a:rPr lang="en-US" altLang="zh-CN" sz="1400">
                <a:latin typeface="黑体" panose="02010609060101010101" charset="-122"/>
                <a:ea typeface="黑体" panose="02010609060101010101" charset="-122"/>
                <a:cs typeface="黑体" panose="02010609060101010101" charset="-122"/>
                <a:sym typeface="+mn-ea"/>
              </a:rPr>
              <a:t>PBCLS</a:t>
            </a:r>
            <a:r>
              <a:rPr lang="zh-CN" altLang="en-US" sz="1400">
                <a:latin typeface="黑体" panose="02010609060101010101" charset="-122"/>
                <a:ea typeface="黑体" panose="02010609060101010101" charset="-122"/>
                <a:cs typeface="黑体" panose="02010609060101010101" charset="-122"/>
                <a:sym typeface="+mn-ea"/>
              </a:rPr>
              <a:t>项目</a:t>
            </a:r>
            <a:endParaRPr lang="zh-CN" altLang="en-US" sz="1400" b="0">
              <a:latin typeface="黑体" panose="02010609060101010101" charset="-122"/>
              <a:ea typeface="黑体" panose="02010609060101010101" charset="-122"/>
              <a:cs typeface="黑体" panose="02010609060101010101" charset="-122"/>
            </a:endParaRPr>
          </a:p>
          <a:p>
            <a:pPr indent="266700" algn="l"/>
            <a:r>
              <a:rPr lang="zh-CN" altLang="en-US" sz="1400">
                <a:latin typeface="黑体" panose="02010609060101010101" charset="-122"/>
                <a:ea typeface="黑体" panose="02010609060101010101" charset="-122"/>
                <a:cs typeface="黑体" panose="02010609060101010101" charset="-122"/>
                <a:sym typeface="+mn-ea"/>
              </a:rPr>
              <a:t>与非</a:t>
            </a:r>
            <a:r>
              <a:rPr lang="en-US" altLang="zh-CN" sz="1400">
                <a:latin typeface="黑体" panose="02010609060101010101" charset="-122"/>
                <a:ea typeface="黑体" panose="02010609060101010101" charset="-122"/>
                <a:cs typeface="黑体" panose="02010609060101010101" charset="-122"/>
                <a:sym typeface="+mn-ea"/>
              </a:rPr>
              <a:t>PBCLS</a:t>
            </a:r>
            <a:endParaRPr lang="en-US" altLang="zh-CN" sz="1400" b="0">
              <a:latin typeface="黑体" panose="02010609060101010101" charset="-122"/>
              <a:ea typeface="黑体" panose="02010609060101010101" charset="-122"/>
              <a:cs typeface="黑体" panose="02010609060101010101" charset="-122"/>
            </a:endParaRPr>
          </a:p>
          <a:p>
            <a:pPr indent="266700" algn="l"/>
            <a:r>
              <a:rPr lang="zh-CN" altLang="en-US" sz="1400">
                <a:latin typeface="黑体" panose="02010609060101010101" charset="-122"/>
                <a:ea typeface="黑体" panose="02010609060101010101" charset="-122"/>
                <a:cs typeface="黑体" panose="02010609060101010101" charset="-122"/>
                <a:sym typeface="+mn-ea"/>
              </a:rPr>
              <a:t>项目</a:t>
            </a:r>
            <a:r>
              <a:rPr lang="en-US" altLang="zh-CN" sz="1400">
                <a:solidFill>
                  <a:srgbClr val="FF0000"/>
                </a:solidFill>
                <a:latin typeface="黑体" panose="02010609060101010101" charset="-122"/>
                <a:ea typeface="黑体" panose="02010609060101010101" charset="-122"/>
                <a:cs typeface="黑体" panose="02010609060101010101" charset="-122"/>
                <a:sym typeface="+mn-ea"/>
              </a:rPr>
              <a:t>1</a:t>
            </a:r>
            <a:r>
              <a:rPr lang="zh-CN" altLang="en-US" sz="1400">
                <a:solidFill>
                  <a:srgbClr val="FF0000"/>
                </a:solidFill>
                <a:latin typeface="黑体" panose="02010609060101010101" charset="-122"/>
                <a:ea typeface="黑体" panose="02010609060101010101" charset="-122"/>
                <a:cs typeface="黑体" panose="02010609060101010101" charset="-122"/>
                <a:sym typeface="+mn-ea"/>
              </a:rPr>
              <a:t>：</a:t>
            </a:r>
            <a:r>
              <a:rPr lang="en-US" altLang="zh-CN" sz="1400">
                <a:solidFill>
                  <a:srgbClr val="FF0000"/>
                </a:solidFill>
                <a:latin typeface="黑体" panose="02010609060101010101" charset="-122"/>
                <a:ea typeface="黑体" panose="02010609060101010101" charset="-122"/>
                <a:cs typeface="黑体" panose="02010609060101010101" charset="-122"/>
                <a:sym typeface="+mn-ea"/>
              </a:rPr>
              <a:t>1</a:t>
            </a:r>
            <a:endParaRPr lang="en-US" altLang="zh-CN" b="0">
              <a:latin typeface="黑体" panose="02010609060101010101" charset="-122"/>
              <a:ea typeface="黑体" panose="02010609060101010101" charset="-122"/>
              <a:cs typeface="黑体" panose="02010609060101010101" charset="-122"/>
            </a:endParaRPr>
          </a:p>
          <a:p>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p:tgtEl>
                                          <p:spTgt spid="27"/>
                                        </p:tgtEl>
                                        <p:attrNameLst>
                                          <p:attrName>ppt_y</p:attrName>
                                        </p:attrNameLst>
                                      </p:cBhvr>
                                      <p:tavLst>
                                        <p:tav tm="0">
                                          <p:val>
                                            <p:strVal val="#ppt_y-#ppt_h*1.125000"/>
                                          </p:val>
                                        </p:tav>
                                        <p:tav tm="100000">
                                          <p:val>
                                            <p:strVal val="#ppt_y"/>
                                          </p:val>
                                        </p:tav>
                                      </p:tavLst>
                                    </p:anim>
                                    <p:animEffect transition="in" filter="wipe(down)">
                                      <p:cBhvr>
                                        <p:cTn id="8" dur="500"/>
                                        <p:tgtEl>
                                          <p:spTgt spid="27"/>
                                        </p:tgtEl>
                                      </p:cBhvr>
                                    </p:animEffect>
                                  </p:childTnLst>
                                </p:cTn>
                              </p:par>
                            </p:childTnLst>
                          </p:cTn>
                        </p:par>
                      </p:childTnLst>
                    </p:cTn>
                  </p:par>
                  <p:par>
                    <p:cTn id="9" fill="hold">
                      <p:stCondLst>
                        <p:cond delay="indefinite"/>
                      </p:stCondLst>
                      <p:childTnLst>
                        <p:par>
                          <p:cTn id="10" fill="hold">
                            <p:stCondLst>
                              <p:cond delay="0"/>
                            </p:stCondLst>
                            <p:childTnLst>
                              <p:par>
                                <p:cTn id="11" presetID="14" presetClass="entr" presetSubtype="1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p:cBhvr>
                                        <p:cTn id="13" dur="500"/>
                                        <p:tgtEl>
                                          <p:spTgt spid="4"/>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p:cBhvr>
                                        <p:cTn id="16" dur="500"/>
                                        <p:tgtEl>
                                          <p:spTgt spid="5"/>
                                        </p:tgtEl>
                                      </p:cBhvr>
                                    </p:animEffect>
                                  </p:childTnLst>
                                </p:cTn>
                              </p:par>
                              <p:par>
                                <p:cTn id="17" presetID="14" presetClass="entr" presetSubtype="1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p:cBhvr>
                                        <p:cTn id="19" dur="500"/>
                                        <p:tgtEl>
                                          <p:spTgt spid="6"/>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1" fill="hold" grpId="0" nodeType="clickEffect">
                                  <p:stCondLst>
                                    <p:cond delay="0"/>
                                  </p:stCondLst>
                                  <p:childTnLst>
                                    <p:set>
                                      <p:cBhvr>
                                        <p:cTn id="23" dur="1" fill="hold">
                                          <p:stCondLst>
                                            <p:cond delay="0"/>
                                          </p:stCondLst>
                                        </p:cTn>
                                        <p:tgtEl>
                                          <p:spTgt spid="3"/>
                                        </p:tgtEl>
                                        <p:attrNameLst>
                                          <p:attrName>style.visibility</p:attrName>
                                        </p:attrNameLst>
                                      </p:cBhvr>
                                      <p:to>
                                        <p:strVal val="visible"/>
                                      </p:to>
                                    </p:set>
                                    <p:animEffect>
                                      <p:cBhvr>
                                        <p:cTn id="24"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ldLvl="0" animBg="1"/>
      <p:bldP spid="3" grpId="0" bldLvl="0" animBg="1" autoUpdateAnimBg="0"/>
      <p:bldP spid="4" grpId="0" bldLvl="0" animBg="1"/>
      <p:bldP spid="5" grpId="0" bldLvl="0" animBg="1"/>
      <p:bldP spid="6" grpId="0" bldLvl="0" animBg="1" autoUpdateAnimBg="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圆角矩形 26"/>
          <p:cNvSpPr>
            <a:spLocks noChangeArrowheads="1"/>
          </p:cNvSpPr>
          <p:nvPr/>
        </p:nvSpPr>
        <p:spPr bwMode="auto">
          <a:xfrm>
            <a:off x="669925" y="459740"/>
            <a:ext cx="1495425" cy="354965"/>
          </a:xfrm>
          <a:prstGeom prst="roundRect">
            <a:avLst>
              <a:gd name="adj" fmla="val 50000"/>
            </a:avLst>
          </a:prstGeom>
          <a:solidFill>
            <a:schemeClr val="accent1"/>
          </a:solidFill>
          <a:ln w="12700" algn="ctr">
            <a:noFill/>
            <a:miter lim="800000"/>
          </a:ln>
          <a:effectLst>
            <a:outerShdw blurRad="317500" dist="190500" dir="9000000" algn="r" rotWithShape="0">
              <a:prstClr val="black">
                <a:alpha val="40000"/>
              </a:prstClr>
            </a:outerShdw>
          </a:effectLst>
        </p:spPr>
        <p:txBody>
          <a:bodyPr lIns="91438" tIns="45719" rIns="91438" bIns="45719" anchor="ctr"/>
          <a:p>
            <a:pPr algn="ctr" defTabSz="913130">
              <a:defRPr/>
            </a:pPr>
            <a:r>
              <a:rPr lang="zh-CN" altLang="en-US">
                <a:solidFill>
                  <a:schemeClr val="bg1"/>
                </a:solidFill>
              </a:rPr>
              <a:t>用户分类</a:t>
            </a:r>
            <a:endParaRPr lang="zh-CN" altLang="en-US">
              <a:solidFill>
                <a:schemeClr val="bg1"/>
              </a:solidFill>
            </a:endParaRPr>
          </a:p>
        </p:txBody>
      </p:sp>
      <p:graphicFrame>
        <p:nvGraphicFramePr>
          <p:cNvPr id="4" name="表格 3"/>
          <p:cNvGraphicFramePr/>
          <p:nvPr>
            <p:custDataLst>
              <p:tags r:id="rId1"/>
            </p:custDataLst>
          </p:nvPr>
        </p:nvGraphicFramePr>
        <p:xfrm>
          <a:off x="2887918" y="452755"/>
          <a:ext cx="5918200" cy="4253865"/>
        </p:xfrm>
        <a:graphic>
          <a:graphicData uri="http://schemas.openxmlformats.org/drawingml/2006/table">
            <a:tbl>
              <a:tblPr firstRow="1" bandRow="1">
                <a:tableStyleId>{5940675A-B579-460E-94D1-54222C63F5DA}</a:tableStyleId>
              </a:tblPr>
              <a:tblGrid>
                <a:gridCol w="599440"/>
                <a:gridCol w="481965"/>
                <a:gridCol w="1094740"/>
                <a:gridCol w="1181735"/>
                <a:gridCol w="1317625"/>
                <a:gridCol w="1242695"/>
              </a:tblGrid>
              <a:tr h="193675">
                <a:tc>
                  <a:txBody>
                    <a:bodyPr/>
                    <a:p>
                      <a:pPr indent="0" algn="ctr">
                        <a:buNone/>
                      </a:pPr>
                      <a:r>
                        <a:rPr lang="zh-CN" altLang="en-US" sz="1200" b="1">
                          <a:highlight>
                            <a:srgbClr val="CFCECE"/>
                          </a:highlight>
                          <a:latin typeface="黑体" panose="02010609060101010101" charset="-122"/>
                          <a:ea typeface="黑体" panose="02010609060101010101" charset="-122"/>
                          <a:cs typeface="Times New Roman" panose="02020503050405090304" charset="0"/>
                        </a:rPr>
                        <a:t>姓名</a:t>
                      </a:r>
                      <a:endParaRPr lang="zh-CN" altLang="en-US" sz="1200" b="1">
                        <a:highlight>
                          <a:srgbClr val="CFCECE"/>
                        </a:highlight>
                        <a:latin typeface="黑体" panose="02010609060101010101" charset="-122"/>
                        <a:ea typeface="黑体" panose="02010609060101010101" charset="-122"/>
                        <a:cs typeface="Times New Roman" panose="02020503050405090304"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CFCECE"/>
                    </a:solidFill>
                  </a:tcPr>
                </a:tc>
                <a:tc>
                  <a:txBody>
                    <a:bodyPr/>
                    <a:p>
                      <a:pPr indent="0" algn="ctr">
                        <a:buNone/>
                      </a:pPr>
                      <a:r>
                        <a:rPr lang="zh-CN" altLang="en-US" sz="1200" b="1">
                          <a:highlight>
                            <a:srgbClr val="CFCECE"/>
                          </a:highlight>
                          <a:latin typeface="黑体" panose="02010609060101010101" charset="-122"/>
                          <a:ea typeface="黑体" panose="02010609060101010101" charset="-122"/>
                          <a:cs typeface="Times New Roman" panose="02020503050405090304" charset="0"/>
                        </a:rPr>
                        <a:t>职位</a:t>
                      </a:r>
                      <a:endParaRPr lang="zh-CN" altLang="en-US" sz="1200" b="1">
                        <a:highlight>
                          <a:srgbClr val="CFCECE"/>
                        </a:highlight>
                        <a:latin typeface="黑体" panose="02010609060101010101" charset="-122"/>
                        <a:ea typeface="黑体" panose="02010609060101010101" charset="-122"/>
                        <a:cs typeface="Times New Roman" panose="02020503050405090304"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CFCECE"/>
                    </a:solidFill>
                  </a:tcPr>
                </a:tc>
                <a:tc>
                  <a:txBody>
                    <a:bodyPr/>
                    <a:p>
                      <a:pPr indent="0" algn="ctr">
                        <a:buNone/>
                      </a:pPr>
                      <a:r>
                        <a:rPr lang="zh-CN" altLang="en-US" sz="1200" b="1">
                          <a:highlight>
                            <a:srgbClr val="CFCECE"/>
                          </a:highlight>
                          <a:latin typeface="黑体" panose="02010609060101010101" charset="-122"/>
                          <a:ea typeface="黑体" panose="02010609060101010101" charset="-122"/>
                          <a:cs typeface="Times New Roman" panose="02020503050405090304" charset="0"/>
                        </a:rPr>
                        <a:t>项目角色</a:t>
                      </a:r>
                      <a:endParaRPr lang="zh-CN" altLang="en-US" sz="1200" b="1">
                        <a:highlight>
                          <a:srgbClr val="CFCECE"/>
                        </a:highlight>
                        <a:latin typeface="黑体" panose="02010609060101010101" charset="-122"/>
                        <a:ea typeface="黑体" panose="02010609060101010101" charset="-122"/>
                        <a:cs typeface="Times New Roman" panose="02020503050405090304"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CFCECE"/>
                    </a:solidFill>
                  </a:tcPr>
                </a:tc>
                <a:tc>
                  <a:txBody>
                    <a:bodyPr/>
                    <a:p>
                      <a:pPr indent="0" algn="ctr">
                        <a:buNone/>
                      </a:pPr>
                      <a:r>
                        <a:rPr lang="zh-CN" altLang="en-US" sz="1200" b="1">
                          <a:highlight>
                            <a:srgbClr val="CFCECE"/>
                          </a:highlight>
                          <a:latin typeface="黑体" panose="02010609060101010101" charset="-122"/>
                          <a:ea typeface="黑体" panose="02010609060101010101" charset="-122"/>
                          <a:cs typeface="Times New Roman" panose="02020503050405090304" charset="0"/>
                        </a:rPr>
                        <a:t>选择原因</a:t>
                      </a:r>
                      <a:endParaRPr lang="zh-CN" altLang="en-US" sz="1200" b="1">
                        <a:highlight>
                          <a:srgbClr val="CFCECE"/>
                        </a:highlight>
                        <a:latin typeface="黑体" panose="02010609060101010101" charset="-122"/>
                        <a:ea typeface="黑体" panose="02010609060101010101" charset="-122"/>
                        <a:cs typeface="Times New Roman" panose="02020503050405090304"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CFCECE"/>
                    </a:solidFill>
                  </a:tcPr>
                </a:tc>
                <a:tc>
                  <a:txBody>
                    <a:bodyPr/>
                    <a:p>
                      <a:pPr indent="0" algn="ctr">
                        <a:buNone/>
                      </a:pPr>
                      <a:r>
                        <a:rPr lang="zh-CN" altLang="en-US" sz="1200" b="1">
                          <a:highlight>
                            <a:srgbClr val="CFCECE"/>
                          </a:highlight>
                          <a:latin typeface="黑体" panose="02010609060101010101" charset="-122"/>
                          <a:ea typeface="黑体" panose="02010609060101010101" charset="-122"/>
                          <a:cs typeface="Times New Roman" panose="02020503050405090304" charset="0"/>
                        </a:rPr>
                        <a:t>角色职责</a:t>
                      </a:r>
                      <a:endParaRPr lang="zh-CN" altLang="en-US" sz="1200" b="1">
                        <a:highlight>
                          <a:srgbClr val="CFCECE"/>
                        </a:highlight>
                        <a:latin typeface="黑体" panose="02010609060101010101" charset="-122"/>
                        <a:ea typeface="黑体" panose="02010609060101010101" charset="-122"/>
                        <a:cs typeface="Times New Roman" panose="02020503050405090304"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CFCECE"/>
                    </a:solidFill>
                  </a:tcPr>
                </a:tc>
                <a:tc>
                  <a:txBody>
                    <a:bodyPr/>
                    <a:p>
                      <a:pPr indent="0" algn="ctr">
                        <a:buNone/>
                      </a:pPr>
                      <a:r>
                        <a:rPr lang="zh-CN" altLang="en-US" sz="1200" b="1">
                          <a:highlight>
                            <a:srgbClr val="CFCECE"/>
                          </a:highlight>
                          <a:latin typeface="黑体" panose="02010609060101010101" charset="-122"/>
                          <a:ea typeface="黑体" panose="02010609060101010101" charset="-122"/>
                          <a:cs typeface="Times New Roman" panose="02020503050405090304" charset="0"/>
                        </a:rPr>
                        <a:t>代表职责</a:t>
                      </a:r>
                      <a:endParaRPr lang="zh-CN" altLang="en-US" sz="1200" b="1">
                        <a:highlight>
                          <a:srgbClr val="CFCECE"/>
                        </a:highlight>
                        <a:latin typeface="黑体" panose="02010609060101010101" charset="-122"/>
                        <a:ea typeface="黑体" panose="02010609060101010101" charset="-122"/>
                        <a:cs typeface="Times New Roman" panose="02020503050405090304"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CFCECE"/>
                    </a:solidFill>
                  </a:tcPr>
                </a:tc>
              </a:tr>
              <a:tr h="1353185">
                <a:tc>
                  <a:txBody>
                    <a:bodyPr/>
                    <a:p>
                      <a:pPr indent="0">
                        <a:buNone/>
                      </a:pPr>
                      <a:r>
                        <a:rPr lang="zh-CN" altLang="en-US" sz="1200" b="0">
                          <a:latin typeface="华文楷体" panose="02010600040101010101" charset="-122"/>
                          <a:ea typeface="华文楷体" panose="02010600040101010101" charset="-122"/>
                          <a:cs typeface="Times New Roman" panose="02020503050405090304" charset="0"/>
                        </a:rPr>
                        <a:t>杨枨</a:t>
                      </a:r>
                      <a:endParaRPr lang="zh-CN" altLang="en-US" sz="1200" b="0">
                        <a:latin typeface="华文楷体" panose="02010600040101010101" charset="-122"/>
                        <a:ea typeface="华文楷体" panose="02010600040101010101" charset="-122"/>
                        <a:cs typeface="Times New Roman" panose="02020503050405090304"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1200" b="0">
                          <a:latin typeface="华文楷体" panose="02010600040101010101" charset="-122"/>
                          <a:ea typeface="华文楷体" panose="02010600040101010101" charset="-122"/>
                          <a:cs typeface="Times New Roman" panose="02020503050405090304" charset="0"/>
                        </a:rPr>
                        <a:t>教师</a:t>
                      </a:r>
                      <a:endParaRPr lang="zh-CN" altLang="en-US" sz="1200" b="0">
                        <a:latin typeface="华文楷体" panose="02010600040101010101" charset="-122"/>
                        <a:ea typeface="华文楷体" panose="02010600040101010101" charset="-122"/>
                        <a:cs typeface="Times New Roman" panose="02020503050405090304"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1200" b="0">
                          <a:latin typeface="华文楷体" panose="02010600040101010101" charset="-122"/>
                          <a:ea typeface="华文楷体" panose="02010600040101010101" charset="-122"/>
                          <a:cs typeface="Times New Roman" panose="02020503050405090304" charset="0"/>
                        </a:rPr>
                        <a:t>指导者用户代表</a:t>
                      </a:r>
                      <a:endParaRPr lang="zh-CN" altLang="en-US" sz="1200" b="0">
                        <a:latin typeface="华文楷体" panose="02010600040101010101" charset="-122"/>
                        <a:ea typeface="华文楷体" panose="02010600040101010101" charset="-122"/>
                        <a:cs typeface="Times New Roman" panose="02020503050405090304"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1200" b="0">
                          <a:latin typeface="华文楷体" panose="02010600040101010101" charset="-122"/>
                          <a:ea typeface="华文楷体" panose="02010600040101010101" charset="-122"/>
                          <a:cs typeface="华文楷体" panose="02010600040101010101" charset="-122"/>
                        </a:rPr>
                        <a:t>作为该项目的提出者，具有丰富的软件开发经验，可以作为教师用户代表 </a:t>
                      </a:r>
                      <a:endParaRPr lang="zh-CN" altLang="en-US" sz="1200" b="0">
                        <a:latin typeface="华文楷体" panose="02010600040101010101" charset="-122"/>
                        <a:ea typeface="华文楷体" panose="02010600040101010101" charset="-122"/>
                        <a:cs typeface="华文楷体" panose="02010600040101010101"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1200" b="0">
                          <a:latin typeface="华文楷体" panose="02010600040101010101" charset="-122"/>
                          <a:ea typeface="华文楷体" panose="02010600040101010101" charset="-122"/>
                          <a:cs typeface="Times New Roman" panose="02020503050405090304" charset="0"/>
                        </a:rPr>
                        <a:t>在系统中扮演可以指导者身份，</a:t>
                      </a:r>
                      <a:r>
                        <a:rPr lang="zh-CN" altLang="en-US" sz="1200" b="0">
                          <a:latin typeface="华文楷体" panose="02010600040101010101" charset="-122"/>
                          <a:ea typeface="华文楷体" panose="02010600040101010101" charset="-122"/>
                          <a:cs typeface="宋体" panose="02010600030101010101" pitchFamily="2" charset="-122"/>
                        </a:rPr>
                        <a:t>在项目中进行指导</a:t>
                      </a:r>
                      <a:r>
                        <a:rPr lang="zh-CN" altLang="en-US" sz="1200" b="0">
                          <a:latin typeface="华文楷体" panose="02010600040101010101" charset="-122"/>
                          <a:ea typeface="华文楷体" panose="02010600040101010101" charset="-122"/>
                          <a:cs typeface="Times New Roman" panose="02020503050405090304" charset="0"/>
                        </a:rPr>
                        <a:t>，并对项目进度进行管理控制。</a:t>
                      </a:r>
                      <a:endParaRPr lang="zh-CN" altLang="en-US" sz="1200" b="0">
                        <a:latin typeface="华文楷体" panose="02010600040101010101" charset="-122"/>
                        <a:ea typeface="华文楷体" panose="02010600040101010101" charset="-122"/>
                        <a:cs typeface="Times New Roman" panose="02020503050405090304"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1200" b="0">
                          <a:latin typeface="华文楷体" panose="02010600040101010101" charset="-122"/>
                          <a:ea typeface="华文楷体" panose="02010600040101010101" charset="-122"/>
                          <a:cs typeface="宋体" panose="02010600030101010101" pitchFamily="2" charset="-122"/>
                        </a:rPr>
                        <a:t>确认相应的教师用户需求，确认相应的原型界面</a:t>
                      </a:r>
                      <a:r>
                        <a:rPr lang="zh-CN" altLang="en-US" sz="1200" b="0">
                          <a:latin typeface="华文楷体" panose="02010600040101010101" charset="-122"/>
                          <a:ea typeface="华文楷体" panose="02010600040101010101" charset="-122"/>
                          <a:cs typeface="Times New Roman" panose="02020503050405090304" charset="0"/>
                        </a:rPr>
                        <a:t>帮助项目小组对</a:t>
                      </a:r>
                      <a:r>
                        <a:rPr lang="zh-CN" altLang="en-US" sz="1200" b="0">
                          <a:latin typeface="华文楷体" panose="02010600040101010101" charset="-122"/>
                          <a:ea typeface="华文楷体" panose="02010600040101010101" charset="-122"/>
                          <a:cs typeface="宋体" panose="02010600030101010101" pitchFamily="2" charset="-122"/>
                        </a:rPr>
                        <a:t>教师</a:t>
                      </a:r>
                      <a:r>
                        <a:rPr lang="zh-CN" altLang="en-US" sz="1200" b="0">
                          <a:latin typeface="华文楷体" panose="02010600040101010101" charset="-122"/>
                          <a:ea typeface="华文楷体" panose="02010600040101010101" charset="-122"/>
                          <a:cs typeface="Times New Roman" panose="02020503050405090304" charset="0"/>
                        </a:rPr>
                        <a:t>用户需求优先级进行打分。</a:t>
                      </a:r>
                      <a:endParaRPr lang="zh-CN" altLang="en-US" sz="1200" b="0">
                        <a:latin typeface="华文楷体" panose="02010600040101010101" charset="-122"/>
                        <a:ea typeface="华文楷体" panose="02010600040101010101" charset="-122"/>
                        <a:cs typeface="Times New Roman" panose="02020503050405090304"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353820">
                <a:tc>
                  <a:txBody>
                    <a:bodyPr/>
                    <a:p>
                      <a:pPr indent="0">
                        <a:buNone/>
                      </a:pPr>
                      <a:r>
                        <a:rPr lang="zh-CN" altLang="en-US" sz="1200" b="0">
                          <a:latin typeface="华文楷体" panose="02010600040101010101" charset="-122"/>
                          <a:ea typeface="华文楷体" panose="02010600040101010101" charset="-122"/>
                          <a:cs typeface="Times New Roman" panose="02020503050405090304" charset="0"/>
                        </a:rPr>
                        <a:t>陈尚辉</a:t>
                      </a:r>
                      <a:endParaRPr lang="zh-CN" altLang="en-US" sz="1200" b="0">
                        <a:latin typeface="华文楷体" panose="02010600040101010101" charset="-122"/>
                        <a:ea typeface="华文楷体" panose="02010600040101010101" charset="-122"/>
                        <a:cs typeface="Times New Roman" panose="02020503050405090304"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1200" b="0">
                          <a:latin typeface="华文楷体" panose="02010600040101010101" charset="-122"/>
                          <a:ea typeface="华文楷体" panose="02010600040101010101" charset="-122"/>
                          <a:cs typeface="Times New Roman" panose="02020503050405090304" charset="0"/>
                        </a:rPr>
                        <a:t>研究生</a:t>
                      </a:r>
                      <a:endParaRPr lang="zh-CN" altLang="en-US" sz="1200" b="0">
                        <a:latin typeface="华文楷体" panose="02010600040101010101" charset="-122"/>
                        <a:ea typeface="华文楷体" panose="02010600040101010101" charset="-122"/>
                        <a:cs typeface="Times New Roman" panose="02020503050405090304"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1200" b="0">
                          <a:latin typeface="华文楷体" panose="02010600040101010101" charset="-122"/>
                          <a:ea typeface="华文楷体" panose="02010600040101010101" charset="-122"/>
                          <a:cs typeface="Times New Roman" panose="02020503050405090304" charset="0"/>
                        </a:rPr>
                        <a:t>管理员用户代表</a:t>
                      </a:r>
                      <a:endParaRPr lang="zh-CN" altLang="en-US" sz="1200" b="0">
                        <a:latin typeface="华文楷体" panose="02010600040101010101" charset="-122"/>
                        <a:ea typeface="华文楷体" panose="02010600040101010101" charset="-122"/>
                        <a:cs typeface="Times New Roman" panose="02020503050405090304"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1200" b="0">
                          <a:latin typeface="华文楷体" panose="02010600040101010101" charset="-122"/>
                          <a:ea typeface="华文楷体" panose="02010600040101010101" charset="-122"/>
                          <a:cs typeface="Times New Roman" panose="02020503050405090304" charset="0"/>
                        </a:rPr>
                        <a:t>具备丰富的项目开发经历和充实的软件工程知识</a:t>
                      </a:r>
                      <a:endParaRPr lang="zh-CN" altLang="en-US" sz="1200" b="0">
                        <a:latin typeface="华文楷体" panose="02010600040101010101" charset="-122"/>
                        <a:ea typeface="华文楷体" panose="02010600040101010101" charset="-122"/>
                        <a:cs typeface="Times New Roman" panose="02020503050405090304"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1200" b="0">
                          <a:latin typeface="华文楷体" panose="02010600040101010101" charset="-122"/>
                          <a:ea typeface="华文楷体" panose="02010600040101010101" charset="-122"/>
                          <a:cs typeface="Times New Roman" panose="02020503050405090304" charset="0"/>
                        </a:rPr>
                        <a:t>在系统中管理所有的案例，项目，用户等的数据库数据。</a:t>
                      </a:r>
                      <a:endParaRPr lang="zh-CN" altLang="en-US" sz="1200" b="0">
                        <a:latin typeface="华文楷体" panose="02010600040101010101" charset="-122"/>
                        <a:ea typeface="华文楷体" panose="02010600040101010101" charset="-122"/>
                        <a:cs typeface="Times New Roman" panose="02020503050405090304"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1200" b="0">
                          <a:latin typeface="华文楷体" panose="02010600040101010101" charset="-122"/>
                          <a:ea typeface="华文楷体" panose="02010600040101010101" charset="-122"/>
                          <a:cs typeface="Times New Roman" panose="02020503050405090304" charset="0"/>
                        </a:rPr>
                        <a:t>提供管理员用户需求，确认管理员界面原型，帮助项目小组对管理员户需求优先级进行打分。</a:t>
                      </a:r>
                      <a:endParaRPr lang="zh-CN" altLang="en-US" sz="1200" b="0">
                        <a:latin typeface="华文楷体" panose="02010600040101010101" charset="-122"/>
                        <a:ea typeface="华文楷体" panose="02010600040101010101" charset="-122"/>
                        <a:cs typeface="Times New Roman" panose="02020503050405090304"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353185">
                <a:tc>
                  <a:txBody>
                    <a:bodyPr/>
                    <a:p>
                      <a:pPr indent="0">
                        <a:buNone/>
                      </a:pPr>
                      <a:r>
                        <a:rPr lang="zh-CN" altLang="en-US" sz="1200" b="0">
                          <a:latin typeface="华文楷体" panose="02010600040101010101" charset="-122"/>
                          <a:ea typeface="华文楷体" panose="02010600040101010101" charset="-122"/>
                          <a:cs typeface="Times New Roman" panose="02020503050405090304" charset="0"/>
                        </a:rPr>
                        <a:t>皮浩尘</a:t>
                      </a:r>
                      <a:endParaRPr lang="zh-CN" altLang="en-US" sz="1200" b="0">
                        <a:latin typeface="华文楷体" panose="02010600040101010101" charset="-122"/>
                        <a:ea typeface="华文楷体" panose="02010600040101010101" charset="-122"/>
                        <a:cs typeface="Times New Roman" panose="02020503050405090304"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1200" b="0">
                          <a:latin typeface="华文楷体" panose="02010600040101010101" charset="-122"/>
                          <a:ea typeface="华文楷体" panose="02010600040101010101" charset="-122"/>
                          <a:cs typeface="Times New Roman" panose="02020503050405090304" charset="0"/>
                        </a:rPr>
                        <a:t>研究生</a:t>
                      </a:r>
                      <a:endParaRPr lang="zh-CN" altLang="en-US" sz="1200" b="0">
                        <a:latin typeface="华文楷体" panose="02010600040101010101" charset="-122"/>
                        <a:ea typeface="华文楷体" panose="02010600040101010101" charset="-122"/>
                        <a:cs typeface="Times New Roman" panose="02020503050405090304"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1200" b="0">
                          <a:latin typeface="华文楷体" panose="02010600040101010101" charset="-122"/>
                          <a:ea typeface="华文楷体" panose="02010600040101010101" charset="-122"/>
                          <a:cs typeface="Times New Roman" panose="02020503050405090304" charset="0"/>
                        </a:rPr>
                        <a:t>管理员用户代表</a:t>
                      </a:r>
                      <a:endParaRPr lang="zh-CN" altLang="en-US" sz="1200" b="0">
                        <a:latin typeface="华文楷体" panose="02010600040101010101" charset="-122"/>
                        <a:ea typeface="华文楷体" panose="02010600040101010101" charset="-122"/>
                        <a:cs typeface="Times New Roman" panose="02020503050405090304"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1200" b="0">
                          <a:latin typeface="华文楷体" panose="02010600040101010101" charset="-122"/>
                          <a:ea typeface="华文楷体" panose="02010600040101010101" charset="-122"/>
                          <a:cs typeface="Times New Roman" panose="02020503050405090304" charset="0"/>
                        </a:rPr>
                        <a:t>具备丰富的项目开发经历和充实的软件工程知识</a:t>
                      </a:r>
                      <a:endParaRPr lang="zh-CN" altLang="en-US" sz="1200" b="0">
                        <a:latin typeface="华文楷体" panose="02010600040101010101" charset="-122"/>
                        <a:ea typeface="华文楷体" panose="02010600040101010101" charset="-122"/>
                        <a:cs typeface="Times New Roman" panose="02020503050405090304"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1200" b="0">
                          <a:latin typeface="华文楷体" panose="02010600040101010101" charset="-122"/>
                          <a:ea typeface="华文楷体" panose="02010600040101010101" charset="-122"/>
                          <a:cs typeface="Times New Roman" panose="02020503050405090304" charset="0"/>
                        </a:rPr>
                        <a:t>在系统中管理所有的案例，项目，用户等的数据库数据。</a:t>
                      </a:r>
                      <a:endParaRPr lang="zh-CN" altLang="en-US" sz="1200" b="0">
                        <a:latin typeface="华文楷体" panose="02010600040101010101" charset="-122"/>
                        <a:ea typeface="华文楷体" panose="02010600040101010101" charset="-122"/>
                        <a:cs typeface="Times New Roman" panose="02020503050405090304"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1200" b="0">
                          <a:latin typeface="华文楷体" panose="02010600040101010101" charset="-122"/>
                          <a:ea typeface="华文楷体" panose="02010600040101010101" charset="-122"/>
                          <a:cs typeface="Times New Roman" panose="02020503050405090304" charset="0"/>
                        </a:rPr>
                        <a:t>提供管理员用户需求，确认管理员界面原型，帮助项目小组对管理员户需求优先级进行打分。</a:t>
                      </a:r>
                      <a:endParaRPr lang="zh-CN" altLang="en-US" sz="1200" b="0">
                        <a:latin typeface="华文楷体" panose="02010600040101010101" charset="-122"/>
                        <a:ea typeface="华文楷体" panose="02010600040101010101" charset="-122"/>
                        <a:cs typeface="Times New Roman" panose="02020503050405090304"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
        <p:nvSpPr>
          <p:cNvPr id="3" name="圆角矩形 21"/>
          <p:cNvSpPr>
            <a:spLocks noChangeAspect="1" noChangeArrowheads="1"/>
          </p:cNvSpPr>
          <p:nvPr/>
        </p:nvSpPr>
        <p:spPr bwMode="auto">
          <a:xfrm>
            <a:off x="435610" y="1532890"/>
            <a:ext cx="2034540" cy="1327150"/>
          </a:xfrm>
          <a:prstGeom prst="roundRect">
            <a:avLst>
              <a:gd name="adj" fmla="val 1426"/>
            </a:avLst>
          </a:prstGeom>
          <a:solidFill>
            <a:srgbClr val="F2F2F2"/>
          </a:solidFill>
          <a:ln w="3175">
            <a:solidFill>
              <a:srgbClr val="D5D5D5"/>
            </a:solidFill>
            <a:bevel/>
          </a:ln>
        </p:spPr>
        <p:txBody>
          <a:bodyPr lIns="278614" tIns="696534" rIns="278614" bIns="348267"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just">
              <a:lnSpc>
                <a:spcPct val="120000"/>
              </a:lnSpc>
              <a:spcBef>
                <a:spcPts val="575"/>
              </a:spcBef>
              <a:spcAft>
                <a:spcPts val="575"/>
              </a:spcAft>
            </a:pPr>
            <a:endParaRPr lang="zh-CN" altLang="zh-CN" sz="1500">
              <a:solidFill>
                <a:srgbClr val="454545"/>
              </a:solidFill>
              <a:latin typeface="微软雅黑" panose="020B0503020204020204" pitchFamily="34" charset="-122"/>
              <a:sym typeface="微软雅黑" panose="020B0503020204020204" pitchFamily="34" charset="-122"/>
            </a:endParaRPr>
          </a:p>
        </p:txBody>
      </p:sp>
      <p:sp>
        <p:nvSpPr>
          <p:cNvPr id="5" name="任意多边形 22"/>
          <p:cNvSpPr>
            <a:spLocks noChangeArrowheads="1"/>
          </p:cNvSpPr>
          <p:nvPr/>
        </p:nvSpPr>
        <p:spPr bwMode="auto">
          <a:xfrm>
            <a:off x="815975" y="1463040"/>
            <a:ext cx="132715" cy="76200"/>
          </a:xfrm>
          <a:custGeom>
            <a:avLst/>
            <a:gdLst>
              <a:gd name="T0" fmla="*/ 2293 w 311731"/>
              <a:gd name="T1" fmla="*/ 0 h 121823"/>
              <a:gd name="T2" fmla="*/ 3163 w 311731"/>
              <a:gd name="T3" fmla="*/ 0 h 121823"/>
              <a:gd name="T4" fmla="*/ 3596 w 311731"/>
              <a:gd name="T5" fmla="*/ 101 h 121823"/>
              <a:gd name="T6" fmla="*/ 5417 w 311731"/>
              <a:gd name="T7" fmla="*/ 2655 h 121823"/>
              <a:gd name="T8" fmla="*/ 5457 w 311731"/>
              <a:gd name="T9" fmla="*/ 2961 h 121823"/>
              <a:gd name="T10" fmla="*/ 0 w 311731"/>
              <a:gd name="T11" fmla="*/ 2961 h 121823"/>
              <a:gd name="T12" fmla="*/ 40 w 311731"/>
              <a:gd name="T13" fmla="*/ 2655 h 121823"/>
              <a:gd name="T14" fmla="*/ 1861 w 311731"/>
              <a:gd name="T15" fmla="*/ 101 h 121823"/>
              <a:gd name="T16" fmla="*/ 0 60000 65536"/>
              <a:gd name="T17" fmla="*/ 0 60000 65536"/>
              <a:gd name="T18" fmla="*/ 0 60000 65536"/>
              <a:gd name="T19" fmla="*/ 0 60000 65536"/>
              <a:gd name="T20" fmla="*/ 0 60000 65536"/>
              <a:gd name="T21" fmla="*/ 0 60000 65536"/>
              <a:gd name="T22" fmla="*/ 0 60000 65536"/>
              <a:gd name="T23" fmla="*/ 0 60000 65536"/>
              <a:gd name="T24" fmla="*/ 0 w 311731"/>
              <a:gd name="T25" fmla="*/ 0 h 121823"/>
              <a:gd name="T26" fmla="*/ 311731 w 311731"/>
              <a:gd name="T27" fmla="*/ 121823 h 12182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11731" h="121823">
                <a:moveTo>
                  <a:pt x="131005" y="0"/>
                </a:moveTo>
                <a:lnTo>
                  <a:pt x="180725" y="0"/>
                </a:lnTo>
                <a:lnTo>
                  <a:pt x="205433" y="4162"/>
                </a:lnTo>
                <a:cubicBezTo>
                  <a:pt x="252408" y="20443"/>
                  <a:pt x="290475" y="59254"/>
                  <a:pt x="309453" y="109253"/>
                </a:cubicBezTo>
                <a:lnTo>
                  <a:pt x="311731" y="121823"/>
                </a:lnTo>
                <a:lnTo>
                  <a:pt x="0" y="121823"/>
                </a:lnTo>
                <a:lnTo>
                  <a:pt x="2277" y="109253"/>
                </a:lnTo>
                <a:cubicBezTo>
                  <a:pt x="21256" y="59254"/>
                  <a:pt x="59323" y="20443"/>
                  <a:pt x="106298" y="4162"/>
                </a:cubicBezTo>
                <a:lnTo>
                  <a:pt x="131005" y="0"/>
                </a:lnTo>
                <a:close/>
              </a:path>
            </a:pathLst>
          </a:custGeom>
          <a:gradFill rotWithShape="1">
            <a:gsLst>
              <a:gs pos="0">
                <a:srgbClr val="244061"/>
              </a:gs>
              <a:gs pos="48000">
                <a:srgbClr val="4F81BD"/>
              </a:gs>
              <a:gs pos="100000">
                <a:srgbClr val="244061"/>
              </a:gs>
            </a:gsLst>
            <a:lin ang="5400000" scaled="1"/>
          </a:gradFill>
          <a:ln>
            <a:noFill/>
          </a:ln>
          <a:extLst>
            <a:ext uri="{91240B29-F687-4F45-9708-019B960494DF}">
              <a14:hiddenLine xmlns:a14="http://schemas.microsoft.com/office/drawing/2010/main" w="25400">
                <a:solidFill>
                  <a:srgbClr val="000000"/>
                </a:solidFill>
                <a:bevel/>
              </a14:hiddenLine>
            </a:ext>
          </a:extLst>
        </p:spPr>
        <p:txBody>
          <a:bodyPr lIns="0" tIns="0" rIns="0" bIns="0" anchor="ctr"/>
          <a:lstStyle/>
          <a:p>
            <a:endParaRPr lang="zh-CN" altLang="en-US"/>
          </a:p>
        </p:txBody>
      </p:sp>
      <p:sp>
        <p:nvSpPr>
          <p:cNvPr id="6" name="任意多边形 23"/>
          <p:cNvSpPr>
            <a:spLocks noChangeArrowheads="1"/>
          </p:cNvSpPr>
          <p:nvPr/>
        </p:nvSpPr>
        <p:spPr bwMode="auto">
          <a:xfrm>
            <a:off x="1952625" y="1463040"/>
            <a:ext cx="125730" cy="76200"/>
          </a:xfrm>
          <a:custGeom>
            <a:avLst/>
            <a:gdLst>
              <a:gd name="T0" fmla="*/ 1534 w 318081"/>
              <a:gd name="T1" fmla="*/ 0 h 130555"/>
              <a:gd name="T2" fmla="*/ 1822 w 318081"/>
              <a:gd name="T3" fmla="*/ 0 h 130555"/>
              <a:gd name="T4" fmla="*/ 2212 w 318081"/>
              <a:gd name="T5" fmla="*/ 96 h 130555"/>
              <a:gd name="T6" fmla="*/ 3332 w 318081"/>
              <a:gd name="T7" fmla="*/ 1756 h 130555"/>
              <a:gd name="T8" fmla="*/ 3356 w 318081"/>
              <a:gd name="T9" fmla="*/ 1954 h 130555"/>
              <a:gd name="T10" fmla="*/ 0 w 318081"/>
              <a:gd name="T11" fmla="*/ 1954 h 130555"/>
              <a:gd name="T12" fmla="*/ 24 w 318081"/>
              <a:gd name="T13" fmla="*/ 1756 h 130555"/>
              <a:gd name="T14" fmla="*/ 1145 w 318081"/>
              <a:gd name="T15" fmla="*/ 96 h 130555"/>
              <a:gd name="T16" fmla="*/ 0 60000 65536"/>
              <a:gd name="T17" fmla="*/ 0 60000 65536"/>
              <a:gd name="T18" fmla="*/ 0 60000 65536"/>
              <a:gd name="T19" fmla="*/ 0 60000 65536"/>
              <a:gd name="T20" fmla="*/ 0 60000 65536"/>
              <a:gd name="T21" fmla="*/ 0 60000 65536"/>
              <a:gd name="T22" fmla="*/ 0 60000 65536"/>
              <a:gd name="T23" fmla="*/ 0 60000 65536"/>
              <a:gd name="T24" fmla="*/ 0 w 318081"/>
              <a:gd name="T25" fmla="*/ 0 h 130555"/>
              <a:gd name="T26" fmla="*/ 318081 w 318081"/>
              <a:gd name="T27" fmla="*/ 130555 h 13055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18081" h="130555">
                <a:moveTo>
                  <a:pt x="145370" y="0"/>
                </a:moveTo>
                <a:lnTo>
                  <a:pt x="172710" y="0"/>
                </a:lnTo>
                <a:lnTo>
                  <a:pt x="209618" y="6428"/>
                </a:lnTo>
                <a:cubicBezTo>
                  <a:pt x="257550" y="23604"/>
                  <a:pt x="296392" y="64548"/>
                  <a:pt x="315757" y="117294"/>
                </a:cubicBezTo>
                <a:lnTo>
                  <a:pt x="318081" y="130555"/>
                </a:lnTo>
                <a:lnTo>
                  <a:pt x="0" y="130555"/>
                </a:lnTo>
                <a:lnTo>
                  <a:pt x="2324" y="117294"/>
                </a:lnTo>
                <a:cubicBezTo>
                  <a:pt x="21689" y="64548"/>
                  <a:pt x="60531" y="23604"/>
                  <a:pt x="108463" y="6428"/>
                </a:cubicBezTo>
                <a:lnTo>
                  <a:pt x="145370" y="0"/>
                </a:lnTo>
                <a:close/>
              </a:path>
            </a:pathLst>
          </a:custGeom>
          <a:gradFill rotWithShape="1">
            <a:gsLst>
              <a:gs pos="0">
                <a:srgbClr val="244061"/>
              </a:gs>
              <a:gs pos="48000">
                <a:srgbClr val="4F81BD"/>
              </a:gs>
              <a:gs pos="100000">
                <a:srgbClr val="244061"/>
              </a:gs>
            </a:gsLst>
            <a:lin ang="5400000" scaled="1"/>
          </a:gradFill>
          <a:ln>
            <a:noFill/>
          </a:ln>
          <a:extLst>
            <a:ext uri="{91240B29-F687-4F45-9708-019B960494DF}">
              <a14:hiddenLine xmlns:a14="http://schemas.microsoft.com/office/drawing/2010/main" w="25400">
                <a:solidFill>
                  <a:srgbClr val="000000"/>
                </a:solidFill>
                <a:bevel/>
              </a14:hiddenLine>
            </a:ext>
          </a:extLst>
        </p:spPr>
        <p:txBody>
          <a:bodyPr lIns="0" tIns="0" rIns="0" bIns="0" anchor="ctr"/>
          <a:lstStyle/>
          <a:p>
            <a:endParaRPr lang="zh-CN" altLang="en-US"/>
          </a:p>
        </p:txBody>
      </p:sp>
      <p:sp>
        <p:nvSpPr>
          <p:cNvPr id="7" name="任意多边形 24"/>
          <p:cNvSpPr>
            <a:spLocks noChangeArrowheads="1"/>
          </p:cNvSpPr>
          <p:nvPr/>
        </p:nvSpPr>
        <p:spPr bwMode="auto">
          <a:xfrm>
            <a:off x="897255" y="1463040"/>
            <a:ext cx="1111250" cy="370205"/>
          </a:xfrm>
          <a:custGeom>
            <a:avLst/>
            <a:gdLst>
              <a:gd name="T0" fmla="*/ 0 w 2600830"/>
              <a:gd name="T1" fmla="*/ 0 h 649288"/>
              <a:gd name="T2" fmla="*/ 89169 w 2600830"/>
              <a:gd name="T3" fmla="*/ 0 h 649288"/>
              <a:gd name="T4" fmla="*/ 86399 w 2600830"/>
              <a:gd name="T5" fmla="*/ 4312 h 649288"/>
              <a:gd name="T6" fmla="*/ 66685 w 2600830"/>
              <a:gd name="T7" fmla="*/ 31166 h 649288"/>
              <a:gd name="T8" fmla="*/ 22218 w 2600830"/>
              <a:gd name="T9" fmla="*/ 31319 h 649288"/>
              <a:gd name="T10" fmla="*/ 2671 w 2600830"/>
              <a:gd name="T11" fmla="*/ 4060 h 649288"/>
              <a:gd name="T12" fmla="*/ 0 60000 65536"/>
              <a:gd name="T13" fmla="*/ 0 60000 65536"/>
              <a:gd name="T14" fmla="*/ 0 60000 65536"/>
              <a:gd name="T15" fmla="*/ 0 60000 65536"/>
              <a:gd name="T16" fmla="*/ 0 60000 65536"/>
              <a:gd name="T17" fmla="*/ 0 60000 65536"/>
              <a:gd name="T18" fmla="*/ 0 w 2600830"/>
              <a:gd name="T19" fmla="*/ 0 h 649288"/>
              <a:gd name="T20" fmla="*/ 2600830 w 2600830"/>
              <a:gd name="T21" fmla="*/ 649288 h 649288"/>
            </a:gdLst>
            <a:ahLst/>
            <a:cxnLst>
              <a:cxn ang="T12">
                <a:pos x="T0" y="T1"/>
              </a:cxn>
              <a:cxn ang="T13">
                <a:pos x="T2" y="T3"/>
              </a:cxn>
              <a:cxn ang="T14">
                <a:pos x="T4" y="T5"/>
              </a:cxn>
              <a:cxn ang="T15">
                <a:pos x="T6" y="T7"/>
              </a:cxn>
              <a:cxn ang="T16">
                <a:pos x="T8" y="T9"/>
              </a:cxn>
              <a:cxn ang="T17">
                <a:pos x="T10" y="T11"/>
              </a:cxn>
            </a:cxnLst>
            <a:rect l="T18" t="T19" r="T20" b="T21"/>
            <a:pathLst>
              <a:path w="2600830" h="649288">
                <a:moveTo>
                  <a:pt x="0" y="0"/>
                </a:moveTo>
                <a:lnTo>
                  <a:pt x="2600830" y="0"/>
                </a:lnTo>
                <a:lnTo>
                  <a:pt x="2520047" y="89402"/>
                </a:lnTo>
                <a:cubicBezTo>
                  <a:pt x="2351572" y="318525"/>
                  <a:pt x="2323328" y="645186"/>
                  <a:pt x="1945040" y="646112"/>
                </a:cubicBezTo>
                <a:lnTo>
                  <a:pt x="648052" y="649287"/>
                </a:lnTo>
                <a:cubicBezTo>
                  <a:pt x="269764" y="650213"/>
                  <a:pt x="245977" y="310819"/>
                  <a:pt x="77908" y="84156"/>
                </a:cubicBezTo>
                <a:lnTo>
                  <a:pt x="0" y="0"/>
                </a:lnTo>
                <a:close/>
              </a:path>
            </a:pathLst>
          </a:custGeom>
          <a:ln>
            <a:noFill/>
          </a:ln>
        </p:spPr>
        <p:style>
          <a:lnRef idx="2">
            <a:schemeClr val="accent2">
              <a:shade val="50000"/>
            </a:schemeClr>
          </a:lnRef>
          <a:fillRef idx="1">
            <a:schemeClr val="accent2"/>
          </a:fillRef>
          <a:effectRef idx="0">
            <a:schemeClr val="accent2"/>
          </a:effectRef>
          <a:fontRef idx="minor">
            <a:schemeClr val="lt1"/>
          </a:fontRef>
        </p:style>
        <p:txBody>
          <a:bodyPr lIns="88460" tIns="44230" rIns="88460" bIns="44230" anchor="ctr"/>
          <a:lstStyle/>
          <a:p>
            <a:pPr algn="ctr">
              <a:defRPr/>
            </a:pPr>
            <a:endParaRPr lang="zh-CN" altLang="en-US" sz="160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 name="文本框 7"/>
          <p:cNvSpPr txBox="1"/>
          <p:nvPr/>
        </p:nvSpPr>
        <p:spPr>
          <a:xfrm>
            <a:off x="328930" y="1938020"/>
            <a:ext cx="2049780" cy="922020"/>
          </a:xfrm>
          <a:prstGeom prst="rect">
            <a:avLst/>
          </a:prstGeom>
          <a:noFill/>
        </p:spPr>
        <p:txBody>
          <a:bodyPr wrap="none" rtlCol="0">
            <a:spAutoFit/>
          </a:bodyPr>
          <a:p>
            <a:pPr indent="266700" algn="l"/>
            <a:r>
              <a:rPr lang="zh-CN" altLang="en-US">
                <a:latin typeface="华文楷体" panose="02010600040101010101" charset="-122"/>
                <a:ea typeface="华文楷体" panose="02010600040101010101" charset="-122"/>
                <a:cs typeface="黑体" panose="02010609060101010101" charset="-122"/>
                <a:sym typeface="+mn-ea"/>
              </a:rPr>
              <a:t>指导者用户代表</a:t>
            </a:r>
            <a:endParaRPr lang="zh-CN" altLang="en-US" b="0">
              <a:latin typeface="华文楷体" panose="02010600040101010101" charset="-122"/>
              <a:ea typeface="华文楷体" panose="02010600040101010101" charset="-122"/>
              <a:cs typeface="黑体" panose="02010609060101010101" charset="-122"/>
            </a:endParaRPr>
          </a:p>
          <a:p>
            <a:pPr indent="266700" algn="l"/>
            <a:r>
              <a:rPr lang="zh-CN" altLang="en-US">
                <a:latin typeface="华文楷体" panose="02010600040101010101" charset="-122"/>
                <a:ea typeface="华文楷体" panose="02010600040101010101" charset="-122"/>
                <a:cs typeface="黑体" panose="02010609060101010101" charset="-122"/>
                <a:sym typeface="+mn-ea"/>
              </a:rPr>
              <a:t>管理员用户代表</a:t>
            </a:r>
            <a:endParaRPr lang="zh-CN" altLang="en-US" b="0">
              <a:latin typeface="黑体" panose="02010609060101010101" charset="-122"/>
              <a:ea typeface="黑体" panose="02010609060101010101" charset="-122"/>
              <a:cs typeface="黑体" panose="02010609060101010101" charset="-122"/>
            </a:endParaRPr>
          </a:p>
          <a:p>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p:tgtEl>
                                          <p:spTgt spid="27"/>
                                        </p:tgtEl>
                                        <p:attrNameLst>
                                          <p:attrName>ppt_y</p:attrName>
                                        </p:attrNameLst>
                                      </p:cBhvr>
                                      <p:tavLst>
                                        <p:tav tm="0">
                                          <p:val>
                                            <p:strVal val="#ppt_y-#ppt_h*1.125000"/>
                                          </p:val>
                                        </p:tav>
                                        <p:tav tm="100000">
                                          <p:val>
                                            <p:strVal val="#ppt_y"/>
                                          </p:val>
                                        </p:tav>
                                      </p:tavLst>
                                    </p:anim>
                                    <p:animEffect transition="in" filter="wipe(down)">
                                      <p:cBhvr>
                                        <p:cTn id="8" dur="500"/>
                                        <p:tgtEl>
                                          <p:spTgt spid="27"/>
                                        </p:tgtEl>
                                      </p:cBhvr>
                                    </p:animEffect>
                                  </p:childTnLst>
                                </p:cTn>
                              </p:par>
                            </p:childTnLst>
                          </p:cTn>
                        </p:par>
                      </p:childTnLst>
                    </p:cTn>
                  </p:par>
                  <p:par>
                    <p:cTn id="9" fill="hold">
                      <p:stCondLst>
                        <p:cond delay="indefinite"/>
                      </p:stCondLst>
                      <p:childTnLst>
                        <p:par>
                          <p:cTn id="10" fill="hold">
                            <p:stCondLst>
                              <p:cond delay="0"/>
                            </p:stCondLst>
                            <p:childTnLst>
                              <p:par>
                                <p:cTn id="11" presetID="14" presetClass="entr" presetSubtype="1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p:cBhvr>
                                        <p:cTn id="13" dur="500"/>
                                        <p:tgtEl>
                                          <p:spTgt spid="5"/>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p:cBhvr>
                                        <p:cTn id="16" dur="500"/>
                                        <p:tgtEl>
                                          <p:spTgt spid="6"/>
                                        </p:tgtEl>
                                      </p:cBhvr>
                                    </p:animEffect>
                                  </p:childTnLst>
                                </p:cTn>
                              </p:par>
                              <p:par>
                                <p:cTn id="17" presetID="14" presetClass="entr" presetSubtype="1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p:cBhvr>
                                        <p:cTn id="19" dur="500"/>
                                        <p:tgtEl>
                                          <p:spTgt spid="7"/>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1" fill="hold" grpId="0" nodeType="clickEffect">
                                  <p:stCondLst>
                                    <p:cond delay="0"/>
                                  </p:stCondLst>
                                  <p:childTnLst>
                                    <p:set>
                                      <p:cBhvr>
                                        <p:cTn id="23" dur="1" fill="hold">
                                          <p:stCondLst>
                                            <p:cond delay="0"/>
                                          </p:stCondLst>
                                        </p:cTn>
                                        <p:tgtEl>
                                          <p:spTgt spid="3"/>
                                        </p:tgtEl>
                                        <p:attrNameLst>
                                          <p:attrName>style.visibility</p:attrName>
                                        </p:attrNameLst>
                                      </p:cBhvr>
                                      <p:to>
                                        <p:strVal val="visible"/>
                                      </p:to>
                                    </p:set>
                                    <p:animEffect>
                                      <p:cBhvr>
                                        <p:cTn id="24"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ldLvl="0" animBg="1"/>
      <p:bldP spid="3" grpId="0" bldLvl="0" animBg="1" autoUpdateAnimBg="0"/>
      <p:bldP spid="5" grpId="0" bldLvl="0" animBg="1"/>
      <p:bldP spid="6" grpId="0" bldLvl="0" animBg="1"/>
      <p:bldP spid="7" grpId="0" bldLvl="0" animBg="1" autoUpdateAnimBg="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1062355" y="1499870"/>
            <a:ext cx="3839845" cy="2144395"/>
          </a:xfrm>
          <a:prstGeom prst="rect">
            <a:avLst/>
          </a:prstGeom>
        </p:spPr>
      </p:pic>
      <p:pic>
        <p:nvPicPr>
          <p:cNvPr id="4" name="图片 3" descr="指导者用户邀请函(12-09-17-28-40)"/>
          <p:cNvPicPr>
            <a:picLocks noChangeAspect="1"/>
          </p:cNvPicPr>
          <p:nvPr/>
        </p:nvPicPr>
        <p:blipFill>
          <a:blip r:embed="rId2"/>
          <a:stretch>
            <a:fillRect/>
          </a:stretch>
        </p:blipFill>
        <p:spPr>
          <a:xfrm>
            <a:off x="5683885" y="540385"/>
            <a:ext cx="2284095" cy="4062730"/>
          </a:xfrm>
          <a:prstGeom prst="rect">
            <a:avLst/>
          </a:prstGeom>
        </p:spPr>
      </p:pic>
      <p:sp>
        <p:nvSpPr>
          <p:cNvPr id="6" name="圆角矩形 5"/>
          <p:cNvSpPr>
            <a:spLocks noChangeArrowheads="1"/>
          </p:cNvSpPr>
          <p:nvPr/>
        </p:nvSpPr>
        <p:spPr bwMode="auto">
          <a:xfrm>
            <a:off x="464820" y="312420"/>
            <a:ext cx="2020570" cy="332740"/>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anchor="ctr"/>
          <a:p>
            <a:pPr algn="ctr" defTabSz="913130">
              <a:defRPr/>
            </a:pPr>
            <a:r>
              <a:rPr lang="zh-CN" altLang="en-US">
                <a:solidFill>
                  <a:schemeClr val="bg1"/>
                </a:solidFill>
              </a:rPr>
              <a:t>用户代表邀请</a:t>
            </a:r>
            <a:endParaRPr lang="zh-CN" altLang="en-US">
              <a:solidFill>
                <a:schemeClr val="bg1"/>
              </a:solidFill>
            </a:endParaRPr>
          </a:p>
        </p:txBody>
      </p:sp>
      <p:sp>
        <p:nvSpPr>
          <p:cNvPr id="95" name="任意多边形 24"/>
          <p:cNvSpPr>
            <a:spLocks noChangeArrowheads="1"/>
          </p:cNvSpPr>
          <p:nvPr/>
        </p:nvSpPr>
        <p:spPr bwMode="auto">
          <a:xfrm>
            <a:off x="787718" y="645160"/>
            <a:ext cx="1374775" cy="369888"/>
          </a:xfrm>
          <a:custGeom>
            <a:avLst/>
            <a:gdLst>
              <a:gd name="T0" fmla="*/ 0 w 2600830"/>
              <a:gd name="T1" fmla="*/ 0 h 649288"/>
              <a:gd name="T2" fmla="*/ 89169 w 2600830"/>
              <a:gd name="T3" fmla="*/ 0 h 649288"/>
              <a:gd name="T4" fmla="*/ 86399 w 2600830"/>
              <a:gd name="T5" fmla="*/ 4312 h 649288"/>
              <a:gd name="T6" fmla="*/ 66685 w 2600830"/>
              <a:gd name="T7" fmla="*/ 31166 h 649288"/>
              <a:gd name="T8" fmla="*/ 22218 w 2600830"/>
              <a:gd name="T9" fmla="*/ 31319 h 649288"/>
              <a:gd name="T10" fmla="*/ 2671 w 2600830"/>
              <a:gd name="T11" fmla="*/ 4060 h 649288"/>
              <a:gd name="T12" fmla="*/ 0 60000 65536"/>
              <a:gd name="T13" fmla="*/ 0 60000 65536"/>
              <a:gd name="T14" fmla="*/ 0 60000 65536"/>
              <a:gd name="T15" fmla="*/ 0 60000 65536"/>
              <a:gd name="T16" fmla="*/ 0 60000 65536"/>
              <a:gd name="T17" fmla="*/ 0 60000 65536"/>
              <a:gd name="T18" fmla="*/ 0 w 2600830"/>
              <a:gd name="T19" fmla="*/ 0 h 649288"/>
              <a:gd name="T20" fmla="*/ 2600830 w 2600830"/>
              <a:gd name="T21" fmla="*/ 649288 h 649288"/>
            </a:gdLst>
            <a:ahLst/>
            <a:cxnLst>
              <a:cxn ang="T12">
                <a:pos x="T0" y="T1"/>
              </a:cxn>
              <a:cxn ang="T13">
                <a:pos x="T2" y="T3"/>
              </a:cxn>
              <a:cxn ang="T14">
                <a:pos x="T4" y="T5"/>
              </a:cxn>
              <a:cxn ang="T15">
                <a:pos x="T6" y="T7"/>
              </a:cxn>
              <a:cxn ang="T16">
                <a:pos x="T8" y="T9"/>
              </a:cxn>
              <a:cxn ang="T17">
                <a:pos x="T10" y="T11"/>
              </a:cxn>
            </a:cxnLst>
            <a:rect l="T18" t="T19" r="T20" b="T21"/>
            <a:pathLst>
              <a:path w="2600830" h="649288">
                <a:moveTo>
                  <a:pt x="0" y="0"/>
                </a:moveTo>
                <a:lnTo>
                  <a:pt x="2600830" y="0"/>
                </a:lnTo>
                <a:lnTo>
                  <a:pt x="2520047" y="89402"/>
                </a:lnTo>
                <a:cubicBezTo>
                  <a:pt x="2351572" y="318525"/>
                  <a:pt x="2323328" y="645186"/>
                  <a:pt x="1945040" y="646112"/>
                </a:cubicBezTo>
                <a:lnTo>
                  <a:pt x="648052" y="649287"/>
                </a:lnTo>
                <a:cubicBezTo>
                  <a:pt x="269764" y="650213"/>
                  <a:pt x="245977" y="310819"/>
                  <a:pt x="77908" y="84156"/>
                </a:cubicBez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lIns="88460" tIns="44230" rIns="88460" bIns="44230" anchor="ctr"/>
          <a:p>
            <a:pPr algn="ctr">
              <a:defRPr/>
            </a:pPr>
            <a:r>
              <a:rPr lang="zh-CN" altLang="en-US" sz="160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指导者</a:t>
            </a:r>
            <a:endParaRPr lang="zh-CN" altLang="en-US" sz="160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p:tgtEl>
                                          <p:spTgt spid="6"/>
                                        </p:tgtEl>
                                        <p:attrNameLst>
                                          <p:attrName>ppt_y</p:attrName>
                                        </p:attrNameLst>
                                      </p:cBhvr>
                                      <p:tavLst>
                                        <p:tav tm="0">
                                          <p:val>
                                            <p:strVal val="#ppt_y-#ppt_h*1.125000"/>
                                          </p:val>
                                        </p:tav>
                                        <p:tav tm="100000">
                                          <p:val>
                                            <p:strVal val="#ppt_y"/>
                                          </p:val>
                                        </p:tav>
                                      </p:tavLst>
                                    </p:anim>
                                    <p:animEffect transition="in" filter="wipe(down)">
                                      <p:cBhvr>
                                        <p:cTn id="8" dur="500"/>
                                        <p:tgtEl>
                                          <p:spTgt spid="6"/>
                                        </p:tgtEl>
                                      </p:cBhvr>
                                    </p:animEffect>
                                  </p:childTnLst>
                                </p:cTn>
                              </p:par>
                              <p:par>
                                <p:cTn id="9" presetID="14" presetClass="entr" presetSubtype="10" fill="hold" grpId="0" nodeType="withEffect">
                                  <p:stCondLst>
                                    <p:cond delay="0"/>
                                  </p:stCondLst>
                                  <p:childTnLst>
                                    <p:set>
                                      <p:cBhvr>
                                        <p:cTn id="10" dur="1" fill="hold">
                                          <p:stCondLst>
                                            <p:cond delay="0"/>
                                          </p:stCondLst>
                                        </p:cTn>
                                        <p:tgtEl>
                                          <p:spTgt spid="95"/>
                                        </p:tgtEl>
                                        <p:attrNameLst>
                                          <p:attrName>style.visibility</p:attrName>
                                        </p:attrNameLst>
                                      </p:cBhvr>
                                      <p:to>
                                        <p:strVal val="visible"/>
                                      </p:to>
                                    </p:set>
                                    <p:animEffect>
                                      <p:cBhvr>
                                        <p:cTn id="11" dur="500"/>
                                        <p:tgtEl>
                                          <p:spTgt spid="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P spid="95" grpId="0" bldLvl="0" animBg="1" autoUpdateAnimBg="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圆角矩形 26"/>
          <p:cNvSpPr>
            <a:spLocks noChangeArrowheads="1"/>
          </p:cNvSpPr>
          <p:nvPr/>
        </p:nvSpPr>
        <p:spPr bwMode="auto">
          <a:xfrm>
            <a:off x="677545" y="426085"/>
            <a:ext cx="1818005" cy="354965"/>
          </a:xfrm>
          <a:prstGeom prst="roundRect">
            <a:avLst>
              <a:gd name="adj" fmla="val 50000"/>
            </a:avLst>
          </a:prstGeom>
          <a:solidFill>
            <a:schemeClr val="accent1"/>
          </a:solidFill>
          <a:ln w="12700" algn="ctr">
            <a:noFill/>
            <a:miter lim="800000"/>
          </a:ln>
          <a:effectLst>
            <a:outerShdw blurRad="317500" dist="190500" dir="9000000" algn="r" rotWithShape="0">
              <a:prstClr val="black">
                <a:alpha val="40000"/>
              </a:prstClr>
            </a:outerShdw>
          </a:effectLst>
        </p:spPr>
        <p:txBody>
          <a:bodyPr lIns="91438" tIns="45719" rIns="91438" bIns="45719" anchor="ctr"/>
          <a:p>
            <a:pPr algn="ctr" defTabSz="913130">
              <a:defRPr/>
            </a:pPr>
            <a:r>
              <a:rPr lang="zh-CN" altLang="en-US">
                <a:solidFill>
                  <a:schemeClr val="bg1"/>
                </a:solidFill>
              </a:rPr>
              <a:t>用户代表邀请</a:t>
            </a:r>
            <a:endParaRPr lang="zh-CN" altLang="en-US">
              <a:solidFill>
                <a:schemeClr val="bg1"/>
              </a:solidFill>
            </a:endParaRPr>
          </a:p>
        </p:txBody>
      </p:sp>
      <p:pic>
        <p:nvPicPr>
          <p:cNvPr id="9" name="图片 1"/>
          <p:cNvPicPr>
            <a:picLocks noChangeAspect="1"/>
          </p:cNvPicPr>
          <p:nvPr/>
        </p:nvPicPr>
        <p:blipFill>
          <a:blip r:embed="rId1"/>
          <a:stretch>
            <a:fillRect/>
          </a:stretch>
        </p:blipFill>
        <p:spPr>
          <a:xfrm>
            <a:off x="848360" y="1645920"/>
            <a:ext cx="4664075" cy="1640840"/>
          </a:xfrm>
          <a:prstGeom prst="rect">
            <a:avLst/>
          </a:prstGeom>
          <a:noFill/>
          <a:ln w="9525">
            <a:noFill/>
          </a:ln>
        </p:spPr>
      </p:pic>
      <p:pic>
        <p:nvPicPr>
          <p:cNvPr id="16" name="图片 16" descr="9FDA8380@7FD18E45.6094F05D"/>
          <p:cNvPicPr>
            <a:picLocks noChangeAspect="1"/>
          </p:cNvPicPr>
          <p:nvPr/>
        </p:nvPicPr>
        <p:blipFill>
          <a:blip r:embed="rId2"/>
          <a:stretch>
            <a:fillRect/>
          </a:stretch>
        </p:blipFill>
        <p:spPr>
          <a:xfrm>
            <a:off x="6070600" y="701675"/>
            <a:ext cx="2285061" cy="4064400"/>
          </a:xfrm>
          <a:prstGeom prst="rect">
            <a:avLst/>
          </a:prstGeom>
        </p:spPr>
      </p:pic>
      <p:sp>
        <p:nvSpPr>
          <p:cNvPr id="95" name="任意多边形 24"/>
          <p:cNvSpPr>
            <a:spLocks noChangeArrowheads="1"/>
          </p:cNvSpPr>
          <p:nvPr/>
        </p:nvSpPr>
        <p:spPr bwMode="auto">
          <a:xfrm>
            <a:off x="998220" y="781050"/>
            <a:ext cx="1176655" cy="370205"/>
          </a:xfrm>
          <a:custGeom>
            <a:avLst/>
            <a:gdLst>
              <a:gd name="T0" fmla="*/ 0 w 2600830"/>
              <a:gd name="T1" fmla="*/ 0 h 649288"/>
              <a:gd name="T2" fmla="*/ 89169 w 2600830"/>
              <a:gd name="T3" fmla="*/ 0 h 649288"/>
              <a:gd name="T4" fmla="*/ 86399 w 2600830"/>
              <a:gd name="T5" fmla="*/ 4312 h 649288"/>
              <a:gd name="T6" fmla="*/ 66685 w 2600830"/>
              <a:gd name="T7" fmla="*/ 31166 h 649288"/>
              <a:gd name="T8" fmla="*/ 22218 w 2600830"/>
              <a:gd name="T9" fmla="*/ 31319 h 649288"/>
              <a:gd name="T10" fmla="*/ 2671 w 2600830"/>
              <a:gd name="T11" fmla="*/ 4060 h 649288"/>
              <a:gd name="T12" fmla="*/ 0 60000 65536"/>
              <a:gd name="T13" fmla="*/ 0 60000 65536"/>
              <a:gd name="T14" fmla="*/ 0 60000 65536"/>
              <a:gd name="T15" fmla="*/ 0 60000 65536"/>
              <a:gd name="T16" fmla="*/ 0 60000 65536"/>
              <a:gd name="T17" fmla="*/ 0 60000 65536"/>
              <a:gd name="T18" fmla="*/ 0 w 2600830"/>
              <a:gd name="T19" fmla="*/ 0 h 649288"/>
              <a:gd name="T20" fmla="*/ 2600830 w 2600830"/>
              <a:gd name="T21" fmla="*/ 649288 h 649288"/>
            </a:gdLst>
            <a:ahLst/>
            <a:cxnLst>
              <a:cxn ang="T12">
                <a:pos x="T0" y="T1"/>
              </a:cxn>
              <a:cxn ang="T13">
                <a:pos x="T2" y="T3"/>
              </a:cxn>
              <a:cxn ang="T14">
                <a:pos x="T4" y="T5"/>
              </a:cxn>
              <a:cxn ang="T15">
                <a:pos x="T6" y="T7"/>
              </a:cxn>
              <a:cxn ang="T16">
                <a:pos x="T8" y="T9"/>
              </a:cxn>
              <a:cxn ang="T17">
                <a:pos x="T10" y="T11"/>
              </a:cxn>
            </a:cxnLst>
            <a:rect l="T18" t="T19" r="T20" b="T21"/>
            <a:pathLst>
              <a:path w="2600830" h="649288">
                <a:moveTo>
                  <a:pt x="0" y="0"/>
                </a:moveTo>
                <a:lnTo>
                  <a:pt x="2600830" y="0"/>
                </a:lnTo>
                <a:lnTo>
                  <a:pt x="2520047" y="89402"/>
                </a:lnTo>
                <a:cubicBezTo>
                  <a:pt x="2351572" y="318525"/>
                  <a:pt x="2323328" y="645186"/>
                  <a:pt x="1945040" y="646112"/>
                </a:cubicBezTo>
                <a:lnTo>
                  <a:pt x="648052" y="649287"/>
                </a:lnTo>
                <a:cubicBezTo>
                  <a:pt x="269764" y="650213"/>
                  <a:pt x="245977" y="310819"/>
                  <a:pt x="77908" y="84156"/>
                </a:cubicBez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lIns="88460" tIns="44230" rIns="88460" bIns="44230" anchor="ctr"/>
          <a:p>
            <a:pPr algn="ctr">
              <a:defRPr/>
            </a:pPr>
            <a:r>
              <a:rPr lang="zh-CN" altLang="en-US" sz="140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管理员</a:t>
            </a:r>
            <a:endParaRPr lang="zh-CN" altLang="en-US" sz="140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p:tgtEl>
                                          <p:spTgt spid="27"/>
                                        </p:tgtEl>
                                        <p:attrNameLst>
                                          <p:attrName>ppt_y</p:attrName>
                                        </p:attrNameLst>
                                      </p:cBhvr>
                                      <p:tavLst>
                                        <p:tav tm="0">
                                          <p:val>
                                            <p:strVal val="#ppt_y-#ppt_h*1.125000"/>
                                          </p:val>
                                        </p:tav>
                                        <p:tav tm="100000">
                                          <p:val>
                                            <p:strVal val="#ppt_y"/>
                                          </p:val>
                                        </p:tav>
                                      </p:tavLst>
                                    </p:anim>
                                    <p:animEffect transition="in" filter="wipe(down)">
                                      <p:cBhvr>
                                        <p:cTn id="8" dur="500"/>
                                        <p:tgtEl>
                                          <p:spTgt spid="27"/>
                                        </p:tgtEl>
                                      </p:cBhvr>
                                    </p:animEffect>
                                  </p:childTnLst>
                                </p:cTn>
                              </p:par>
                              <p:par>
                                <p:cTn id="9" presetID="14" presetClass="entr" presetSubtype="10" fill="hold" grpId="0" nodeType="withEffect">
                                  <p:stCondLst>
                                    <p:cond delay="0"/>
                                  </p:stCondLst>
                                  <p:childTnLst>
                                    <p:set>
                                      <p:cBhvr>
                                        <p:cTn id="10" dur="1" fill="hold">
                                          <p:stCondLst>
                                            <p:cond delay="0"/>
                                          </p:stCondLst>
                                        </p:cTn>
                                        <p:tgtEl>
                                          <p:spTgt spid="95"/>
                                        </p:tgtEl>
                                        <p:attrNameLst>
                                          <p:attrName>style.visibility</p:attrName>
                                        </p:attrNameLst>
                                      </p:cBhvr>
                                      <p:to>
                                        <p:strVal val="visible"/>
                                      </p:to>
                                    </p:set>
                                    <p:animEffect>
                                      <p:cBhvr>
                                        <p:cTn id="11" dur="500"/>
                                        <p:tgtEl>
                                          <p:spTgt spid="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ldLvl="0" animBg="1"/>
      <p:bldP spid="95" grpId="0" bldLvl="0" animBg="1" autoUpdateAnimBg="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圆角矩形 26"/>
          <p:cNvSpPr>
            <a:spLocks noChangeArrowheads="1"/>
          </p:cNvSpPr>
          <p:nvPr/>
        </p:nvSpPr>
        <p:spPr bwMode="auto">
          <a:xfrm>
            <a:off x="669925" y="459740"/>
            <a:ext cx="1899285" cy="354965"/>
          </a:xfrm>
          <a:prstGeom prst="roundRect">
            <a:avLst>
              <a:gd name="adj" fmla="val 50000"/>
            </a:avLst>
          </a:prstGeom>
          <a:solidFill>
            <a:schemeClr val="accent1"/>
          </a:solidFill>
          <a:ln w="12700" algn="ctr">
            <a:noFill/>
            <a:miter lim="800000"/>
          </a:ln>
          <a:effectLst>
            <a:outerShdw blurRad="317500" dist="190500" dir="9000000" algn="r" rotWithShape="0">
              <a:prstClr val="black">
                <a:alpha val="40000"/>
              </a:prstClr>
            </a:outerShdw>
          </a:effectLst>
        </p:spPr>
        <p:txBody>
          <a:bodyPr lIns="91438" tIns="45719" rIns="91438" bIns="45719" anchor="ctr"/>
          <a:p>
            <a:pPr algn="ctr" defTabSz="913130">
              <a:defRPr/>
            </a:pPr>
            <a:r>
              <a:rPr lang="zh-CN" altLang="en-US">
                <a:solidFill>
                  <a:schemeClr val="bg1"/>
                </a:solidFill>
              </a:rPr>
              <a:t>用户代表邀请</a:t>
            </a:r>
            <a:endParaRPr lang="zh-CN" altLang="en-US">
              <a:solidFill>
                <a:schemeClr val="bg1"/>
              </a:solidFill>
            </a:endParaRPr>
          </a:p>
        </p:txBody>
      </p:sp>
      <p:pic>
        <p:nvPicPr>
          <p:cNvPr id="2" name="图片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a:xfrm>
            <a:off x="1009650" y="1720850"/>
            <a:ext cx="4130040" cy="1310005"/>
          </a:xfrm>
          <a:prstGeom prst="rect">
            <a:avLst/>
          </a:prstGeom>
          <a:noFill/>
          <a:ln>
            <a:noFill/>
          </a:ln>
        </p:spPr>
      </p:pic>
      <p:pic>
        <p:nvPicPr>
          <p:cNvPr id="3" name="图片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a:xfrm>
            <a:off x="5836920" y="675640"/>
            <a:ext cx="2353888" cy="4064400"/>
          </a:xfrm>
          <a:prstGeom prst="rect">
            <a:avLst/>
          </a:prstGeom>
          <a:noFill/>
          <a:ln>
            <a:noFill/>
          </a:ln>
        </p:spPr>
      </p:pic>
      <p:sp>
        <p:nvSpPr>
          <p:cNvPr id="95" name="任意多边形 24"/>
          <p:cNvSpPr>
            <a:spLocks noChangeArrowheads="1"/>
          </p:cNvSpPr>
          <p:nvPr/>
        </p:nvSpPr>
        <p:spPr bwMode="auto">
          <a:xfrm>
            <a:off x="998220" y="781050"/>
            <a:ext cx="1176655" cy="370205"/>
          </a:xfrm>
          <a:custGeom>
            <a:avLst/>
            <a:gdLst>
              <a:gd name="T0" fmla="*/ 0 w 2600830"/>
              <a:gd name="T1" fmla="*/ 0 h 649288"/>
              <a:gd name="T2" fmla="*/ 89169 w 2600830"/>
              <a:gd name="T3" fmla="*/ 0 h 649288"/>
              <a:gd name="T4" fmla="*/ 86399 w 2600830"/>
              <a:gd name="T5" fmla="*/ 4312 h 649288"/>
              <a:gd name="T6" fmla="*/ 66685 w 2600830"/>
              <a:gd name="T7" fmla="*/ 31166 h 649288"/>
              <a:gd name="T8" fmla="*/ 22218 w 2600830"/>
              <a:gd name="T9" fmla="*/ 31319 h 649288"/>
              <a:gd name="T10" fmla="*/ 2671 w 2600830"/>
              <a:gd name="T11" fmla="*/ 4060 h 649288"/>
              <a:gd name="T12" fmla="*/ 0 60000 65536"/>
              <a:gd name="T13" fmla="*/ 0 60000 65536"/>
              <a:gd name="T14" fmla="*/ 0 60000 65536"/>
              <a:gd name="T15" fmla="*/ 0 60000 65536"/>
              <a:gd name="T16" fmla="*/ 0 60000 65536"/>
              <a:gd name="T17" fmla="*/ 0 60000 65536"/>
              <a:gd name="T18" fmla="*/ 0 w 2600830"/>
              <a:gd name="T19" fmla="*/ 0 h 649288"/>
              <a:gd name="T20" fmla="*/ 2600830 w 2600830"/>
              <a:gd name="T21" fmla="*/ 649288 h 649288"/>
            </a:gdLst>
            <a:ahLst/>
            <a:cxnLst>
              <a:cxn ang="T12">
                <a:pos x="T0" y="T1"/>
              </a:cxn>
              <a:cxn ang="T13">
                <a:pos x="T2" y="T3"/>
              </a:cxn>
              <a:cxn ang="T14">
                <a:pos x="T4" y="T5"/>
              </a:cxn>
              <a:cxn ang="T15">
                <a:pos x="T6" y="T7"/>
              </a:cxn>
              <a:cxn ang="T16">
                <a:pos x="T8" y="T9"/>
              </a:cxn>
              <a:cxn ang="T17">
                <a:pos x="T10" y="T11"/>
              </a:cxn>
            </a:cxnLst>
            <a:rect l="T18" t="T19" r="T20" b="T21"/>
            <a:pathLst>
              <a:path w="2600830" h="649288">
                <a:moveTo>
                  <a:pt x="0" y="0"/>
                </a:moveTo>
                <a:lnTo>
                  <a:pt x="2600830" y="0"/>
                </a:lnTo>
                <a:lnTo>
                  <a:pt x="2520047" y="89402"/>
                </a:lnTo>
                <a:cubicBezTo>
                  <a:pt x="2351572" y="318525"/>
                  <a:pt x="2323328" y="645186"/>
                  <a:pt x="1945040" y="646112"/>
                </a:cubicBezTo>
                <a:lnTo>
                  <a:pt x="648052" y="649287"/>
                </a:lnTo>
                <a:cubicBezTo>
                  <a:pt x="269764" y="650213"/>
                  <a:pt x="245977" y="310819"/>
                  <a:pt x="77908" y="84156"/>
                </a:cubicBez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lIns="88460" tIns="44230" rIns="88460" bIns="44230" anchor="ctr"/>
          <a:p>
            <a:pPr algn="ctr">
              <a:defRPr/>
            </a:pPr>
            <a:r>
              <a:rPr lang="zh-CN" altLang="en-US" sz="140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学习者</a:t>
            </a:r>
            <a:endParaRPr lang="zh-CN" altLang="en-US" sz="140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p:tgtEl>
                                          <p:spTgt spid="27"/>
                                        </p:tgtEl>
                                        <p:attrNameLst>
                                          <p:attrName>ppt_y</p:attrName>
                                        </p:attrNameLst>
                                      </p:cBhvr>
                                      <p:tavLst>
                                        <p:tav tm="0">
                                          <p:val>
                                            <p:strVal val="#ppt_y-#ppt_h*1.125000"/>
                                          </p:val>
                                        </p:tav>
                                        <p:tav tm="100000">
                                          <p:val>
                                            <p:strVal val="#ppt_y"/>
                                          </p:val>
                                        </p:tav>
                                      </p:tavLst>
                                    </p:anim>
                                    <p:animEffect transition="in" filter="wipe(down)">
                                      <p:cBhvr>
                                        <p:cTn id="8" dur="500"/>
                                        <p:tgtEl>
                                          <p:spTgt spid="27"/>
                                        </p:tgtEl>
                                      </p:cBhvr>
                                    </p:animEffect>
                                  </p:childTnLst>
                                </p:cTn>
                              </p:par>
                              <p:par>
                                <p:cTn id="9" presetID="14" presetClass="entr" presetSubtype="10" fill="hold" grpId="0" nodeType="withEffect">
                                  <p:stCondLst>
                                    <p:cond delay="0"/>
                                  </p:stCondLst>
                                  <p:childTnLst>
                                    <p:set>
                                      <p:cBhvr>
                                        <p:cTn id="10" dur="1" fill="hold">
                                          <p:stCondLst>
                                            <p:cond delay="0"/>
                                          </p:stCondLst>
                                        </p:cTn>
                                        <p:tgtEl>
                                          <p:spTgt spid="95"/>
                                        </p:tgtEl>
                                        <p:attrNameLst>
                                          <p:attrName>style.visibility</p:attrName>
                                        </p:attrNameLst>
                                      </p:cBhvr>
                                      <p:to>
                                        <p:strVal val="visible"/>
                                      </p:to>
                                    </p:set>
                                    <p:animEffect>
                                      <p:cBhvr>
                                        <p:cTn id="11" dur="500"/>
                                        <p:tgtEl>
                                          <p:spTgt spid="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ldLvl="0" animBg="1"/>
      <p:bldP spid="95" grpId="0" bldLvl="0" animBg="1" autoUpdateAnimBg="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圆角矩形 26"/>
          <p:cNvSpPr>
            <a:spLocks noChangeArrowheads="1"/>
          </p:cNvSpPr>
          <p:nvPr/>
        </p:nvSpPr>
        <p:spPr bwMode="auto">
          <a:xfrm>
            <a:off x="391160" y="350520"/>
            <a:ext cx="2052320" cy="288290"/>
          </a:xfrm>
          <a:prstGeom prst="roundRect">
            <a:avLst>
              <a:gd name="adj" fmla="val 50000"/>
            </a:avLst>
          </a:prstGeom>
          <a:solidFill>
            <a:schemeClr val="accent1"/>
          </a:solidFill>
          <a:ln w="12700" algn="ctr">
            <a:noFill/>
            <a:miter lim="800000"/>
          </a:ln>
          <a:effectLst>
            <a:outerShdw blurRad="317500" dist="190500" dir="9000000" algn="r" rotWithShape="0">
              <a:prstClr val="black">
                <a:alpha val="40000"/>
              </a:prstClr>
            </a:outerShdw>
          </a:effectLst>
        </p:spPr>
        <p:txBody>
          <a:bodyPr lIns="91438" tIns="45719" rIns="91438" bIns="45719" anchor="ctr"/>
          <a:p>
            <a:pPr algn="ctr" defTabSz="913130">
              <a:defRPr/>
            </a:pPr>
            <a:r>
              <a:rPr lang="zh-CN" altLang="en-US">
                <a:solidFill>
                  <a:schemeClr val="bg1"/>
                </a:solidFill>
              </a:rPr>
              <a:t>需求获取确认</a:t>
            </a:r>
            <a:endParaRPr lang="zh-CN" altLang="en-US">
              <a:solidFill>
                <a:schemeClr val="bg1"/>
              </a:solidFill>
            </a:endParaRPr>
          </a:p>
        </p:txBody>
      </p:sp>
      <p:sp>
        <p:nvSpPr>
          <p:cNvPr id="6" name="文本框 5"/>
          <p:cNvSpPr txBox="1"/>
          <p:nvPr/>
        </p:nvSpPr>
        <p:spPr>
          <a:xfrm>
            <a:off x="2341245" y="350520"/>
            <a:ext cx="6290945" cy="337185"/>
          </a:xfrm>
          <a:prstGeom prst="rect">
            <a:avLst/>
          </a:prstGeom>
          <a:noFill/>
          <a:ln w="9525">
            <a:noFill/>
          </a:ln>
        </p:spPr>
        <p:txBody>
          <a:bodyPr wrap="square">
            <a:spAutoFit/>
          </a:bodyPr>
          <a:p>
            <a:pPr indent="266700"/>
            <a:r>
              <a:rPr sz="1600" b="1">
                <a:latin typeface="华文楷体" panose="02010600040101010101" charset="-122"/>
                <a:ea typeface="华文楷体" panose="02010600040101010101" charset="-122"/>
                <a:cs typeface="华文楷体" panose="02010600040101010101" charset="-122"/>
              </a:rPr>
              <a:t>17.是否对每个用户代表都进行了需求获取和确认？</a:t>
            </a:r>
            <a:endParaRPr sz="1600" b="1">
              <a:latin typeface="华文楷体" panose="02010600040101010101" charset="-122"/>
              <a:ea typeface="华文楷体" panose="02010600040101010101" charset="-122"/>
              <a:cs typeface="华文楷体" panose="02010600040101010101" charset="-122"/>
            </a:endParaRPr>
          </a:p>
        </p:txBody>
      </p:sp>
      <p:pic>
        <p:nvPicPr>
          <p:cNvPr id="3" name="图片 2"/>
          <p:cNvPicPr>
            <a:picLocks noChangeAspect="1"/>
          </p:cNvPicPr>
          <p:nvPr/>
        </p:nvPicPr>
        <p:blipFill>
          <a:blip r:embed="rId1"/>
          <a:stretch>
            <a:fillRect/>
          </a:stretch>
        </p:blipFill>
        <p:spPr>
          <a:xfrm>
            <a:off x="1436370" y="1015365"/>
            <a:ext cx="5791200" cy="2505075"/>
          </a:xfrm>
          <a:prstGeom prst="rect">
            <a:avLst/>
          </a:prstGeom>
        </p:spPr>
      </p:pic>
      <p:pic>
        <p:nvPicPr>
          <p:cNvPr id="2" name="图片 1"/>
          <p:cNvPicPr>
            <a:picLocks noChangeAspect="1"/>
          </p:cNvPicPr>
          <p:nvPr/>
        </p:nvPicPr>
        <p:blipFill>
          <a:blip r:embed="rId2"/>
          <a:stretch>
            <a:fillRect/>
          </a:stretch>
        </p:blipFill>
        <p:spPr>
          <a:xfrm>
            <a:off x="1487805" y="3634740"/>
            <a:ext cx="2407920" cy="124968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p:tgtEl>
                                          <p:spTgt spid="27"/>
                                        </p:tgtEl>
                                        <p:attrNameLst>
                                          <p:attrName>ppt_y</p:attrName>
                                        </p:attrNameLst>
                                      </p:cBhvr>
                                      <p:tavLst>
                                        <p:tav tm="0">
                                          <p:val>
                                            <p:strVal val="#ppt_y-#ppt_h*1.125000"/>
                                          </p:val>
                                        </p:tav>
                                        <p:tav tm="100000">
                                          <p:val>
                                            <p:strVal val="#ppt_y"/>
                                          </p:val>
                                        </p:tav>
                                      </p:tavLst>
                                    </p:anim>
                                    <p:animEffect transition="in" filter="wipe(down)">
                                      <p:cBhvr>
                                        <p:cTn id="8"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ldLvl="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圆角矩形 26"/>
          <p:cNvSpPr>
            <a:spLocks noChangeArrowheads="1"/>
          </p:cNvSpPr>
          <p:nvPr/>
        </p:nvSpPr>
        <p:spPr bwMode="auto">
          <a:xfrm>
            <a:off x="293370" y="283845"/>
            <a:ext cx="1952625" cy="354965"/>
          </a:xfrm>
          <a:prstGeom prst="roundRect">
            <a:avLst>
              <a:gd name="adj" fmla="val 50000"/>
            </a:avLst>
          </a:prstGeom>
          <a:solidFill>
            <a:schemeClr val="accent1"/>
          </a:solidFill>
          <a:ln w="12700" algn="ctr">
            <a:noFill/>
            <a:miter lim="800000"/>
          </a:ln>
          <a:effectLst>
            <a:outerShdw blurRad="317500" dist="190500" dir="9000000" algn="r" rotWithShape="0">
              <a:prstClr val="black">
                <a:alpha val="40000"/>
              </a:prstClr>
            </a:outerShdw>
          </a:effectLst>
        </p:spPr>
        <p:txBody>
          <a:bodyPr lIns="91438" tIns="45719" rIns="91438" bIns="45719" anchor="ctr"/>
          <a:p>
            <a:pPr algn="ctr" defTabSz="913130">
              <a:defRPr/>
            </a:pPr>
            <a:r>
              <a:rPr lang="zh-CN" altLang="en-US">
                <a:solidFill>
                  <a:schemeClr val="bg1"/>
                </a:solidFill>
              </a:rPr>
              <a:t>界面原型（用户）</a:t>
            </a:r>
            <a:endParaRPr lang="zh-CN" altLang="en-US">
              <a:solidFill>
                <a:schemeClr val="bg1"/>
              </a:solidFill>
            </a:endParaRPr>
          </a:p>
        </p:txBody>
      </p:sp>
      <p:sp>
        <p:nvSpPr>
          <p:cNvPr id="6" name="文本框 5"/>
          <p:cNvSpPr txBox="1"/>
          <p:nvPr/>
        </p:nvSpPr>
        <p:spPr>
          <a:xfrm>
            <a:off x="2318385" y="231140"/>
            <a:ext cx="6290945" cy="583565"/>
          </a:xfrm>
          <a:prstGeom prst="rect">
            <a:avLst/>
          </a:prstGeom>
          <a:noFill/>
          <a:ln w="9525">
            <a:noFill/>
          </a:ln>
        </p:spPr>
        <p:txBody>
          <a:bodyPr wrap="square">
            <a:spAutoFit/>
          </a:bodyPr>
          <a:p>
            <a:pPr indent="266700"/>
            <a:r>
              <a:rPr sz="1600" b="1">
                <a:latin typeface="华文楷体" panose="02010600040101010101" charset="-122"/>
                <a:ea typeface="华文楷体" panose="02010600040101010101" charset="-122"/>
                <a:cs typeface="华文楷体" panose="02010600040101010101" charset="-122"/>
              </a:rPr>
              <a:t>18.是否制定了相关原型来辅助获取过程？原型制作是否采用了工具？效果如何？</a:t>
            </a:r>
            <a:endParaRPr sz="1600" b="1">
              <a:latin typeface="华文楷体" panose="02010600040101010101" charset="-122"/>
              <a:ea typeface="华文楷体" panose="02010600040101010101" charset="-122"/>
              <a:cs typeface="华文楷体" panose="02010600040101010101" charset="-122"/>
            </a:endParaRPr>
          </a:p>
        </p:txBody>
      </p:sp>
      <p:pic>
        <p:nvPicPr>
          <p:cNvPr id="4" name="图片 23" descr="加载页面"/>
          <p:cNvPicPr>
            <a:picLocks noChangeAspect="1"/>
          </p:cNvPicPr>
          <p:nvPr/>
        </p:nvPicPr>
        <p:blipFill>
          <a:blip r:embed="rId1"/>
          <a:stretch>
            <a:fillRect/>
          </a:stretch>
        </p:blipFill>
        <p:spPr>
          <a:xfrm>
            <a:off x="322580" y="1310005"/>
            <a:ext cx="1922780" cy="3408680"/>
          </a:xfrm>
          <a:prstGeom prst="rect">
            <a:avLst/>
          </a:prstGeom>
          <a:noFill/>
          <a:ln w="9525" cap="flat" cmpd="sng">
            <a:solidFill>
              <a:srgbClr val="00B0F0"/>
            </a:solidFill>
            <a:prstDash val="solid"/>
            <a:miter/>
            <a:headEnd type="none" w="med" len="med"/>
            <a:tailEnd type="none" w="med" len="med"/>
          </a:ln>
        </p:spPr>
      </p:pic>
      <p:pic>
        <p:nvPicPr>
          <p:cNvPr id="5" name="图片 223" descr="主页"/>
          <p:cNvPicPr>
            <a:picLocks noChangeAspect="1"/>
          </p:cNvPicPr>
          <p:nvPr/>
        </p:nvPicPr>
        <p:blipFill>
          <a:blip r:embed="rId2"/>
          <a:stretch>
            <a:fillRect/>
          </a:stretch>
        </p:blipFill>
        <p:spPr>
          <a:xfrm>
            <a:off x="2512060" y="1310005"/>
            <a:ext cx="1913890" cy="3408680"/>
          </a:xfrm>
          <a:prstGeom prst="rect">
            <a:avLst/>
          </a:prstGeom>
          <a:noFill/>
          <a:ln w="9525" cap="flat" cmpd="sng">
            <a:solidFill>
              <a:srgbClr val="00B0F0"/>
            </a:solidFill>
            <a:prstDash val="solid"/>
            <a:miter/>
            <a:headEnd type="none" w="med" len="med"/>
            <a:tailEnd type="none" w="med" len="med"/>
          </a:ln>
        </p:spPr>
      </p:pic>
      <p:pic>
        <p:nvPicPr>
          <p:cNvPr id="8" name="图片 255" descr="主页 – 11"/>
          <p:cNvPicPr>
            <a:picLocks noChangeAspect="1"/>
          </p:cNvPicPr>
          <p:nvPr/>
        </p:nvPicPr>
        <p:blipFill>
          <a:blip r:embed="rId3"/>
          <a:stretch>
            <a:fillRect/>
          </a:stretch>
        </p:blipFill>
        <p:spPr>
          <a:xfrm>
            <a:off x="4707890" y="1310005"/>
            <a:ext cx="1877060" cy="3328670"/>
          </a:xfrm>
          <a:prstGeom prst="rect">
            <a:avLst/>
          </a:prstGeom>
          <a:noFill/>
          <a:ln w="9525" cap="flat" cmpd="sng">
            <a:solidFill>
              <a:srgbClr val="00B0F0"/>
            </a:solidFill>
            <a:prstDash val="solid"/>
            <a:miter/>
            <a:headEnd type="none" w="med" len="med"/>
            <a:tailEnd type="none" w="med" len="med"/>
          </a:ln>
        </p:spPr>
      </p:pic>
      <p:pic>
        <p:nvPicPr>
          <p:cNvPr id="9" name="图片 187" descr="输入搜索"/>
          <p:cNvPicPr>
            <a:picLocks noChangeAspect="1"/>
          </p:cNvPicPr>
          <p:nvPr/>
        </p:nvPicPr>
        <p:blipFill>
          <a:blip r:embed="rId4"/>
          <a:stretch>
            <a:fillRect/>
          </a:stretch>
        </p:blipFill>
        <p:spPr>
          <a:xfrm>
            <a:off x="6843395" y="1310005"/>
            <a:ext cx="1869440" cy="3328670"/>
          </a:xfrm>
          <a:prstGeom prst="rect">
            <a:avLst/>
          </a:prstGeom>
          <a:noFill/>
          <a:ln w="9525" cap="flat" cmpd="sng">
            <a:solidFill>
              <a:srgbClr val="00B0F0"/>
            </a:solidFill>
            <a:prstDash val="solid"/>
            <a:miter/>
            <a:headEnd type="none" w="med" len="med"/>
            <a:tailEnd type="none" w="med" len="med"/>
          </a:ln>
        </p:spPr>
      </p:pic>
    </p:spTree>
  </p:cSld>
  <p:clrMapOvr>
    <a:masterClrMapping/>
  </p:clrMapOvr>
  <mc:AlternateContent xmlns:mc="http://schemas.openxmlformats.org/markup-compatibility/2006">
    <mc:Choice xmlns:p14="http://schemas.microsoft.com/office/powerpoint/2010/main" Requires="p14">
      <p:transition spd="slow" p14:dur="20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p:tgtEl>
                                          <p:spTgt spid="27"/>
                                        </p:tgtEl>
                                        <p:attrNameLst>
                                          <p:attrName>ppt_y</p:attrName>
                                        </p:attrNameLst>
                                      </p:cBhvr>
                                      <p:tavLst>
                                        <p:tav tm="0">
                                          <p:val>
                                            <p:strVal val="#ppt_y-#ppt_h*1.125000"/>
                                          </p:val>
                                        </p:tav>
                                        <p:tav tm="100000">
                                          <p:val>
                                            <p:strVal val="#ppt_y"/>
                                          </p:val>
                                        </p:tav>
                                      </p:tavLst>
                                    </p:anim>
                                    <p:animEffect transition="in" filter="wipe(down)">
                                      <p:cBhvr>
                                        <p:cTn id="8"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ldLvl="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圆角矩形 26"/>
          <p:cNvSpPr>
            <a:spLocks noChangeArrowheads="1"/>
          </p:cNvSpPr>
          <p:nvPr/>
        </p:nvSpPr>
        <p:spPr bwMode="auto">
          <a:xfrm>
            <a:off x="224790" y="192405"/>
            <a:ext cx="2090420" cy="354965"/>
          </a:xfrm>
          <a:prstGeom prst="roundRect">
            <a:avLst>
              <a:gd name="adj" fmla="val 50000"/>
            </a:avLst>
          </a:prstGeom>
          <a:solidFill>
            <a:schemeClr val="accent1"/>
          </a:solidFill>
          <a:ln w="12700" algn="ctr">
            <a:noFill/>
            <a:miter lim="800000"/>
          </a:ln>
          <a:effectLst>
            <a:outerShdw blurRad="317500" dist="190500" dir="9000000" algn="r" rotWithShape="0">
              <a:prstClr val="black">
                <a:alpha val="40000"/>
              </a:prstClr>
            </a:outerShdw>
          </a:effectLst>
        </p:spPr>
        <p:txBody>
          <a:bodyPr lIns="91438" tIns="45719" rIns="91438" bIns="45719" anchor="ctr"/>
          <a:p>
            <a:pPr algn="ctr" defTabSz="913130">
              <a:defRPr/>
            </a:pPr>
            <a:r>
              <a:rPr lang="zh-CN" altLang="en-US">
                <a:solidFill>
                  <a:schemeClr val="bg1"/>
                </a:solidFill>
              </a:rPr>
              <a:t>界面原型（用户）</a:t>
            </a:r>
            <a:endParaRPr lang="zh-CN" altLang="en-US">
              <a:solidFill>
                <a:schemeClr val="bg1"/>
              </a:solidFill>
            </a:endParaRPr>
          </a:p>
        </p:txBody>
      </p:sp>
      <p:sp>
        <p:nvSpPr>
          <p:cNvPr id="6" name="文本框 5"/>
          <p:cNvSpPr txBox="1"/>
          <p:nvPr/>
        </p:nvSpPr>
        <p:spPr>
          <a:xfrm>
            <a:off x="2614930" y="126365"/>
            <a:ext cx="5535295" cy="583565"/>
          </a:xfrm>
          <a:prstGeom prst="rect">
            <a:avLst/>
          </a:prstGeom>
          <a:noFill/>
          <a:ln w="9525">
            <a:noFill/>
          </a:ln>
        </p:spPr>
        <p:txBody>
          <a:bodyPr wrap="square">
            <a:spAutoFit/>
          </a:bodyPr>
          <a:p>
            <a:pPr indent="266700"/>
            <a:r>
              <a:rPr sz="1600" b="1">
                <a:latin typeface="华文楷体" panose="02010600040101010101" charset="-122"/>
                <a:ea typeface="华文楷体" panose="02010600040101010101" charset="-122"/>
                <a:cs typeface="华文楷体" panose="02010600040101010101" charset="-122"/>
              </a:rPr>
              <a:t>18.是否制定了相关原型来辅助获取过程？原型制作是否采用了工具？效果如何？</a:t>
            </a:r>
            <a:endParaRPr sz="1600" b="1">
              <a:latin typeface="华文楷体" panose="02010600040101010101" charset="-122"/>
              <a:ea typeface="华文楷体" panose="02010600040101010101" charset="-122"/>
              <a:cs typeface="华文楷体" panose="02010600040101010101" charset="-122"/>
            </a:endParaRPr>
          </a:p>
        </p:txBody>
      </p:sp>
      <p:pic>
        <p:nvPicPr>
          <p:cNvPr id="2" name="图片 287" descr="BBS – 5"/>
          <p:cNvPicPr>
            <a:picLocks noChangeAspect="1"/>
          </p:cNvPicPr>
          <p:nvPr/>
        </p:nvPicPr>
        <p:blipFill>
          <a:blip r:embed="rId1"/>
          <a:stretch>
            <a:fillRect/>
          </a:stretch>
        </p:blipFill>
        <p:spPr>
          <a:xfrm>
            <a:off x="311150" y="1304290"/>
            <a:ext cx="1914733" cy="3409200"/>
          </a:xfrm>
          <a:prstGeom prst="rect">
            <a:avLst/>
          </a:prstGeom>
          <a:noFill/>
          <a:ln w="9525" cap="flat" cmpd="sng">
            <a:solidFill>
              <a:srgbClr val="00B0F0"/>
            </a:solidFill>
            <a:prstDash val="solid"/>
            <a:miter/>
            <a:headEnd type="none" w="med" len="med"/>
            <a:tailEnd type="none" w="med" len="med"/>
          </a:ln>
        </p:spPr>
      </p:pic>
      <p:pic>
        <p:nvPicPr>
          <p:cNvPr id="3" name="图片 110" descr="个人空间 – 9"/>
          <p:cNvPicPr>
            <a:picLocks noChangeAspect="1"/>
          </p:cNvPicPr>
          <p:nvPr/>
        </p:nvPicPr>
        <p:blipFill>
          <a:blip r:embed="rId2"/>
          <a:stretch>
            <a:fillRect/>
          </a:stretch>
        </p:blipFill>
        <p:spPr>
          <a:xfrm>
            <a:off x="2555875" y="1304290"/>
            <a:ext cx="1914662" cy="3409200"/>
          </a:xfrm>
          <a:prstGeom prst="rect">
            <a:avLst/>
          </a:prstGeom>
          <a:noFill/>
          <a:ln w="9525" cap="flat" cmpd="sng">
            <a:solidFill>
              <a:srgbClr val="00B0F0"/>
            </a:solidFill>
            <a:prstDash val="solid"/>
            <a:miter/>
            <a:headEnd type="none" w="med" len="med"/>
            <a:tailEnd type="none" w="med" len="med"/>
          </a:ln>
        </p:spPr>
      </p:pic>
      <p:pic>
        <p:nvPicPr>
          <p:cNvPr id="10" name="图片 145"/>
          <p:cNvPicPr>
            <a:picLocks noChangeAspect="1"/>
          </p:cNvPicPr>
          <p:nvPr/>
        </p:nvPicPr>
        <p:blipFill>
          <a:blip r:embed="rId3"/>
          <a:stretch>
            <a:fillRect/>
          </a:stretch>
        </p:blipFill>
        <p:spPr>
          <a:xfrm>
            <a:off x="4790440" y="1304290"/>
            <a:ext cx="1921306" cy="3409200"/>
          </a:xfrm>
          <a:prstGeom prst="rect">
            <a:avLst/>
          </a:prstGeom>
          <a:noFill/>
          <a:ln w="9525" cap="flat" cmpd="sng">
            <a:solidFill>
              <a:srgbClr val="00B0F0"/>
            </a:solidFill>
            <a:prstDash val="solid"/>
            <a:miter/>
            <a:headEnd type="none" w="med" len="med"/>
            <a:tailEnd type="none" w="med" len="med"/>
          </a:ln>
        </p:spPr>
      </p:pic>
      <p:pic>
        <p:nvPicPr>
          <p:cNvPr id="11" name="图片 160"/>
          <p:cNvPicPr>
            <a:picLocks noChangeAspect="1"/>
          </p:cNvPicPr>
          <p:nvPr/>
        </p:nvPicPr>
        <p:blipFill>
          <a:blip r:embed="rId4"/>
          <a:stretch>
            <a:fillRect/>
          </a:stretch>
        </p:blipFill>
        <p:spPr>
          <a:xfrm>
            <a:off x="7003415" y="1304290"/>
            <a:ext cx="1920975" cy="3409200"/>
          </a:xfrm>
          <a:prstGeom prst="rect">
            <a:avLst/>
          </a:prstGeom>
          <a:noFill/>
          <a:ln w="9525" cap="flat" cmpd="sng">
            <a:solidFill>
              <a:srgbClr val="00B0F0"/>
            </a:solidFill>
            <a:prstDash val="solid"/>
            <a:miter/>
            <a:headEnd type="none" w="med" len="med"/>
            <a:tailEnd type="none" w="med" len="med"/>
          </a:ln>
        </p:spPr>
      </p:pic>
    </p:spTree>
  </p:cSld>
  <p:clrMapOvr>
    <a:masterClrMapping/>
  </p:clrMapOvr>
  <mc:AlternateContent xmlns:mc="http://schemas.openxmlformats.org/markup-compatibility/2006">
    <mc:Choice xmlns:p14="http://schemas.microsoft.com/office/powerpoint/2010/main" Requires="p14">
      <p:transition spd="slow" p14:dur="20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p:tgtEl>
                                          <p:spTgt spid="27"/>
                                        </p:tgtEl>
                                        <p:attrNameLst>
                                          <p:attrName>ppt_y</p:attrName>
                                        </p:attrNameLst>
                                      </p:cBhvr>
                                      <p:tavLst>
                                        <p:tav tm="0">
                                          <p:val>
                                            <p:strVal val="#ppt_y-#ppt_h*1.125000"/>
                                          </p:val>
                                        </p:tav>
                                        <p:tav tm="100000">
                                          <p:val>
                                            <p:strVal val="#ppt_y"/>
                                          </p:val>
                                        </p:tav>
                                      </p:tavLst>
                                    </p:anim>
                                    <p:animEffect transition="in" filter="wipe(down)">
                                      <p:cBhvr>
                                        <p:cTn id="8"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ldLvl="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圆角矩形 26"/>
          <p:cNvSpPr>
            <a:spLocks noChangeArrowheads="1"/>
          </p:cNvSpPr>
          <p:nvPr/>
        </p:nvSpPr>
        <p:spPr bwMode="auto">
          <a:xfrm>
            <a:off x="376555" y="283845"/>
            <a:ext cx="2352675" cy="354965"/>
          </a:xfrm>
          <a:prstGeom prst="roundRect">
            <a:avLst>
              <a:gd name="adj" fmla="val 50000"/>
            </a:avLst>
          </a:prstGeom>
          <a:solidFill>
            <a:schemeClr val="accent1"/>
          </a:solidFill>
          <a:ln w="12700" algn="ctr">
            <a:noFill/>
            <a:miter lim="800000"/>
          </a:ln>
          <a:effectLst>
            <a:outerShdw blurRad="317500" dist="190500" dir="9000000" algn="r" rotWithShape="0">
              <a:prstClr val="black">
                <a:alpha val="40000"/>
              </a:prstClr>
            </a:outerShdw>
          </a:effectLst>
        </p:spPr>
        <p:txBody>
          <a:bodyPr lIns="91438" tIns="45719" rIns="91438" bIns="45719" anchor="ctr"/>
          <a:p>
            <a:pPr algn="ctr" defTabSz="913130">
              <a:defRPr/>
            </a:pPr>
            <a:r>
              <a:rPr lang="zh-CN" altLang="en-US">
                <a:solidFill>
                  <a:schemeClr val="bg1"/>
                </a:solidFill>
                <a:sym typeface="+mn-ea"/>
              </a:rPr>
              <a:t>界面原型（管理员）</a:t>
            </a:r>
            <a:endParaRPr lang="zh-CN" altLang="en-US">
              <a:solidFill>
                <a:schemeClr val="bg1"/>
              </a:solidFill>
            </a:endParaRPr>
          </a:p>
        </p:txBody>
      </p:sp>
      <p:sp>
        <p:nvSpPr>
          <p:cNvPr id="6" name="文本框 5"/>
          <p:cNvSpPr txBox="1"/>
          <p:nvPr/>
        </p:nvSpPr>
        <p:spPr>
          <a:xfrm>
            <a:off x="3375660" y="169545"/>
            <a:ext cx="4462780" cy="583565"/>
          </a:xfrm>
          <a:prstGeom prst="rect">
            <a:avLst/>
          </a:prstGeom>
          <a:noFill/>
          <a:ln w="9525">
            <a:noFill/>
          </a:ln>
        </p:spPr>
        <p:txBody>
          <a:bodyPr wrap="square">
            <a:spAutoFit/>
          </a:bodyPr>
          <a:p>
            <a:pPr indent="266700"/>
            <a:r>
              <a:rPr sz="1600" b="1">
                <a:latin typeface="华文楷体" panose="02010600040101010101" charset="-122"/>
                <a:ea typeface="华文楷体" panose="02010600040101010101" charset="-122"/>
                <a:cs typeface="华文楷体" panose="02010600040101010101" charset="-122"/>
              </a:rPr>
              <a:t>18.是否制定了相关原型来辅助获取过程？原型制作是否采用了工具？效果如何？</a:t>
            </a:r>
            <a:endParaRPr sz="1600" b="1">
              <a:latin typeface="华文楷体" panose="02010600040101010101" charset="-122"/>
              <a:ea typeface="华文楷体" panose="02010600040101010101" charset="-122"/>
              <a:cs typeface="华文楷体" panose="02010600040101010101" charset="-122"/>
            </a:endParaRPr>
          </a:p>
        </p:txBody>
      </p:sp>
      <p:pic>
        <p:nvPicPr>
          <p:cNvPr id="4" name="图片 3"/>
          <p:cNvPicPr>
            <a:picLocks noChangeAspect="1"/>
          </p:cNvPicPr>
          <p:nvPr/>
        </p:nvPicPr>
        <p:blipFill>
          <a:blip r:embed="rId1"/>
          <a:stretch>
            <a:fillRect/>
          </a:stretch>
        </p:blipFill>
        <p:spPr>
          <a:xfrm>
            <a:off x="1640840" y="988695"/>
            <a:ext cx="6329680" cy="3797935"/>
          </a:xfrm>
          <a:prstGeom prst="rect">
            <a:avLst/>
          </a:prstGeom>
          <a:ln>
            <a:solidFill>
              <a:schemeClr val="accent1"/>
            </a:solidFill>
          </a:ln>
        </p:spPr>
      </p:pic>
    </p:spTree>
  </p:cSld>
  <p:clrMapOvr>
    <a:masterClrMapping/>
  </p:clrMapOvr>
  <mc:AlternateContent xmlns:mc="http://schemas.openxmlformats.org/markup-compatibility/2006">
    <mc:Choice xmlns:p14="http://schemas.microsoft.com/office/powerpoint/2010/main" Requires="p14">
      <p:transition spd="slow" p14:dur="20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p:tgtEl>
                                          <p:spTgt spid="27"/>
                                        </p:tgtEl>
                                        <p:attrNameLst>
                                          <p:attrName>ppt_y</p:attrName>
                                        </p:attrNameLst>
                                      </p:cBhvr>
                                      <p:tavLst>
                                        <p:tav tm="0">
                                          <p:val>
                                            <p:strVal val="#ppt_y-#ppt_h*1.125000"/>
                                          </p:val>
                                        </p:tav>
                                        <p:tav tm="100000">
                                          <p:val>
                                            <p:strVal val="#ppt_y"/>
                                          </p:val>
                                        </p:tav>
                                      </p:tavLst>
                                    </p:anim>
                                    <p:animEffect transition="in" filter="wipe(down)">
                                      <p:cBhvr>
                                        <p:cTn id="8"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ldLvl="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圆角矩形 26"/>
          <p:cNvSpPr>
            <a:spLocks noChangeArrowheads="1"/>
          </p:cNvSpPr>
          <p:nvPr/>
        </p:nvSpPr>
        <p:spPr bwMode="auto">
          <a:xfrm>
            <a:off x="669925" y="459740"/>
            <a:ext cx="1495425" cy="354965"/>
          </a:xfrm>
          <a:prstGeom prst="roundRect">
            <a:avLst>
              <a:gd name="adj" fmla="val 50000"/>
            </a:avLst>
          </a:prstGeom>
          <a:solidFill>
            <a:schemeClr val="accent1"/>
          </a:solidFill>
          <a:ln w="12700" algn="ctr">
            <a:noFill/>
            <a:miter lim="800000"/>
          </a:ln>
          <a:effectLst>
            <a:outerShdw blurRad="317500" dist="190500" dir="9000000" algn="r" rotWithShape="0">
              <a:prstClr val="black">
                <a:alpha val="40000"/>
              </a:prstClr>
            </a:outerShdw>
          </a:effectLst>
        </p:spPr>
        <p:txBody>
          <a:bodyPr lIns="91438" tIns="45719" rIns="91438" bIns="45719" anchor="ctr"/>
          <a:p>
            <a:pPr algn="ctr" defTabSz="913130">
              <a:defRPr/>
            </a:pPr>
            <a:r>
              <a:rPr lang="zh-CN" altLang="en-US">
                <a:solidFill>
                  <a:schemeClr val="bg1"/>
                </a:solidFill>
              </a:rPr>
              <a:t>项目背景</a:t>
            </a:r>
            <a:endParaRPr lang="zh-CN" altLang="en-US">
              <a:solidFill>
                <a:schemeClr val="bg1"/>
              </a:solidFill>
            </a:endParaRPr>
          </a:p>
        </p:txBody>
      </p:sp>
      <p:sp>
        <p:nvSpPr>
          <p:cNvPr id="100" name="文本框 99"/>
          <p:cNvSpPr txBox="1"/>
          <p:nvPr/>
        </p:nvSpPr>
        <p:spPr>
          <a:xfrm>
            <a:off x="967740" y="1098550"/>
            <a:ext cx="7736840" cy="3169285"/>
          </a:xfrm>
          <a:prstGeom prst="rect">
            <a:avLst/>
          </a:prstGeom>
          <a:noFill/>
          <a:ln w="9525">
            <a:noFill/>
          </a:ln>
        </p:spPr>
        <p:txBody>
          <a:bodyPr wrap="square">
            <a:spAutoFit/>
          </a:bodyPr>
          <a:p>
            <a:pPr marL="0" indent="266700"/>
            <a:r>
              <a:rPr lang="zh-CN" sz="2000" b="0">
                <a:latin typeface="华文楷体" panose="02010600040101010101" charset="-122"/>
                <a:ea typeface="华文楷体" panose="02010600040101010101" charset="-122"/>
                <a:cs typeface="华文楷体" panose="02010600040101010101" charset="-122"/>
              </a:rPr>
              <a:t>我们制作这个</a:t>
            </a:r>
            <a:r>
              <a:rPr lang="en-US" sz="2000" b="0">
                <a:latin typeface="华文楷体" panose="02010600040101010101" charset="-122"/>
                <a:ea typeface="华文楷体" panose="02010600040101010101" charset="-122"/>
                <a:cs typeface="华文楷体" panose="02010600040101010101" charset="-122"/>
              </a:rPr>
              <a:t>App</a:t>
            </a:r>
            <a:r>
              <a:rPr lang="zh-CN" sz="2000" b="0">
                <a:latin typeface="华文楷体" panose="02010600040101010101" charset="-122"/>
                <a:ea typeface="华文楷体" panose="02010600040101010101" charset="-122"/>
                <a:cs typeface="华文楷体" panose="02010600040101010101" charset="-122"/>
              </a:rPr>
              <a:t>的目的是为了解决</a:t>
            </a:r>
            <a:r>
              <a:rPr lang="zh-CN" sz="2000" b="0">
                <a:solidFill>
                  <a:srgbClr val="FF0000"/>
                </a:solidFill>
                <a:latin typeface="华文楷体" panose="02010600040101010101" charset="-122"/>
                <a:ea typeface="华文楷体" panose="02010600040101010101" charset="-122"/>
                <a:cs typeface="华文楷体" panose="02010600040101010101" charset="-122"/>
              </a:rPr>
              <a:t>工程类实践性学科</a:t>
            </a:r>
            <a:r>
              <a:rPr lang="zh-CN" sz="2000" b="0">
                <a:latin typeface="华文楷体" panose="02010600040101010101" charset="-122"/>
                <a:ea typeface="华文楷体" panose="02010600040101010101" charset="-122"/>
                <a:cs typeface="华文楷体" panose="02010600040101010101" charset="-122"/>
              </a:rPr>
              <a:t>在教学过程中</a:t>
            </a:r>
            <a:r>
              <a:rPr lang="zh-CN" sz="2000" b="0">
                <a:solidFill>
                  <a:srgbClr val="FF0000"/>
                </a:solidFill>
                <a:latin typeface="华文楷体" panose="02010600040101010101" charset="-122"/>
                <a:ea typeface="华文楷体" panose="02010600040101010101" charset="-122"/>
                <a:cs typeface="华文楷体" panose="02010600040101010101" charset="-122"/>
              </a:rPr>
              <a:t>实践不足</a:t>
            </a:r>
            <a:r>
              <a:rPr lang="zh-CN" sz="2000" b="0">
                <a:latin typeface="华文楷体" panose="02010600040101010101" charset="-122"/>
                <a:ea typeface="华文楷体" panose="02010600040101010101" charset="-122"/>
                <a:cs typeface="华文楷体" panose="02010600040101010101" charset="-122"/>
              </a:rPr>
              <a:t>的问题。通过这个</a:t>
            </a:r>
            <a:r>
              <a:rPr lang="en-US" sz="2000" b="0">
                <a:latin typeface="华文楷体" panose="02010600040101010101" charset="-122"/>
                <a:ea typeface="华文楷体" panose="02010600040101010101" charset="-122"/>
                <a:cs typeface="华文楷体" panose="02010600040101010101" charset="-122"/>
              </a:rPr>
              <a:t>App</a:t>
            </a:r>
            <a:endParaRPr lang="en-US" sz="2000" b="0">
              <a:latin typeface="华文楷体" panose="02010600040101010101" charset="-122"/>
              <a:ea typeface="华文楷体" panose="02010600040101010101" charset="-122"/>
              <a:cs typeface="华文楷体" panose="02010600040101010101" charset="-122"/>
            </a:endParaRPr>
          </a:p>
          <a:p>
            <a:pPr marL="0" indent="266700"/>
            <a:r>
              <a:rPr lang="en-US" altLang="zh-CN" sz="2000" b="0">
                <a:latin typeface="华文楷体" panose="02010600040101010101" charset="-122"/>
                <a:ea typeface="华文楷体" panose="02010600040101010101" charset="-122"/>
                <a:cs typeface="华文楷体" panose="02010600040101010101" charset="-122"/>
              </a:rPr>
              <a:t>* </a:t>
            </a:r>
            <a:r>
              <a:rPr lang="zh-CN" sz="2000" b="0">
                <a:latin typeface="华文楷体" panose="02010600040101010101" charset="-122"/>
                <a:ea typeface="华文楷体" panose="02010600040101010101" charset="-122"/>
                <a:cs typeface="华文楷体" panose="02010600040101010101" charset="-122"/>
              </a:rPr>
              <a:t>教师可以在系统案例中进行</a:t>
            </a:r>
            <a:r>
              <a:rPr lang="zh-CN" sz="2000" b="0">
                <a:solidFill>
                  <a:srgbClr val="FF0000"/>
                </a:solidFill>
                <a:latin typeface="华文楷体" panose="02010600040101010101" charset="-122"/>
                <a:ea typeface="华文楷体" panose="02010600040101010101" charset="-122"/>
                <a:cs typeface="华文楷体" panose="02010600040101010101" charset="-122"/>
              </a:rPr>
              <a:t>教学讲解</a:t>
            </a:r>
            <a:endParaRPr lang="en-US" sz="2000" b="0">
              <a:latin typeface="华文楷体" panose="02010600040101010101" charset="-122"/>
              <a:ea typeface="华文楷体" panose="02010600040101010101" charset="-122"/>
              <a:cs typeface="华文楷体" panose="02010600040101010101" charset="-122"/>
            </a:endParaRPr>
          </a:p>
          <a:p>
            <a:pPr marL="0" indent="266700"/>
            <a:r>
              <a:rPr lang="en-US" altLang="zh-CN" sz="2000" b="0">
                <a:latin typeface="华文楷体" panose="02010600040101010101" charset="-122"/>
                <a:ea typeface="华文楷体" panose="02010600040101010101" charset="-122"/>
                <a:cs typeface="华文楷体" panose="02010600040101010101" charset="-122"/>
              </a:rPr>
              <a:t>* </a:t>
            </a:r>
            <a:r>
              <a:rPr lang="zh-CN" sz="2000" b="0">
                <a:latin typeface="华文楷体" panose="02010600040101010101" charset="-122"/>
                <a:ea typeface="华文楷体" panose="02010600040101010101" charset="-122"/>
                <a:cs typeface="华文楷体" panose="02010600040101010101" charset="-122"/>
              </a:rPr>
              <a:t>教师可以给正在案例中进行实践的同学以</a:t>
            </a:r>
            <a:r>
              <a:rPr lang="zh-CN" sz="2000" b="0">
                <a:solidFill>
                  <a:srgbClr val="FF0000"/>
                </a:solidFill>
                <a:latin typeface="华文楷体" panose="02010600040101010101" charset="-122"/>
                <a:ea typeface="华文楷体" panose="02010600040101010101" charset="-122"/>
                <a:cs typeface="华文楷体" panose="02010600040101010101" charset="-122"/>
              </a:rPr>
              <a:t>指导性的意见</a:t>
            </a:r>
            <a:endParaRPr lang="en-US" sz="2000" b="0">
              <a:latin typeface="华文楷体" panose="02010600040101010101" charset="-122"/>
              <a:ea typeface="华文楷体" panose="02010600040101010101" charset="-122"/>
              <a:cs typeface="华文楷体" panose="02010600040101010101" charset="-122"/>
            </a:endParaRPr>
          </a:p>
          <a:p>
            <a:pPr marL="0" indent="266700"/>
            <a:r>
              <a:rPr lang="en-US" altLang="zh-CN" sz="2000" b="0">
                <a:latin typeface="华文楷体" panose="02010600040101010101" charset="-122"/>
                <a:ea typeface="华文楷体" panose="02010600040101010101" charset="-122"/>
                <a:cs typeface="华文楷体" panose="02010600040101010101" charset="-122"/>
              </a:rPr>
              <a:t>* </a:t>
            </a:r>
            <a:r>
              <a:rPr lang="zh-CN" sz="2000" b="0">
                <a:latin typeface="华文楷体" panose="02010600040101010101" charset="-122"/>
                <a:ea typeface="华文楷体" panose="02010600040101010101" charset="-122"/>
                <a:cs typeface="华文楷体" panose="02010600040101010101" charset="-122"/>
              </a:rPr>
              <a:t>学生能够在项目中</a:t>
            </a:r>
            <a:r>
              <a:rPr lang="zh-CN" sz="2000" b="0">
                <a:solidFill>
                  <a:srgbClr val="FF0000"/>
                </a:solidFill>
                <a:latin typeface="华文楷体" panose="02010600040101010101" charset="-122"/>
                <a:ea typeface="华文楷体" panose="02010600040101010101" charset="-122"/>
                <a:cs typeface="华文楷体" panose="02010600040101010101" charset="-122"/>
              </a:rPr>
              <a:t>选择一个角色进行扮演</a:t>
            </a:r>
            <a:r>
              <a:rPr lang="zh-CN" sz="2000" b="0">
                <a:latin typeface="华文楷体" panose="02010600040101010101" charset="-122"/>
                <a:ea typeface="华文楷体" panose="02010600040101010101" charset="-122"/>
                <a:cs typeface="华文楷体" panose="02010600040101010101" charset="-122"/>
              </a:rPr>
              <a:t>，如</a:t>
            </a:r>
            <a:r>
              <a:rPr lang="en-US" sz="2000" b="0">
                <a:latin typeface="华文楷体" panose="02010600040101010101" charset="-122"/>
                <a:ea typeface="华文楷体" panose="02010600040101010101" charset="-122"/>
                <a:cs typeface="华文楷体" panose="02010600040101010101" charset="-122"/>
              </a:rPr>
              <a:t>PM</a:t>
            </a:r>
            <a:r>
              <a:rPr lang="zh-CN" sz="2000" b="0">
                <a:latin typeface="华文楷体" panose="02010600040101010101" charset="-122"/>
                <a:ea typeface="华文楷体" panose="02010600040101010101" charset="-122"/>
                <a:cs typeface="华文楷体" panose="02010600040101010101" charset="-122"/>
              </a:rPr>
              <a:t>，需求分析员等等，贴近真实情况</a:t>
            </a:r>
            <a:endParaRPr lang="en-US" sz="2000" b="0">
              <a:latin typeface="华文楷体" panose="02010600040101010101" charset="-122"/>
              <a:ea typeface="华文楷体" panose="02010600040101010101" charset="-122"/>
              <a:cs typeface="华文楷体" panose="02010600040101010101" charset="-122"/>
            </a:endParaRPr>
          </a:p>
          <a:p>
            <a:pPr marL="0" indent="266700"/>
            <a:r>
              <a:rPr lang="en-US" altLang="zh-CN" sz="2000" b="0">
                <a:latin typeface="华文楷体" panose="02010600040101010101" charset="-122"/>
                <a:ea typeface="华文楷体" panose="02010600040101010101" charset="-122"/>
                <a:cs typeface="华文楷体" panose="02010600040101010101" charset="-122"/>
              </a:rPr>
              <a:t>* </a:t>
            </a:r>
            <a:r>
              <a:rPr lang="zh-CN" sz="2000" b="0">
                <a:latin typeface="华文楷体" panose="02010600040101010101" charset="-122"/>
                <a:ea typeface="华文楷体" panose="02010600040101010101" charset="-122"/>
                <a:cs typeface="华文楷体" panose="02010600040101010101" charset="-122"/>
              </a:rPr>
              <a:t>以</a:t>
            </a:r>
            <a:r>
              <a:rPr lang="zh-CN" sz="2000" b="0">
                <a:solidFill>
                  <a:srgbClr val="FF0000"/>
                </a:solidFill>
                <a:latin typeface="华文楷体" panose="02010600040101010101" charset="-122"/>
                <a:ea typeface="华文楷体" panose="02010600040101010101" charset="-122"/>
                <a:cs typeface="华文楷体" panose="02010600040101010101" charset="-122"/>
              </a:rPr>
              <a:t>项目任务进度方式重现案例的整个过程</a:t>
            </a:r>
            <a:r>
              <a:rPr lang="zh-CN" sz="2000" b="0">
                <a:latin typeface="华文楷体" panose="02010600040101010101" charset="-122"/>
                <a:ea typeface="华文楷体" panose="02010600040101010101" charset="-122"/>
                <a:cs typeface="华文楷体" panose="02010600040101010101" charset="-122"/>
              </a:rPr>
              <a:t>并提供完整的案例原始数据</a:t>
            </a:r>
            <a:endParaRPr lang="en-US" sz="2000" b="0">
              <a:latin typeface="华文楷体" panose="02010600040101010101" charset="-122"/>
              <a:ea typeface="华文楷体" panose="02010600040101010101" charset="-122"/>
              <a:cs typeface="华文楷体" panose="02010600040101010101" charset="-122"/>
            </a:endParaRPr>
          </a:p>
          <a:p>
            <a:pPr marL="0" indent="266700"/>
            <a:r>
              <a:rPr lang="en-US" altLang="zh-CN" sz="2000" b="0">
                <a:latin typeface="华文楷体" panose="02010600040101010101" charset="-122"/>
                <a:ea typeface="华文楷体" panose="02010600040101010101" charset="-122"/>
                <a:cs typeface="华文楷体" panose="02010600040101010101" charset="-122"/>
              </a:rPr>
              <a:t>* </a:t>
            </a:r>
            <a:r>
              <a:rPr lang="zh-CN" sz="2000" b="0">
                <a:latin typeface="华文楷体" panose="02010600040101010101" charset="-122"/>
                <a:ea typeface="华文楷体" panose="02010600040101010101" charset="-122"/>
                <a:cs typeface="华文楷体" panose="02010600040101010101" charset="-122"/>
              </a:rPr>
              <a:t>本系统中提供软件工程开发过程中所用到的各种工具，使得学生能够</a:t>
            </a:r>
            <a:r>
              <a:rPr lang="zh-CN" sz="2000" b="0">
                <a:solidFill>
                  <a:srgbClr val="FF0000"/>
                </a:solidFill>
                <a:latin typeface="华文楷体" panose="02010600040101010101" charset="-122"/>
                <a:ea typeface="华文楷体" panose="02010600040101010101" charset="-122"/>
                <a:cs typeface="华文楷体" panose="02010600040101010101" charset="-122"/>
              </a:rPr>
              <a:t>提早熟悉这种团队协作和分工的环境</a:t>
            </a:r>
            <a:endParaRPr lang="zh-CN" altLang="en-US" sz="2000" b="0">
              <a:solidFill>
                <a:srgbClr val="FF0000"/>
              </a:solidFill>
              <a:latin typeface="华文楷体" panose="02010600040101010101" charset="-122"/>
              <a:ea typeface="华文楷体" panose="02010600040101010101" charset="-122"/>
              <a:cs typeface="华文楷体" panose="02010600040101010101" charset="-122"/>
            </a:endParaRPr>
          </a:p>
        </p:txBody>
      </p:sp>
    </p:spTree>
  </p:cSld>
  <p:clrMapOvr>
    <a:masterClrMapping/>
  </p:clrMapOvr>
  <mc:AlternateContent xmlns:mc="http://schemas.openxmlformats.org/markup-compatibility/2006">
    <mc:Choice xmlns:p14="http://schemas.microsoft.com/office/powerpoint/2010/main" Requires="p14">
      <p:transition spd="slow" p14:dur="20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p:tgtEl>
                                          <p:spTgt spid="27"/>
                                        </p:tgtEl>
                                        <p:attrNameLst>
                                          <p:attrName>ppt_y</p:attrName>
                                        </p:attrNameLst>
                                      </p:cBhvr>
                                      <p:tavLst>
                                        <p:tav tm="0">
                                          <p:val>
                                            <p:strVal val="#ppt_y-#ppt_h*1.125000"/>
                                          </p:val>
                                        </p:tav>
                                        <p:tav tm="100000">
                                          <p:val>
                                            <p:strVal val="#ppt_y"/>
                                          </p:val>
                                        </p:tav>
                                      </p:tavLst>
                                    </p:anim>
                                    <p:animEffect transition="in" filter="wipe(down)">
                                      <p:cBhvr>
                                        <p:cTn id="8"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ldLvl="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圆角矩形 26"/>
          <p:cNvSpPr>
            <a:spLocks noChangeArrowheads="1"/>
          </p:cNvSpPr>
          <p:nvPr/>
        </p:nvSpPr>
        <p:spPr bwMode="auto">
          <a:xfrm>
            <a:off x="464185" y="283845"/>
            <a:ext cx="2199640" cy="354965"/>
          </a:xfrm>
          <a:prstGeom prst="roundRect">
            <a:avLst>
              <a:gd name="adj" fmla="val 50000"/>
            </a:avLst>
          </a:prstGeom>
          <a:solidFill>
            <a:schemeClr val="accent1"/>
          </a:solidFill>
          <a:ln w="12700" algn="ctr">
            <a:noFill/>
            <a:miter lim="800000"/>
          </a:ln>
          <a:effectLst>
            <a:outerShdw blurRad="317500" dist="190500" dir="9000000" algn="r" rotWithShape="0">
              <a:prstClr val="black">
                <a:alpha val="40000"/>
              </a:prstClr>
            </a:outerShdw>
          </a:effectLst>
        </p:spPr>
        <p:txBody>
          <a:bodyPr lIns="91438" tIns="45719" rIns="91438" bIns="45719" anchor="ctr"/>
          <a:p>
            <a:pPr algn="ctr" defTabSz="913130">
              <a:defRPr/>
            </a:pPr>
            <a:r>
              <a:rPr lang="zh-CN" altLang="en-US">
                <a:solidFill>
                  <a:schemeClr val="bg1"/>
                </a:solidFill>
              </a:rPr>
              <a:t>界面原型（管理员）</a:t>
            </a:r>
            <a:endParaRPr lang="zh-CN" altLang="en-US">
              <a:solidFill>
                <a:schemeClr val="bg1"/>
              </a:solidFill>
            </a:endParaRPr>
          </a:p>
        </p:txBody>
      </p:sp>
      <p:sp>
        <p:nvSpPr>
          <p:cNvPr id="6" name="文本框 5"/>
          <p:cNvSpPr txBox="1"/>
          <p:nvPr/>
        </p:nvSpPr>
        <p:spPr>
          <a:xfrm>
            <a:off x="2942590" y="225425"/>
            <a:ext cx="5608320" cy="583565"/>
          </a:xfrm>
          <a:prstGeom prst="rect">
            <a:avLst/>
          </a:prstGeom>
          <a:noFill/>
          <a:ln w="9525">
            <a:noFill/>
          </a:ln>
        </p:spPr>
        <p:txBody>
          <a:bodyPr wrap="square">
            <a:spAutoFit/>
          </a:bodyPr>
          <a:p>
            <a:pPr indent="266700"/>
            <a:r>
              <a:rPr sz="1600" b="1">
                <a:latin typeface="华文楷体" panose="02010600040101010101" charset="-122"/>
                <a:ea typeface="华文楷体" panose="02010600040101010101" charset="-122"/>
                <a:cs typeface="华文楷体" panose="02010600040101010101" charset="-122"/>
              </a:rPr>
              <a:t>18.是否制定了相关原型来辅助获取过程？原型制作是否采用了工具？效果如何？</a:t>
            </a:r>
            <a:endParaRPr sz="1600" b="1">
              <a:latin typeface="华文楷体" panose="02010600040101010101" charset="-122"/>
              <a:ea typeface="华文楷体" panose="02010600040101010101" charset="-122"/>
              <a:cs typeface="华文楷体" panose="02010600040101010101" charset="-122"/>
            </a:endParaRPr>
          </a:p>
        </p:txBody>
      </p:sp>
      <p:pic>
        <p:nvPicPr>
          <p:cNvPr id="2" name="图片 1"/>
          <p:cNvPicPr>
            <a:picLocks noChangeAspect="1"/>
          </p:cNvPicPr>
          <p:nvPr/>
        </p:nvPicPr>
        <p:blipFill>
          <a:blip r:embed="rId1"/>
          <a:stretch>
            <a:fillRect/>
          </a:stretch>
        </p:blipFill>
        <p:spPr>
          <a:xfrm>
            <a:off x="1614170" y="929640"/>
            <a:ext cx="6489065" cy="3893820"/>
          </a:xfrm>
          <a:prstGeom prst="rect">
            <a:avLst/>
          </a:prstGeom>
          <a:ln>
            <a:solidFill>
              <a:schemeClr val="accent1"/>
            </a:solidFill>
          </a:ln>
        </p:spPr>
      </p:pic>
    </p:spTree>
  </p:cSld>
  <p:clrMapOvr>
    <a:masterClrMapping/>
  </p:clrMapOvr>
  <mc:AlternateContent xmlns:mc="http://schemas.openxmlformats.org/markup-compatibility/2006">
    <mc:Choice xmlns:p14="http://schemas.microsoft.com/office/powerpoint/2010/main" Requires="p14">
      <p:transition spd="slow" p14:dur="20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p:tgtEl>
                                          <p:spTgt spid="27"/>
                                        </p:tgtEl>
                                        <p:attrNameLst>
                                          <p:attrName>ppt_y</p:attrName>
                                        </p:attrNameLst>
                                      </p:cBhvr>
                                      <p:tavLst>
                                        <p:tav tm="0">
                                          <p:val>
                                            <p:strVal val="#ppt_y-#ppt_h*1.125000"/>
                                          </p:val>
                                        </p:tav>
                                        <p:tav tm="100000">
                                          <p:val>
                                            <p:strVal val="#ppt_y"/>
                                          </p:val>
                                        </p:tav>
                                      </p:tavLst>
                                    </p:anim>
                                    <p:animEffect transition="in" filter="wipe(down)">
                                      <p:cBhvr>
                                        <p:cTn id="8"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ldLvl="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圆角矩形 26"/>
          <p:cNvSpPr>
            <a:spLocks noChangeArrowheads="1"/>
          </p:cNvSpPr>
          <p:nvPr/>
        </p:nvSpPr>
        <p:spPr bwMode="auto">
          <a:xfrm>
            <a:off x="377190" y="283845"/>
            <a:ext cx="2332990" cy="354965"/>
          </a:xfrm>
          <a:prstGeom prst="roundRect">
            <a:avLst>
              <a:gd name="adj" fmla="val 50000"/>
            </a:avLst>
          </a:prstGeom>
          <a:solidFill>
            <a:schemeClr val="accent1"/>
          </a:solidFill>
          <a:ln w="12700" algn="ctr">
            <a:noFill/>
            <a:miter lim="800000"/>
          </a:ln>
          <a:effectLst>
            <a:outerShdw blurRad="317500" dist="190500" dir="9000000" algn="r" rotWithShape="0">
              <a:prstClr val="black">
                <a:alpha val="40000"/>
              </a:prstClr>
            </a:outerShdw>
          </a:effectLst>
        </p:spPr>
        <p:txBody>
          <a:bodyPr lIns="91438" tIns="45719" rIns="91438" bIns="45719" anchor="ctr"/>
          <a:p>
            <a:pPr algn="ctr" defTabSz="913130">
              <a:defRPr/>
            </a:pPr>
            <a:r>
              <a:rPr lang="zh-CN" altLang="en-US">
                <a:solidFill>
                  <a:schemeClr val="bg1"/>
                </a:solidFill>
              </a:rPr>
              <a:t>界面原型（管理员）</a:t>
            </a:r>
            <a:endParaRPr lang="zh-CN" altLang="en-US">
              <a:solidFill>
                <a:schemeClr val="bg1"/>
              </a:solidFill>
            </a:endParaRPr>
          </a:p>
        </p:txBody>
      </p:sp>
      <p:sp>
        <p:nvSpPr>
          <p:cNvPr id="6" name="文本框 5"/>
          <p:cNvSpPr txBox="1"/>
          <p:nvPr/>
        </p:nvSpPr>
        <p:spPr>
          <a:xfrm>
            <a:off x="3243580" y="218440"/>
            <a:ext cx="5285740" cy="583565"/>
          </a:xfrm>
          <a:prstGeom prst="rect">
            <a:avLst/>
          </a:prstGeom>
          <a:noFill/>
          <a:ln w="9525">
            <a:noFill/>
          </a:ln>
        </p:spPr>
        <p:txBody>
          <a:bodyPr wrap="square">
            <a:spAutoFit/>
          </a:bodyPr>
          <a:p>
            <a:pPr indent="266700"/>
            <a:r>
              <a:rPr sz="1600" b="0">
                <a:latin typeface="华文楷体" panose="02010600040101010101" charset="-122"/>
                <a:ea typeface="华文楷体" panose="02010600040101010101" charset="-122"/>
                <a:cs typeface="华文楷体" panose="02010600040101010101" charset="-122"/>
              </a:rPr>
              <a:t>18.是否制定了相关原型来辅助获取过程？原型制作是否采用了工具？效果如何</a:t>
            </a:r>
            <a:r>
              <a:rPr sz="1600" b="0">
                <a:latin typeface="华文楷体" panose="02010600040101010101" charset="-122"/>
                <a:ea typeface="华文楷体" panose="02010600040101010101" charset="-122"/>
                <a:cs typeface="黑体" panose="02010609060101010101" charset="-122"/>
              </a:rPr>
              <a:t>？</a:t>
            </a:r>
            <a:endParaRPr sz="1600" b="0">
              <a:latin typeface="华文楷体" panose="02010600040101010101" charset="-122"/>
              <a:ea typeface="华文楷体" panose="02010600040101010101" charset="-122"/>
              <a:cs typeface="黑体" panose="02010609060101010101" charset="-122"/>
            </a:endParaRPr>
          </a:p>
        </p:txBody>
      </p:sp>
      <p:pic>
        <p:nvPicPr>
          <p:cNvPr id="4" name="图片 3"/>
          <p:cNvPicPr>
            <a:picLocks noChangeAspect="1"/>
          </p:cNvPicPr>
          <p:nvPr/>
        </p:nvPicPr>
        <p:blipFill>
          <a:blip r:embed="rId1"/>
          <a:stretch>
            <a:fillRect/>
          </a:stretch>
        </p:blipFill>
        <p:spPr>
          <a:xfrm>
            <a:off x="1579245" y="921385"/>
            <a:ext cx="6641465" cy="398526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p:tgtEl>
                                          <p:spTgt spid="27"/>
                                        </p:tgtEl>
                                        <p:attrNameLst>
                                          <p:attrName>ppt_y</p:attrName>
                                        </p:attrNameLst>
                                      </p:cBhvr>
                                      <p:tavLst>
                                        <p:tav tm="0">
                                          <p:val>
                                            <p:strVal val="#ppt_y-#ppt_h*1.125000"/>
                                          </p:val>
                                        </p:tav>
                                        <p:tav tm="100000">
                                          <p:val>
                                            <p:strVal val="#ppt_y"/>
                                          </p:val>
                                        </p:tav>
                                      </p:tavLst>
                                    </p:anim>
                                    <p:animEffect transition="in" filter="wipe(down)">
                                      <p:cBhvr>
                                        <p:cTn id="8"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ldLvl="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圆角矩形 26"/>
          <p:cNvSpPr>
            <a:spLocks noChangeArrowheads="1"/>
          </p:cNvSpPr>
          <p:nvPr/>
        </p:nvSpPr>
        <p:spPr bwMode="auto">
          <a:xfrm>
            <a:off x="424815" y="400685"/>
            <a:ext cx="2251075" cy="354965"/>
          </a:xfrm>
          <a:prstGeom prst="roundRect">
            <a:avLst>
              <a:gd name="adj" fmla="val 50000"/>
            </a:avLst>
          </a:prstGeom>
          <a:solidFill>
            <a:schemeClr val="accent1"/>
          </a:solidFill>
          <a:ln w="12700" algn="ctr">
            <a:noFill/>
            <a:miter lim="800000"/>
          </a:ln>
          <a:effectLst>
            <a:outerShdw blurRad="317500" dist="190500" dir="9000000" algn="r" rotWithShape="0">
              <a:prstClr val="black">
                <a:alpha val="40000"/>
              </a:prstClr>
            </a:outerShdw>
          </a:effectLst>
        </p:spPr>
        <p:txBody>
          <a:bodyPr lIns="91438" tIns="45719" rIns="91438" bIns="45719" anchor="ctr"/>
          <a:p>
            <a:pPr algn="ctr" defTabSz="913130">
              <a:defRPr/>
            </a:pPr>
            <a:r>
              <a:rPr lang="zh-CN" altLang="en-US">
                <a:solidFill>
                  <a:schemeClr val="bg1"/>
                </a:solidFill>
              </a:rPr>
              <a:t>界面原型（管理员）</a:t>
            </a:r>
            <a:endParaRPr lang="zh-CN" altLang="en-US">
              <a:solidFill>
                <a:schemeClr val="bg1"/>
              </a:solidFill>
            </a:endParaRPr>
          </a:p>
        </p:txBody>
      </p:sp>
      <p:sp>
        <p:nvSpPr>
          <p:cNvPr id="6" name="文本框 5"/>
          <p:cNvSpPr txBox="1"/>
          <p:nvPr/>
        </p:nvSpPr>
        <p:spPr>
          <a:xfrm>
            <a:off x="3133090" y="231140"/>
            <a:ext cx="5403215" cy="583565"/>
          </a:xfrm>
          <a:prstGeom prst="rect">
            <a:avLst/>
          </a:prstGeom>
          <a:noFill/>
          <a:ln w="9525">
            <a:noFill/>
          </a:ln>
        </p:spPr>
        <p:txBody>
          <a:bodyPr wrap="square">
            <a:spAutoFit/>
          </a:bodyPr>
          <a:p>
            <a:pPr indent="266700"/>
            <a:r>
              <a:rPr sz="1600" b="1">
                <a:latin typeface="华文楷体" panose="02010600040101010101" charset="-122"/>
                <a:ea typeface="华文楷体" panose="02010600040101010101" charset="-122"/>
                <a:cs typeface="华文楷体" panose="02010600040101010101" charset="-122"/>
              </a:rPr>
              <a:t>18.是否制定了相关原型来辅助获取过程？原型制作是否采用了工具？效果如何？</a:t>
            </a:r>
            <a:endParaRPr sz="1600" b="1">
              <a:latin typeface="华文楷体" panose="02010600040101010101" charset="-122"/>
              <a:ea typeface="华文楷体" panose="02010600040101010101" charset="-122"/>
              <a:cs typeface="华文楷体" panose="02010600040101010101" charset="-122"/>
            </a:endParaRPr>
          </a:p>
        </p:txBody>
      </p:sp>
      <p:pic>
        <p:nvPicPr>
          <p:cNvPr id="2" name="图片 1"/>
          <p:cNvPicPr>
            <a:picLocks noChangeAspect="1"/>
          </p:cNvPicPr>
          <p:nvPr/>
        </p:nvPicPr>
        <p:blipFill>
          <a:blip r:embed="rId1"/>
          <a:stretch>
            <a:fillRect/>
          </a:stretch>
        </p:blipFill>
        <p:spPr>
          <a:xfrm>
            <a:off x="2675890" y="814705"/>
            <a:ext cx="3875405" cy="419481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p:tgtEl>
                                          <p:spTgt spid="27"/>
                                        </p:tgtEl>
                                        <p:attrNameLst>
                                          <p:attrName>ppt_y</p:attrName>
                                        </p:attrNameLst>
                                      </p:cBhvr>
                                      <p:tavLst>
                                        <p:tav tm="0">
                                          <p:val>
                                            <p:strVal val="#ppt_y-#ppt_h*1.125000"/>
                                          </p:val>
                                        </p:tav>
                                        <p:tav tm="100000">
                                          <p:val>
                                            <p:strVal val="#ppt_y"/>
                                          </p:val>
                                        </p:tav>
                                      </p:tavLst>
                                    </p:anim>
                                    <p:animEffect transition="in" filter="wipe(down)">
                                      <p:cBhvr>
                                        <p:cTn id="8"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ldLvl="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圆角矩形 26"/>
          <p:cNvSpPr>
            <a:spLocks noChangeArrowheads="1"/>
          </p:cNvSpPr>
          <p:nvPr/>
        </p:nvSpPr>
        <p:spPr bwMode="auto">
          <a:xfrm>
            <a:off x="424815" y="400685"/>
            <a:ext cx="1495425" cy="354965"/>
          </a:xfrm>
          <a:prstGeom prst="roundRect">
            <a:avLst>
              <a:gd name="adj" fmla="val 50000"/>
            </a:avLst>
          </a:prstGeom>
          <a:solidFill>
            <a:schemeClr val="accent1"/>
          </a:solidFill>
          <a:ln w="12700" algn="ctr">
            <a:noFill/>
            <a:miter lim="800000"/>
          </a:ln>
          <a:effectLst>
            <a:outerShdw blurRad="317500" dist="190500" dir="9000000" algn="r" rotWithShape="0">
              <a:prstClr val="black">
                <a:alpha val="40000"/>
              </a:prstClr>
            </a:outerShdw>
          </a:effectLst>
        </p:spPr>
        <p:txBody>
          <a:bodyPr lIns="91438" tIns="45719" rIns="91438" bIns="45719" anchor="ctr"/>
          <a:p>
            <a:pPr algn="ctr" defTabSz="913130">
              <a:defRPr/>
            </a:pPr>
            <a:r>
              <a:rPr lang="zh-CN" altLang="en-US">
                <a:solidFill>
                  <a:schemeClr val="bg1"/>
                </a:solidFill>
              </a:rPr>
              <a:t>界面原型</a:t>
            </a:r>
            <a:endParaRPr lang="zh-CN" altLang="en-US">
              <a:solidFill>
                <a:schemeClr val="bg1"/>
              </a:solidFill>
            </a:endParaRPr>
          </a:p>
        </p:txBody>
      </p:sp>
      <p:sp>
        <p:nvSpPr>
          <p:cNvPr id="6" name="文本框 5"/>
          <p:cNvSpPr txBox="1"/>
          <p:nvPr/>
        </p:nvSpPr>
        <p:spPr>
          <a:xfrm>
            <a:off x="2274570" y="230505"/>
            <a:ext cx="6290945" cy="583565"/>
          </a:xfrm>
          <a:prstGeom prst="rect">
            <a:avLst/>
          </a:prstGeom>
          <a:noFill/>
          <a:ln w="9525">
            <a:noFill/>
          </a:ln>
        </p:spPr>
        <p:txBody>
          <a:bodyPr wrap="square">
            <a:spAutoFit/>
          </a:bodyPr>
          <a:p>
            <a:pPr indent="266700"/>
            <a:r>
              <a:rPr sz="1600" b="1">
                <a:latin typeface="华文楷体" panose="02010600040101010101" charset="-122"/>
                <a:ea typeface="华文楷体" panose="02010600040101010101" charset="-122"/>
                <a:cs typeface="华文楷体" panose="02010600040101010101" charset="-122"/>
              </a:rPr>
              <a:t>18.是否制定了相关原型来辅助获取过程？原型制作是否采用了工具？效果如何？</a:t>
            </a:r>
            <a:endParaRPr sz="1600" b="1">
              <a:latin typeface="华文楷体" panose="02010600040101010101" charset="-122"/>
              <a:ea typeface="华文楷体" panose="02010600040101010101" charset="-122"/>
              <a:cs typeface="华文楷体" panose="02010600040101010101" charset="-122"/>
            </a:endParaRPr>
          </a:p>
        </p:txBody>
      </p:sp>
      <p:pic>
        <p:nvPicPr>
          <p:cNvPr id="3" name="图片 2"/>
          <p:cNvPicPr>
            <a:picLocks noChangeAspect="1"/>
          </p:cNvPicPr>
          <p:nvPr/>
        </p:nvPicPr>
        <p:blipFill>
          <a:blip r:embed="rId1"/>
          <a:stretch>
            <a:fillRect/>
          </a:stretch>
        </p:blipFill>
        <p:spPr>
          <a:xfrm>
            <a:off x="2439670" y="932815"/>
            <a:ext cx="6508750" cy="4021455"/>
          </a:xfrm>
          <a:prstGeom prst="rect">
            <a:avLst/>
          </a:prstGeom>
        </p:spPr>
      </p:pic>
      <p:sp>
        <p:nvSpPr>
          <p:cNvPr id="2" name="圆角矩形 21"/>
          <p:cNvSpPr>
            <a:spLocks noChangeAspect="1" noChangeArrowheads="1"/>
          </p:cNvSpPr>
          <p:nvPr/>
        </p:nvSpPr>
        <p:spPr bwMode="auto">
          <a:xfrm>
            <a:off x="245110" y="1532890"/>
            <a:ext cx="2034540" cy="1327150"/>
          </a:xfrm>
          <a:prstGeom prst="roundRect">
            <a:avLst>
              <a:gd name="adj" fmla="val 1426"/>
            </a:avLst>
          </a:prstGeom>
          <a:solidFill>
            <a:srgbClr val="F2F2F2"/>
          </a:solidFill>
          <a:ln w="3175">
            <a:solidFill>
              <a:srgbClr val="D5D5D5"/>
            </a:solidFill>
            <a:bevel/>
          </a:ln>
        </p:spPr>
        <p:txBody>
          <a:bodyPr lIns="278614" tIns="696534" rIns="278614" bIns="348267"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just">
              <a:lnSpc>
                <a:spcPct val="120000"/>
              </a:lnSpc>
              <a:spcBef>
                <a:spcPts val="575"/>
              </a:spcBef>
              <a:spcAft>
                <a:spcPts val="575"/>
              </a:spcAft>
            </a:pPr>
            <a:endParaRPr lang="zh-CN" altLang="zh-CN" sz="1500">
              <a:solidFill>
                <a:srgbClr val="454545"/>
              </a:solidFill>
              <a:latin typeface="微软雅黑" panose="020B0503020204020204" pitchFamily="34" charset="-122"/>
              <a:sym typeface="微软雅黑" panose="020B0503020204020204" pitchFamily="34" charset="-122"/>
            </a:endParaRPr>
          </a:p>
        </p:txBody>
      </p:sp>
      <p:sp>
        <p:nvSpPr>
          <p:cNvPr id="5" name="任意多边形 22"/>
          <p:cNvSpPr>
            <a:spLocks noChangeArrowheads="1"/>
          </p:cNvSpPr>
          <p:nvPr/>
        </p:nvSpPr>
        <p:spPr bwMode="auto">
          <a:xfrm>
            <a:off x="625475" y="1463040"/>
            <a:ext cx="132715" cy="76200"/>
          </a:xfrm>
          <a:custGeom>
            <a:avLst/>
            <a:gdLst>
              <a:gd name="T0" fmla="*/ 2293 w 311731"/>
              <a:gd name="T1" fmla="*/ 0 h 121823"/>
              <a:gd name="T2" fmla="*/ 3163 w 311731"/>
              <a:gd name="T3" fmla="*/ 0 h 121823"/>
              <a:gd name="T4" fmla="*/ 3596 w 311731"/>
              <a:gd name="T5" fmla="*/ 101 h 121823"/>
              <a:gd name="T6" fmla="*/ 5417 w 311731"/>
              <a:gd name="T7" fmla="*/ 2655 h 121823"/>
              <a:gd name="T8" fmla="*/ 5457 w 311731"/>
              <a:gd name="T9" fmla="*/ 2961 h 121823"/>
              <a:gd name="T10" fmla="*/ 0 w 311731"/>
              <a:gd name="T11" fmla="*/ 2961 h 121823"/>
              <a:gd name="T12" fmla="*/ 40 w 311731"/>
              <a:gd name="T13" fmla="*/ 2655 h 121823"/>
              <a:gd name="T14" fmla="*/ 1861 w 311731"/>
              <a:gd name="T15" fmla="*/ 101 h 121823"/>
              <a:gd name="T16" fmla="*/ 0 60000 65536"/>
              <a:gd name="T17" fmla="*/ 0 60000 65536"/>
              <a:gd name="T18" fmla="*/ 0 60000 65536"/>
              <a:gd name="T19" fmla="*/ 0 60000 65536"/>
              <a:gd name="T20" fmla="*/ 0 60000 65536"/>
              <a:gd name="T21" fmla="*/ 0 60000 65536"/>
              <a:gd name="T22" fmla="*/ 0 60000 65536"/>
              <a:gd name="T23" fmla="*/ 0 60000 65536"/>
              <a:gd name="T24" fmla="*/ 0 w 311731"/>
              <a:gd name="T25" fmla="*/ 0 h 121823"/>
              <a:gd name="T26" fmla="*/ 311731 w 311731"/>
              <a:gd name="T27" fmla="*/ 121823 h 12182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11731" h="121823">
                <a:moveTo>
                  <a:pt x="131005" y="0"/>
                </a:moveTo>
                <a:lnTo>
                  <a:pt x="180725" y="0"/>
                </a:lnTo>
                <a:lnTo>
                  <a:pt x="205433" y="4162"/>
                </a:lnTo>
                <a:cubicBezTo>
                  <a:pt x="252408" y="20443"/>
                  <a:pt x="290475" y="59254"/>
                  <a:pt x="309453" y="109253"/>
                </a:cubicBezTo>
                <a:lnTo>
                  <a:pt x="311731" y="121823"/>
                </a:lnTo>
                <a:lnTo>
                  <a:pt x="0" y="121823"/>
                </a:lnTo>
                <a:lnTo>
                  <a:pt x="2277" y="109253"/>
                </a:lnTo>
                <a:cubicBezTo>
                  <a:pt x="21256" y="59254"/>
                  <a:pt x="59323" y="20443"/>
                  <a:pt x="106298" y="4162"/>
                </a:cubicBezTo>
                <a:lnTo>
                  <a:pt x="131005" y="0"/>
                </a:lnTo>
                <a:close/>
              </a:path>
            </a:pathLst>
          </a:custGeom>
          <a:gradFill rotWithShape="1">
            <a:gsLst>
              <a:gs pos="0">
                <a:srgbClr val="244061"/>
              </a:gs>
              <a:gs pos="48000">
                <a:srgbClr val="4F81BD"/>
              </a:gs>
              <a:gs pos="100000">
                <a:srgbClr val="244061"/>
              </a:gs>
            </a:gsLst>
            <a:lin ang="5400000" scaled="1"/>
          </a:gradFill>
          <a:ln>
            <a:noFill/>
          </a:ln>
          <a:extLst>
            <a:ext uri="{91240B29-F687-4F45-9708-019B960494DF}">
              <a14:hiddenLine xmlns:a14="http://schemas.microsoft.com/office/drawing/2010/main" w="25400">
                <a:solidFill>
                  <a:srgbClr val="000000"/>
                </a:solidFill>
                <a:bevel/>
              </a14:hiddenLine>
            </a:ext>
          </a:extLst>
        </p:spPr>
        <p:txBody>
          <a:bodyPr lIns="0" tIns="0" rIns="0" bIns="0" anchor="ctr"/>
          <a:lstStyle/>
          <a:p>
            <a:endParaRPr lang="zh-CN" altLang="en-US"/>
          </a:p>
        </p:txBody>
      </p:sp>
      <p:sp>
        <p:nvSpPr>
          <p:cNvPr id="7" name="任意多边形 23"/>
          <p:cNvSpPr>
            <a:spLocks noChangeArrowheads="1"/>
          </p:cNvSpPr>
          <p:nvPr/>
        </p:nvSpPr>
        <p:spPr bwMode="auto">
          <a:xfrm>
            <a:off x="1762125" y="1463040"/>
            <a:ext cx="125730" cy="76200"/>
          </a:xfrm>
          <a:custGeom>
            <a:avLst/>
            <a:gdLst>
              <a:gd name="T0" fmla="*/ 1534 w 318081"/>
              <a:gd name="T1" fmla="*/ 0 h 130555"/>
              <a:gd name="T2" fmla="*/ 1822 w 318081"/>
              <a:gd name="T3" fmla="*/ 0 h 130555"/>
              <a:gd name="T4" fmla="*/ 2212 w 318081"/>
              <a:gd name="T5" fmla="*/ 96 h 130555"/>
              <a:gd name="T6" fmla="*/ 3332 w 318081"/>
              <a:gd name="T7" fmla="*/ 1756 h 130555"/>
              <a:gd name="T8" fmla="*/ 3356 w 318081"/>
              <a:gd name="T9" fmla="*/ 1954 h 130555"/>
              <a:gd name="T10" fmla="*/ 0 w 318081"/>
              <a:gd name="T11" fmla="*/ 1954 h 130555"/>
              <a:gd name="T12" fmla="*/ 24 w 318081"/>
              <a:gd name="T13" fmla="*/ 1756 h 130555"/>
              <a:gd name="T14" fmla="*/ 1145 w 318081"/>
              <a:gd name="T15" fmla="*/ 96 h 130555"/>
              <a:gd name="T16" fmla="*/ 0 60000 65536"/>
              <a:gd name="T17" fmla="*/ 0 60000 65536"/>
              <a:gd name="T18" fmla="*/ 0 60000 65536"/>
              <a:gd name="T19" fmla="*/ 0 60000 65536"/>
              <a:gd name="T20" fmla="*/ 0 60000 65536"/>
              <a:gd name="T21" fmla="*/ 0 60000 65536"/>
              <a:gd name="T22" fmla="*/ 0 60000 65536"/>
              <a:gd name="T23" fmla="*/ 0 60000 65536"/>
              <a:gd name="T24" fmla="*/ 0 w 318081"/>
              <a:gd name="T25" fmla="*/ 0 h 130555"/>
              <a:gd name="T26" fmla="*/ 318081 w 318081"/>
              <a:gd name="T27" fmla="*/ 130555 h 13055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18081" h="130555">
                <a:moveTo>
                  <a:pt x="145370" y="0"/>
                </a:moveTo>
                <a:lnTo>
                  <a:pt x="172710" y="0"/>
                </a:lnTo>
                <a:lnTo>
                  <a:pt x="209618" y="6428"/>
                </a:lnTo>
                <a:cubicBezTo>
                  <a:pt x="257550" y="23604"/>
                  <a:pt x="296392" y="64548"/>
                  <a:pt x="315757" y="117294"/>
                </a:cubicBezTo>
                <a:lnTo>
                  <a:pt x="318081" y="130555"/>
                </a:lnTo>
                <a:lnTo>
                  <a:pt x="0" y="130555"/>
                </a:lnTo>
                <a:lnTo>
                  <a:pt x="2324" y="117294"/>
                </a:lnTo>
                <a:cubicBezTo>
                  <a:pt x="21689" y="64548"/>
                  <a:pt x="60531" y="23604"/>
                  <a:pt x="108463" y="6428"/>
                </a:cubicBezTo>
                <a:lnTo>
                  <a:pt x="145370" y="0"/>
                </a:lnTo>
                <a:close/>
              </a:path>
            </a:pathLst>
          </a:custGeom>
          <a:gradFill rotWithShape="1">
            <a:gsLst>
              <a:gs pos="0">
                <a:srgbClr val="244061"/>
              </a:gs>
              <a:gs pos="48000">
                <a:srgbClr val="4F81BD"/>
              </a:gs>
              <a:gs pos="100000">
                <a:srgbClr val="244061"/>
              </a:gs>
            </a:gsLst>
            <a:lin ang="5400000" scaled="1"/>
          </a:gradFill>
          <a:ln>
            <a:noFill/>
          </a:ln>
          <a:extLst>
            <a:ext uri="{91240B29-F687-4F45-9708-019B960494DF}">
              <a14:hiddenLine xmlns:a14="http://schemas.microsoft.com/office/drawing/2010/main" w="25400">
                <a:solidFill>
                  <a:srgbClr val="000000"/>
                </a:solidFill>
                <a:bevel/>
              </a14:hiddenLine>
            </a:ext>
          </a:extLst>
        </p:spPr>
        <p:txBody>
          <a:bodyPr lIns="0" tIns="0" rIns="0" bIns="0" anchor="ctr"/>
          <a:lstStyle/>
          <a:p>
            <a:endParaRPr lang="zh-CN" altLang="en-US"/>
          </a:p>
        </p:txBody>
      </p:sp>
      <p:sp>
        <p:nvSpPr>
          <p:cNvPr id="8" name="任意多边形 24"/>
          <p:cNvSpPr>
            <a:spLocks noChangeArrowheads="1"/>
          </p:cNvSpPr>
          <p:nvPr/>
        </p:nvSpPr>
        <p:spPr bwMode="auto">
          <a:xfrm>
            <a:off x="706755" y="1463040"/>
            <a:ext cx="1111250" cy="370205"/>
          </a:xfrm>
          <a:custGeom>
            <a:avLst/>
            <a:gdLst>
              <a:gd name="T0" fmla="*/ 0 w 2600830"/>
              <a:gd name="T1" fmla="*/ 0 h 649288"/>
              <a:gd name="T2" fmla="*/ 89169 w 2600830"/>
              <a:gd name="T3" fmla="*/ 0 h 649288"/>
              <a:gd name="T4" fmla="*/ 86399 w 2600830"/>
              <a:gd name="T5" fmla="*/ 4312 h 649288"/>
              <a:gd name="T6" fmla="*/ 66685 w 2600830"/>
              <a:gd name="T7" fmla="*/ 31166 h 649288"/>
              <a:gd name="T8" fmla="*/ 22218 w 2600830"/>
              <a:gd name="T9" fmla="*/ 31319 h 649288"/>
              <a:gd name="T10" fmla="*/ 2671 w 2600830"/>
              <a:gd name="T11" fmla="*/ 4060 h 649288"/>
              <a:gd name="T12" fmla="*/ 0 60000 65536"/>
              <a:gd name="T13" fmla="*/ 0 60000 65536"/>
              <a:gd name="T14" fmla="*/ 0 60000 65536"/>
              <a:gd name="T15" fmla="*/ 0 60000 65536"/>
              <a:gd name="T16" fmla="*/ 0 60000 65536"/>
              <a:gd name="T17" fmla="*/ 0 60000 65536"/>
              <a:gd name="T18" fmla="*/ 0 w 2600830"/>
              <a:gd name="T19" fmla="*/ 0 h 649288"/>
              <a:gd name="T20" fmla="*/ 2600830 w 2600830"/>
              <a:gd name="T21" fmla="*/ 649288 h 649288"/>
            </a:gdLst>
            <a:ahLst/>
            <a:cxnLst>
              <a:cxn ang="T12">
                <a:pos x="T0" y="T1"/>
              </a:cxn>
              <a:cxn ang="T13">
                <a:pos x="T2" y="T3"/>
              </a:cxn>
              <a:cxn ang="T14">
                <a:pos x="T4" y="T5"/>
              </a:cxn>
              <a:cxn ang="T15">
                <a:pos x="T6" y="T7"/>
              </a:cxn>
              <a:cxn ang="T16">
                <a:pos x="T8" y="T9"/>
              </a:cxn>
              <a:cxn ang="T17">
                <a:pos x="T10" y="T11"/>
              </a:cxn>
            </a:cxnLst>
            <a:rect l="T18" t="T19" r="T20" b="T21"/>
            <a:pathLst>
              <a:path w="2600830" h="649288">
                <a:moveTo>
                  <a:pt x="0" y="0"/>
                </a:moveTo>
                <a:lnTo>
                  <a:pt x="2600830" y="0"/>
                </a:lnTo>
                <a:lnTo>
                  <a:pt x="2520047" y="89402"/>
                </a:lnTo>
                <a:cubicBezTo>
                  <a:pt x="2351572" y="318525"/>
                  <a:pt x="2323328" y="645186"/>
                  <a:pt x="1945040" y="646112"/>
                </a:cubicBezTo>
                <a:lnTo>
                  <a:pt x="648052" y="649287"/>
                </a:lnTo>
                <a:cubicBezTo>
                  <a:pt x="269764" y="650213"/>
                  <a:pt x="245977" y="310819"/>
                  <a:pt x="77908" y="84156"/>
                </a:cubicBezTo>
                <a:lnTo>
                  <a:pt x="0" y="0"/>
                </a:lnTo>
                <a:close/>
              </a:path>
            </a:pathLst>
          </a:custGeom>
          <a:ln>
            <a:noFill/>
          </a:ln>
        </p:spPr>
        <p:style>
          <a:lnRef idx="2">
            <a:schemeClr val="accent2">
              <a:shade val="50000"/>
            </a:schemeClr>
          </a:lnRef>
          <a:fillRef idx="1">
            <a:schemeClr val="accent2"/>
          </a:fillRef>
          <a:effectRef idx="0">
            <a:schemeClr val="accent2"/>
          </a:effectRef>
          <a:fontRef idx="minor">
            <a:schemeClr val="lt1"/>
          </a:fontRef>
        </p:style>
        <p:txBody>
          <a:bodyPr lIns="88460" tIns="44230" rIns="88460" bIns="44230" anchor="ctr"/>
          <a:lstStyle/>
          <a:p>
            <a:pPr algn="ctr">
              <a:defRPr/>
            </a:pPr>
            <a:endParaRPr lang="zh-CN" altLang="en-US" sz="160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9" name="文本框 8"/>
          <p:cNvSpPr txBox="1"/>
          <p:nvPr/>
        </p:nvSpPr>
        <p:spPr>
          <a:xfrm>
            <a:off x="103505" y="1833245"/>
            <a:ext cx="2138680" cy="1506855"/>
          </a:xfrm>
          <a:prstGeom prst="rect">
            <a:avLst/>
          </a:prstGeom>
          <a:noFill/>
        </p:spPr>
        <p:txBody>
          <a:bodyPr wrap="none" rtlCol="0">
            <a:spAutoFit/>
          </a:bodyPr>
          <a:p>
            <a:pPr indent="266700" algn="l"/>
            <a:r>
              <a:rPr lang="zh-CN" sz="1400">
                <a:latin typeface="华文楷体" panose="02010600040101010101" charset="-122"/>
                <a:ea typeface="华文楷体" panose="02010600040101010101" charset="-122"/>
                <a:cs typeface="华文楷体" panose="02010600040101010101" charset="-122"/>
                <a:sym typeface="+mn-ea"/>
              </a:rPr>
              <a:t>使用</a:t>
            </a:r>
            <a:r>
              <a:rPr lang="en-US" altLang="zh-CN" sz="1400">
                <a:latin typeface="华文楷体" panose="02010600040101010101" charset="-122"/>
                <a:ea typeface="华文楷体" panose="02010600040101010101" charset="-122"/>
                <a:cs typeface="华文楷体" panose="02010600040101010101" charset="-122"/>
                <a:sym typeface="+mn-ea"/>
              </a:rPr>
              <a:t>Adobe XD</a:t>
            </a:r>
            <a:endParaRPr lang="en-US" altLang="zh-CN" sz="1400">
              <a:latin typeface="华文楷体" panose="02010600040101010101" charset="-122"/>
              <a:ea typeface="华文楷体" panose="02010600040101010101" charset="-122"/>
              <a:cs typeface="华文楷体" panose="02010600040101010101" charset="-122"/>
              <a:sym typeface="+mn-ea"/>
            </a:endParaRPr>
          </a:p>
          <a:p>
            <a:pPr indent="266700" algn="l"/>
            <a:endParaRPr lang="zh-CN" sz="1400">
              <a:latin typeface="华文楷体" panose="02010600040101010101" charset="-122"/>
              <a:ea typeface="华文楷体" panose="02010600040101010101" charset="-122"/>
              <a:cs typeface="华文楷体" panose="02010600040101010101" charset="-122"/>
              <a:sym typeface="+mn-ea"/>
            </a:endParaRPr>
          </a:p>
          <a:p>
            <a:pPr indent="266700" algn="l"/>
            <a:r>
              <a:rPr lang="zh-CN" sz="1400">
                <a:latin typeface="华文楷体" panose="02010600040101010101" charset="-122"/>
                <a:ea typeface="华文楷体" panose="02010600040101010101" charset="-122"/>
                <a:cs typeface="华文楷体" panose="02010600040101010101" charset="-122"/>
                <a:sym typeface="+mn-ea"/>
              </a:rPr>
              <a:t>学习者</a:t>
            </a:r>
            <a:r>
              <a:rPr lang="en-US" altLang="zh-CN" sz="1400">
                <a:latin typeface="华文楷体" panose="02010600040101010101" charset="-122"/>
                <a:ea typeface="华文楷体" panose="02010600040101010101" charset="-122"/>
                <a:cs typeface="华文楷体" panose="02010600040101010101" charset="-122"/>
                <a:sym typeface="+mn-ea"/>
              </a:rPr>
              <a:t>/</a:t>
            </a:r>
            <a:r>
              <a:rPr lang="zh-CN" altLang="en-US" sz="1400">
                <a:latin typeface="华文楷体" panose="02010600040101010101" charset="-122"/>
                <a:ea typeface="华文楷体" panose="02010600040101010101" charset="-122"/>
                <a:cs typeface="华文楷体" panose="02010600040101010101" charset="-122"/>
                <a:sym typeface="+mn-ea"/>
              </a:rPr>
              <a:t>指导者界面：</a:t>
            </a:r>
            <a:endParaRPr lang="zh-CN" altLang="en-US" sz="1400">
              <a:latin typeface="华文楷体" panose="02010600040101010101" charset="-122"/>
              <a:ea typeface="华文楷体" panose="02010600040101010101" charset="-122"/>
              <a:cs typeface="华文楷体" panose="02010600040101010101" charset="-122"/>
              <a:sym typeface="+mn-ea"/>
            </a:endParaRPr>
          </a:p>
          <a:p>
            <a:pPr indent="266700" algn="l"/>
            <a:r>
              <a:rPr lang="zh-CN" altLang="en-US" sz="1400">
                <a:latin typeface="华文楷体" panose="02010600040101010101" charset="-122"/>
                <a:ea typeface="华文楷体" panose="02010600040101010101" charset="-122"/>
                <a:cs typeface="华文楷体" panose="02010600040101010101" charset="-122"/>
                <a:sym typeface="+mn-ea"/>
              </a:rPr>
              <a:t>共计</a:t>
            </a:r>
            <a:r>
              <a:rPr lang="en-US" altLang="zh-CN" sz="1400">
                <a:solidFill>
                  <a:srgbClr val="FF0000"/>
                </a:solidFill>
                <a:latin typeface="华文楷体" panose="02010600040101010101" charset="-122"/>
                <a:ea typeface="华文楷体" panose="02010600040101010101" charset="-122"/>
                <a:cs typeface="华文楷体" panose="02010600040101010101" charset="-122"/>
                <a:sym typeface="+mn-ea"/>
              </a:rPr>
              <a:t>207</a:t>
            </a:r>
            <a:r>
              <a:rPr lang="zh-CN" altLang="en-US" sz="1400">
                <a:latin typeface="华文楷体" panose="02010600040101010101" charset="-122"/>
                <a:ea typeface="华文楷体" panose="02010600040101010101" charset="-122"/>
                <a:cs typeface="华文楷体" panose="02010600040101010101" charset="-122"/>
                <a:sym typeface="+mn-ea"/>
              </a:rPr>
              <a:t>张</a:t>
            </a:r>
            <a:endParaRPr lang="zh-CN" altLang="en-US" b="1">
              <a:latin typeface="黑体" panose="02010609060101010101" charset="-122"/>
              <a:ea typeface="黑体" panose="02010609060101010101" charset="-122"/>
              <a:cs typeface="黑体" panose="02010609060101010101" charset="-122"/>
              <a:sym typeface="+mn-ea"/>
            </a:endParaRPr>
          </a:p>
          <a:p>
            <a:pPr indent="266700" algn="l"/>
            <a:endParaRPr lang="zh-CN" altLang="en-US" b="0">
              <a:latin typeface="黑体" panose="02010609060101010101" charset="-122"/>
              <a:ea typeface="黑体" panose="02010609060101010101" charset="-122"/>
              <a:cs typeface="黑体" panose="02010609060101010101" charset="-122"/>
            </a:endParaRPr>
          </a:p>
          <a:p>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p:tgtEl>
                                          <p:spTgt spid="27"/>
                                        </p:tgtEl>
                                        <p:attrNameLst>
                                          <p:attrName>ppt_y</p:attrName>
                                        </p:attrNameLst>
                                      </p:cBhvr>
                                      <p:tavLst>
                                        <p:tav tm="0">
                                          <p:val>
                                            <p:strVal val="#ppt_y-#ppt_h*1.125000"/>
                                          </p:val>
                                        </p:tav>
                                        <p:tav tm="100000">
                                          <p:val>
                                            <p:strVal val="#ppt_y"/>
                                          </p:val>
                                        </p:tav>
                                      </p:tavLst>
                                    </p:anim>
                                    <p:animEffect transition="in" filter="wipe(down)">
                                      <p:cBhvr>
                                        <p:cTn id="8" dur="500"/>
                                        <p:tgtEl>
                                          <p:spTgt spid="27"/>
                                        </p:tgtEl>
                                      </p:cBhvr>
                                    </p:animEffect>
                                  </p:childTnLst>
                                </p:cTn>
                              </p:par>
                            </p:childTnLst>
                          </p:cTn>
                        </p:par>
                      </p:childTnLst>
                    </p:cTn>
                  </p:par>
                  <p:par>
                    <p:cTn id="9" fill="hold">
                      <p:stCondLst>
                        <p:cond delay="indefinite"/>
                      </p:stCondLst>
                      <p:childTnLst>
                        <p:par>
                          <p:cTn id="10" fill="hold">
                            <p:stCondLst>
                              <p:cond delay="0"/>
                            </p:stCondLst>
                            <p:childTnLst>
                              <p:par>
                                <p:cTn id="11" presetID="14" presetClass="entr" presetSubtype="1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p:cBhvr>
                                        <p:cTn id="13" dur="500"/>
                                        <p:tgtEl>
                                          <p:spTgt spid="5"/>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p:cBhvr>
                                        <p:cTn id="16" dur="500"/>
                                        <p:tgtEl>
                                          <p:spTgt spid="7"/>
                                        </p:tgtEl>
                                      </p:cBhvr>
                                    </p:animEffect>
                                  </p:childTnLst>
                                </p:cTn>
                              </p:par>
                              <p:par>
                                <p:cTn id="17" presetID="14" presetClass="entr" presetSubtype="1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p:cBhvr>
                                        <p:cTn id="19" dur="500"/>
                                        <p:tgtEl>
                                          <p:spTgt spid="8"/>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1" fill="hold" grpId="0" nodeType="clickEffect">
                                  <p:stCondLst>
                                    <p:cond delay="0"/>
                                  </p:stCondLst>
                                  <p:childTnLst>
                                    <p:set>
                                      <p:cBhvr>
                                        <p:cTn id="23" dur="1" fill="hold">
                                          <p:stCondLst>
                                            <p:cond delay="0"/>
                                          </p:stCondLst>
                                        </p:cTn>
                                        <p:tgtEl>
                                          <p:spTgt spid="2"/>
                                        </p:tgtEl>
                                        <p:attrNameLst>
                                          <p:attrName>style.visibility</p:attrName>
                                        </p:attrNameLst>
                                      </p:cBhvr>
                                      <p:to>
                                        <p:strVal val="visible"/>
                                      </p:to>
                                    </p:set>
                                    <p:animEffect>
                                      <p:cBhvr>
                                        <p:cTn id="2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ldLvl="0" animBg="1"/>
      <p:bldP spid="2" grpId="0" bldLvl="0" animBg="1" autoUpdateAnimBg="0"/>
      <p:bldP spid="5" grpId="0" bldLvl="0" animBg="1"/>
      <p:bldP spid="7" grpId="0" bldLvl="0" animBg="1"/>
      <p:bldP spid="8" grpId="0" bldLvl="0" animBg="1" autoUpdateAnimBg="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圆角矩形 26"/>
          <p:cNvSpPr>
            <a:spLocks noChangeArrowheads="1"/>
          </p:cNvSpPr>
          <p:nvPr/>
        </p:nvSpPr>
        <p:spPr bwMode="auto">
          <a:xfrm>
            <a:off x="424815" y="400685"/>
            <a:ext cx="1495425" cy="354965"/>
          </a:xfrm>
          <a:prstGeom prst="roundRect">
            <a:avLst>
              <a:gd name="adj" fmla="val 50000"/>
            </a:avLst>
          </a:prstGeom>
          <a:solidFill>
            <a:schemeClr val="accent1"/>
          </a:solidFill>
          <a:ln w="12700" algn="ctr">
            <a:noFill/>
            <a:miter lim="800000"/>
          </a:ln>
          <a:effectLst>
            <a:outerShdw blurRad="317500" dist="190500" dir="9000000" algn="r" rotWithShape="0">
              <a:prstClr val="black">
                <a:alpha val="40000"/>
              </a:prstClr>
            </a:outerShdw>
          </a:effectLst>
        </p:spPr>
        <p:txBody>
          <a:bodyPr lIns="91438" tIns="45719" rIns="91438" bIns="45719" anchor="ctr"/>
          <a:p>
            <a:pPr algn="ctr" defTabSz="913130">
              <a:defRPr/>
            </a:pPr>
            <a:r>
              <a:rPr lang="zh-CN" altLang="en-US">
                <a:solidFill>
                  <a:schemeClr val="bg1"/>
                </a:solidFill>
              </a:rPr>
              <a:t>界面原型</a:t>
            </a:r>
            <a:endParaRPr lang="zh-CN" altLang="en-US">
              <a:solidFill>
                <a:schemeClr val="bg1"/>
              </a:solidFill>
            </a:endParaRPr>
          </a:p>
        </p:txBody>
      </p:sp>
      <p:sp>
        <p:nvSpPr>
          <p:cNvPr id="6" name="文本框 5"/>
          <p:cNvSpPr txBox="1"/>
          <p:nvPr/>
        </p:nvSpPr>
        <p:spPr>
          <a:xfrm>
            <a:off x="2209165" y="286385"/>
            <a:ext cx="6290945" cy="583565"/>
          </a:xfrm>
          <a:prstGeom prst="rect">
            <a:avLst/>
          </a:prstGeom>
          <a:noFill/>
          <a:ln w="9525">
            <a:noFill/>
          </a:ln>
        </p:spPr>
        <p:txBody>
          <a:bodyPr wrap="square">
            <a:spAutoFit/>
          </a:bodyPr>
          <a:p>
            <a:pPr indent="266700"/>
            <a:r>
              <a:rPr sz="1600" b="1">
                <a:latin typeface="华文楷体" panose="02010600040101010101" charset="-122"/>
                <a:ea typeface="华文楷体" panose="02010600040101010101" charset="-122"/>
                <a:cs typeface="华文楷体" panose="02010600040101010101" charset="-122"/>
              </a:rPr>
              <a:t>18.是否制定了相关原型来辅助获取过程？原型制作是否采用了工具？效果如何？</a:t>
            </a:r>
            <a:endParaRPr sz="1600" b="1">
              <a:latin typeface="华文楷体" panose="02010600040101010101" charset="-122"/>
              <a:ea typeface="华文楷体" panose="02010600040101010101" charset="-122"/>
              <a:cs typeface="华文楷体" panose="02010600040101010101" charset="-122"/>
            </a:endParaRPr>
          </a:p>
        </p:txBody>
      </p:sp>
      <p:pic>
        <p:nvPicPr>
          <p:cNvPr id="2" name="图片 1"/>
          <p:cNvPicPr>
            <a:picLocks noChangeAspect="1"/>
          </p:cNvPicPr>
          <p:nvPr/>
        </p:nvPicPr>
        <p:blipFill>
          <a:blip r:embed="rId1"/>
          <a:stretch>
            <a:fillRect/>
          </a:stretch>
        </p:blipFill>
        <p:spPr>
          <a:xfrm>
            <a:off x="1710690" y="962660"/>
            <a:ext cx="6329045" cy="393319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p:tgtEl>
                                          <p:spTgt spid="27"/>
                                        </p:tgtEl>
                                        <p:attrNameLst>
                                          <p:attrName>ppt_y</p:attrName>
                                        </p:attrNameLst>
                                      </p:cBhvr>
                                      <p:tavLst>
                                        <p:tav tm="0">
                                          <p:val>
                                            <p:strVal val="#ppt_y-#ppt_h*1.125000"/>
                                          </p:val>
                                        </p:tav>
                                        <p:tav tm="100000">
                                          <p:val>
                                            <p:strVal val="#ppt_y"/>
                                          </p:val>
                                        </p:tav>
                                      </p:tavLst>
                                    </p:anim>
                                    <p:animEffect transition="in" filter="wipe(down)">
                                      <p:cBhvr>
                                        <p:cTn id="8"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ldLvl="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圆角矩形 26"/>
          <p:cNvSpPr>
            <a:spLocks noChangeArrowheads="1"/>
          </p:cNvSpPr>
          <p:nvPr/>
        </p:nvSpPr>
        <p:spPr bwMode="auto">
          <a:xfrm>
            <a:off x="424815" y="400685"/>
            <a:ext cx="1495425" cy="354965"/>
          </a:xfrm>
          <a:prstGeom prst="roundRect">
            <a:avLst>
              <a:gd name="adj" fmla="val 50000"/>
            </a:avLst>
          </a:prstGeom>
          <a:solidFill>
            <a:schemeClr val="accent1"/>
          </a:solidFill>
          <a:ln w="12700" algn="ctr">
            <a:noFill/>
            <a:miter lim="800000"/>
          </a:ln>
          <a:effectLst>
            <a:outerShdw blurRad="317500" dist="190500" dir="9000000" algn="r" rotWithShape="0">
              <a:prstClr val="black">
                <a:alpha val="40000"/>
              </a:prstClr>
            </a:outerShdw>
          </a:effectLst>
        </p:spPr>
        <p:txBody>
          <a:bodyPr lIns="91438" tIns="45719" rIns="91438" bIns="45719" anchor="ctr"/>
          <a:p>
            <a:pPr algn="ctr" defTabSz="913130">
              <a:defRPr/>
            </a:pPr>
            <a:r>
              <a:rPr lang="zh-CN" altLang="en-US">
                <a:solidFill>
                  <a:schemeClr val="bg1"/>
                </a:solidFill>
              </a:rPr>
              <a:t>界面原型</a:t>
            </a:r>
            <a:endParaRPr lang="zh-CN" altLang="en-US">
              <a:solidFill>
                <a:schemeClr val="bg1"/>
              </a:solidFill>
            </a:endParaRPr>
          </a:p>
        </p:txBody>
      </p:sp>
      <p:sp>
        <p:nvSpPr>
          <p:cNvPr id="6" name="文本框 5"/>
          <p:cNvSpPr txBox="1"/>
          <p:nvPr/>
        </p:nvSpPr>
        <p:spPr>
          <a:xfrm>
            <a:off x="2281555" y="240030"/>
            <a:ext cx="6290945" cy="583565"/>
          </a:xfrm>
          <a:prstGeom prst="rect">
            <a:avLst/>
          </a:prstGeom>
          <a:noFill/>
          <a:ln w="9525">
            <a:noFill/>
          </a:ln>
        </p:spPr>
        <p:txBody>
          <a:bodyPr wrap="square">
            <a:spAutoFit/>
          </a:bodyPr>
          <a:p>
            <a:pPr indent="266700"/>
            <a:r>
              <a:rPr sz="1600" b="0">
                <a:latin typeface="华文楷体" panose="02010600040101010101" charset="-122"/>
                <a:ea typeface="华文楷体" panose="02010600040101010101" charset="-122"/>
                <a:cs typeface="华文楷体" panose="02010600040101010101" charset="-122"/>
              </a:rPr>
              <a:t>18.是否制定了相关原型来辅助获取过程？原型制作是否采用了工具？效果如何？</a:t>
            </a:r>
            <a:endParaRPr sz="1600" b="0">
              <a:latin typeface="华文楷体" panose="02010600040101010101" charset="-122"/>
              <a:ea typeface="华文楷体" panose="02010600040101010101" charset="-122"/>
              <a:cs typeface="华文楷体" panose="02010600040101010101" charset="-122"/>
            </a:endParaRPr>
          </a:p>
        </p:txBody>
      </p:sp>
      <p:sp>
        <p:nvSpPr>
          <p:cNvPr id="4" name="文本框 3"/>
          <p:cNvSpPr txBox="1"/>
          <p:nvPr/>
        </p:nvSpPr>
        <p:spPr>
          <a:xfrm>
            <a:off x="258445" y="1682750"/>
            <a:ext cx="449580" cy="645160"/>
          </a:xfrm>
          <a:prstGeom prst="rect">
            <a:avLst/>
          </a:prstGeom>
          <a:noFill/>
        </p:spPr>
        <p:txBody>
          <a:bodyPr wrap="none" rtlCol="0" anchor="t">
            <a:spAutoFit/>
          </a:bodyPr>
          <a:p>
            <a:pPr indent="266700"/>
            <a:endParaRPr lang="zh-CN" b="1">
              <a:latin typeface="黑体" panose="02010609060101010101" charset="-122"/>
              <a:ea typeface="黑体" panose="02010609060101010101" charset="-122"/>
              <a:cs typeface="黑体" panose="02010609060101010101" charset="-122"/>
              <a:sym typeface="+mn-ea"/>
            </a:endParaRPr>
          </a:p>
          <a:p>
            <a:pPr indent="266700"/>
            <a:endParaRPr lang="zh-CN" altLang="en-US" b="1">
              <a:latin typeface="黑体" panose="02010609060101010101" charset="-122"/>
              <a:ea typeface="黑体" panose="02010609060101010101" charset="-122"/>
              <a:cs typeface="黑体" panose="02010609060101010101" charset="-122"/>
              <a:sym typeface="+mn-ea"/>
            </a:endParaRPr>
          </a:p>
        </p:txBody>
      </p:sp>
      <p:pic>
        <p:nvPicPr>
          <p:cNvPr id="2" name="图片 1"/>
          <p:cNvPicPr>
            <a:picLocks noChangeAspect="1"/>
          </p:cNvPicPr>
          <p:nvPr/>
        </p:nvPicPr>
        <p:blipFill>
          <a:blip r:embed="rId1"/>
          <a:stretch>
            <a:fillRect/>
          </a:stretch>
        </p:blipFill>
        <p:spPr>
          <a:xfrm>
            <a:off x="3168650" y="880745"/>
            <a:ext cx="4872990" cy="4117975"/>
          </a:xfrm>
          <a:prstGeom prst="rect">
            <a:avLst/>
          </a:prstGeom>
        </p:spPr>
      </p:pic>
      <p:sp>
        <p:nvSpPr>
          <p:cNvPr id="3" name="圆角矩形 21"/>
          <p:cNvSpPr>
            <a:spLocks noChangeAspect="1" noChangeArrowheads="1"/>
          </p:cNvSpPr>
          <p:nvPr/>
        </p:nvSpPr>
        <p:spPr bwMode="auto">
          <a:xfrm>
            <a:off x="611505" y="1511300"/>
            <a:ext cx="2034540" cy="1327150"/>
          </a:xfrm>
          <a:prstGeom prst="roundRect">
            <a:avLst>
              <a:gd name="adj" fmla="val 1426"/>
            </a:avLst>
          </a:prstGeom>
          <a:solidFill>
            <a:srgbClr val="F2F2F2"/>
          </a:solidFill>
          <a:ln w="3175">
            <a:solidFill>
              <a:srgbClr val="D5D5D5"/>
            </a:solidFill>
            <a:bevel/>
          </a:ln>
        </p:spPr>
        <p:txBody>
          <a:bodyPr lIns="278614" tIns="696534" rIns="278614" bIns="348267"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just">
              <a:lnSpc>
                <a:spcPct val="120000"/>
              </a:lnSpc>
              <a:spcBef>
                <a:spcPts val="575"/>
              </a:spcBef>
              <a:spcAft>
                <a:spcPts val="575"/>
              </a:spcAft>
            </a:pPr>
            <a:endParaRPr lang="zh-CN" altLang="zh-CN" sz="1500">
              <a:solidFill>
                <a:srgbClr val="454545"/>
              </a:solidFill>
              <a:latin typeface="微软雅黑" panose="020B0503020204020204" pitchFamily="34" charset="-122"/>
              <a:sym typeface="微软雅黑" panose="020B0503020204020204" pitchFamily="34" charset="-122"/>
            </a:endParaRPr>
          </a:p>
        </p:txBody>
      </p:sp>
      <p:sp>
        <p:nvSpPr>
          <p:cNvPr id="5" name="任意多边形 22"/>
          <p:cNvSpPr>
            <a:spLocks noChangeArrowheads="1"/>
          </p:cNvSpPr>
          <p:nvPr/>
        </p:nvSpPr>
        <p:spPr bwMode="auto">
          <a:xfrm>
            <a:off x="991870" y="1441450"/>
            <a:ext cx="132715" cy="76200"/>
          </a:xfrm>
          <a:custGeom>
            <a:avLst/>
            <a:gdLst>
              <a:gd name="T0" fmla="*/ 2293 w 311731"/>
              <a:gd name="T1" fmla="*/ 0 h 121823"/>
              <a:gd name="T2" fmla="*/ 3163 w 311731"/>
              <a:gd name="T3" fmla="*/ 0 h 121823"/>
              <a:gd name="T4" fmla="*/ 3596 w 311731"/>
              <a:gd name="T5" fmla="*/ 101 h 121823"/>
              <a:gd name="T6" fmla="*/ 5417 w 311731"/>
              <a:gd name="T7" fmla="*/ 2655 h 121823"/>
              <a:gd name="T8" fmla="*/ 5457 w 311731"/>
              <a:gd name="T9" fmla="*/ 2961 h 121823"/>
              <a:gd name="T10" fmla="*/ 0 w 311731"/>
              <a:gd name="T11" fmla="*/ 2961 h 121823"/>
              <a:gd name="T12" fmla="*/ 40 w 311731"/>
              <a:gd name="T13" fmla="*/ 2655 h 121823"/>
              <a:gd name="T14" fmla="*/ 1861 w 311731"/>
              <a:gd name="T15" fmla="*/ 101 h 121823"/>
              <a:gd name="T16" fmla="*/ 0 60000 65536"/>
              <a:gd name="T17" fmla="*/ 0 60000 65536"/>
              <a:gd name="T18" fmla="*/ 0 60000 65536"/>
              <a:gd name="T19" fmla="*/ 0 60000 65536"/>
              <a:gd name="T20" fmla="*/ 0 60000 65536"/>
              <a:gd name="T21" fmla="*/ 0 60000 65536"/>
              <a:gd name="T22" fmla="*/ 0 60000 65536"/>
              <a:gd name="T23" fmla="*/ 0 60000 65536"/>
              <a:gd name="T24" fmla="*/ 0 w 311731"/>
              <a:gd name="T25" fmla="*/ 0 h 121823"/>
              <a:gd name="T26" fmla="*/ 311731 w 311731"/>
              <a:gd name="T27" fmla="*/ 121823 h 12182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11731" h="121823">
                <a:moveTo>
                  <a:pt x="131005" y="0"/>
                </a:moveTo>
                <a:lnTo>
                  <a:pt x="180725" y="0"/>
                </a:lnTo>
                <a:lnTo>
                  <a:pt x="205433" y="4162"/>
                </a:lnTo>
                <a:cubicBezTo>
                  <a:pt x="252408" y="20443"/>
                  <a:pt x="290475" y="59254"/>
                  <a:pt x="309453" y="109253"/>
                </a:cubicBezTo>
                <a:lnTo>
                  <a:pt x="311731" y="121823"/>
                </a:lnTo>
                <a:lnTo>
                  <a:pt x="0" y="121823"/>
                </a:lnTo>
                <a:lnTo>
                  <a:pt x="2277" y="109253"/>
                </a:lnTo>
                <a:cubicBezTo>
                  <a:pt x="21256" y="59254"/>
                  <a:pt x="59323" y="20443"/>
                  <a:pt x="106298" y="4162"/>
                </a:cubicBezTo>
                <a:lnTo>
                  <a:pt x="131005" y="0"/>
                </a:lnTo>
                <a:close/>
              </a:path>
            </a:pathLst>
          </a:custGeom>
          <a:gradFill rotWithShape="1">
            <a:gsLst>
              <a:gs pos="0">
                <a:srgbClr val="244061"/>
              </a:gs>
              <a:gs pos="48000">
                <a:srgbClr val="4F81BD"/>
              </a:gs>
              <a:gs pos="100000">
                <a:srgbClr val="244061"/>
              </a:gs>
            </a:gsLst>
            <a:lin ang="5400000" scaled="1"/>
          </a:gradFill>
          <a:ln>
            <a:noFill/>
          </a:ln>
          <a:extLst>
            <a:ext uri="{91240B29-F687-4F45-9708-019B960494DF}">
              <a14:hiddenLine xmlns:a14="http://schemas.microsoft.com/office/drawing/2010/main" w="25400">
                <a:solidFill>
                  <a:srgbClr val="000000"/>
                </a:solidFill>
                <a:bevel/>
              </a14:hiddenLine>
            </a:ext>
          </a:extLst>
        </p:spPr>
        <p:txBody>
          <a:bodyPr lIns="0" tIns="0" rIns="0" bIns="0" anchor="ctr"/>
          <a:lstStyle/>
          <a:p>
            <a:endParaRPr lang="zh-CN" altLang="en-US"/>
          </a:p>
        </p:txBody>
      </p:sp>
      <p:sp>
        <p:nvSpPr>
          <p:cNvPr id="7" name="任意多边形 23"/>
          <p:cNvSpPr>
            <a:spLocks noChangeArrowheads="1"/>
          </p:cNvSpPr>
          <p:nvPr/>
        </p:nvSpPr>
        <p:spPr bwMode="auto">
          <a:xfrm>
            <a:off x="2128520" y="1441450"/>
            <a:ext cx="125730" cy="76200"/>
          </a:xfrm>
          <a:custGeom>
            <a:avLst/>
            <a:gdLst>
              <a:gd name="T0" fmla="*/ 1534 w 318081"/>
              <a:gd name="T1" fmla="*/ 0 h 130555"/>
              <a:gd name="T2" fmla="*/ 1822 w 318081"/>
              <a:gd name="T3" fmla="*/ 0 h 130555"/>
              <a:gd name="T4" fmla="*/ 2212 w 318081"/>
              <a:gd name="T5" fmla="*/ 96 h 130555"/>
              <a:gd name="T6" fmla="*/ 3332 w 318081"/>
              <a:gd name="T7" fmla="*/ 1756 h 130555"/>
              <a:gd name="T8" fmla="*/ 3356 w 318081"/>
              <a:gd name="T9" fmla="*/ 1954 h 130555"/>
              <a:gd name="T10" fmla="*/ 0 w 318081"/>
              <a:gd name="T11" fmla="*/ 1954 h 130555"/>
              <a:gd name="T12" fmla="*/ 24 w 318081"/>
              <a:gd name="T13" fmla="*/ 1756 h 130555"/>
              <a:gd name="T14" fmla="*/ 1145 w 318081"/>
              <a:gd name="T15" fmla="*/ 96 h 130555"/>
              <a:gd name="T16" fmla="*/ 0 60000 65536"/>
              <a:gd name="T17" fmla="*/ 0 60000 65536"/>
              <a:gd name="T18" fmla="*/ 0 60000 65536"/>
              <a:gd name="T19" fmla="*/ 0 60000 65536"/>
              <a:gd name="T20" fmla="*/ 0 60000 65536"/>
              <a:gd name="T21" fmla="*/ 0 60000 65536"/>
              <a:gd name="T22" fmla="*/ 0 60000 65536"/>
              <a:gd name="T23" fmla="*/ 0 60000 65536"/>
              <a:gd name="T24" fmla="*/ 0 w 318081"/>
              <a:gd name="T25" fmla="*/ 0 h 130555"/>
              <a:gd name="T26" fmla="*/ 318081 w 318081"/>
              <a:gd name="T27" fmla="*/ 130555 h 13055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18081" h="130555">
                <a:moveTo>
                  <a:pt x="145370" y="0"/>
                </a:moveTo>
                <a:lnTo>
                  <a:pt x="172710" y="0"/>
                </a:lnTo>
                <a:lnTo>
                  <a:pt x="209618" y="6428"/>
                </a:lnTo>
                <a:cubicBezTo>
                  <a:pt x="257550" y="23604"/>
                  <a:pt x="296392" y="64548"/>
                  <a:pt x="315757" y="117294"/>
                </a:cubicBezTo>
                <a:lnTo>
                  <a:pt x="318081" y="130555"/>
                </a:lnTo>
                <a:lnTo>
                  <a:pt x="0" y="130555"/>
                </a:lnTo>
                <a:lnTo>
                  <a:pt x="2324" y="117294"/>
                </a:lnTo>
                <a:cubicBezTo>
                  <a:pt x="21689" y="64548"/>
                  <a:pt x="60531" y="23604"/>
                  <a:pt x="108463" y="6428"/>
                </a:cubicBezTo>
                <a:lnTo>
                  <a:pt x="145370" y="0"/>
                </a:lnTo>
                <a:close/>
              </a:path>
            </a:pathLst>
          </a:custGeom>
          <a:gradFill rotWithShape="1">
            <a:gsLst>
              <a:gs pos="0">
                <a:srgbClr val="244061"/>
              </a:gs>
              <a:gs pos="48000">
                <a:srgbClr val="4F81BD"/>
              </a:gs>
              <a:gs pos="100000">
                <a:srgbClr val="244061"/>
              </a:gs>
            </a:gsLst>
            <a:lin ang="5400000" scaled="1"/>
          </a:gradFill>
          <a:ln>
            <a:noFill/>
          </a:ln>
          <a:extLst>
            <a:ext uri="{91240B29-F687-4F45-9708-019B960494DF}">
              <a14:hiddenLine xmlns:a14="http://schemas.microsoft.com/office/drawing/2010/main" w="25400">
                <a:solidFill>
                  <a:srgbClr val="000000"/>
                </a:solidFill>
                <a:bevel/>
              </a14:hiddenLine>
            </a:ext>
          </a:extLst>
        </p:spPr>
        <p:txBody>
          <a:bodyPr lIns="0" tIns="0" rIns="0" bIns="0" anchor="ctr"/>
          <a:lstStyle/>
          <a:p>
            <a:endParaRPr lang="zh-CN" altLang="en-US"/>
          </a:p>
        </p:txBody>
      </p:sp>
      <p:sp>
        <p:nvSpPr>
          <p:cNvPr id="8" name="任意多边形 24"/>
          <p:cNvSpPr>
            <a:spLocks noChangeArrowheads="1"/>
          </p:cNvSpPr>
          <p:nvPr/>
        </p:nvSpPr>
        <p:spPr bwMode="auto">
          <a:xfrm>
            <a:off x="1073150" y="1441450"/>
            <a:ext cx="1111250" cy="370205"/>
          </a:xfrm>
          <a:custGeom>
            <a:avLst/>
            <a:gdLst>
              <a:gd name="T0" fmla="*/ 0 w 2600830"/>
              <a:gd name="T1" fmla="*/ 0 h 649288"/>
              <a:gd name="T2" fmla="*/ 89169 w 2600830"/>
              <a:gd name="T3" fmla="*/ 0 h 649288"/>
              <a:gd name="T4" fmla="*/ 86399 w 2600830"/>
              <a:gd name="T5" fmla="*/ 4312 h 649288"/>
              <a:gd name="T6" fmla="*/ 66685 w 2600830"/>
              <a:gd name="T7" fmla="*/ 31166 h 649288"/>
              <a:gd name="T8" fmla="*/ 22218 w 2600830"/>
              <a:gd name="T9" fmla="*/ 31319 h 649288"/>
              <a:gd name="T10" fmla="*/ 2671 w 2600830"/>
              <a:gd name="T11" fmla="*/ 4060 h 649288"/>
              <a:gd name="T12" fmla="*/ 0 60000 65536"/>
              <a:gd name="T13" fmla="*/ 0 60000 65536"/>
              <a:gd name="T14" fmla="*/ 0 60000 65536"/>
              <a:gd name="T15" fmla="*/ 0 60000 65536"/>
              <a:gd name="T16" fmla="*/ 0 60000 65536"/>
              <a:gd name="T17" fmla="*/ 0 60000 65536"/>
              <a:gd name="T18" fmla="*/ 0 w 2600830"/>
              <a:gd name="T19" fmla="*/ 0 h 649288"/>
              <a:gd name="T20" fmla="*/ 2600830 w 2600830"/>
              <a:gd name="T21" fmla="*/ 649288 h 649288"/>
            </a:gdLst>
            <a:ahLst/>
            <a:cxnLst>
              <a:cxn ang="T12">
                <a:pos x="T0" y="T1"/>
              </a:cxn>
              <a:cxn ang="T13">
                <a:pos x="T2" y="T3"/>
              </a:cxn>
              <a:cxn ang="T14">
                <a:pos x="T4" y="T5"/>
              </a:cxn>
              <a:cxn ang="T15">
                <a:pos x="T6" y="T7"/>
              </a:cxn>
              <a:cxn ang="T16">
                <a:pos x="T8" y="T9"/>
              </a:cxn>
              <a:cxn ang="T17">
                <a:pos x="T10" y="T11"/>
              </a:cxn>
            </a:cxnLst>
            <a:rect l="T18" t="T19" r="T20" b="T21"/>
            <a:pathLst>
              <a:path w="2600830" h="649288">
                <a:moveTo>
                  <a:pt x="0" y="0"/>
                </a:moveTo>
                <a:lnTo>
                  <a:pt x="2600830" y="0"/>
                </a:lnTo>
                <a:lnTo>
                  <a:pt x="2520047" y="89402"/>
                </a:lnTo>
                <a:cubicBezTo>
                  <a:pt x="2351572" y="318525"/>
                  <a:pt x="2323328" y="645186"/>
                  <a:pt x="1945040" y="646112"/>
                </a:cubicBezTo>
                <a:lnTo>
                  <a:pt x="648052" y="649287"/>
                </a:lnTo>
                <a:cubicBezTo>
                  <a:pt x="269764" y="650213"/>
                  <a:pt x="245977" y="310819"/>
                  <a:pt x="77908" y="84156"/>
                </a:cubicBezTo>
                <a:lnTo>
                  <a:pt x="0" y="0"/>
                </a:lnTo>
                <a:close/>
              </a:path>
            </a:pathLst>
          </a:custGeom>
          <a:ln>
            <a:noFill/>
          </a:ln>
        </p:spPr>
        <p:style>
          <a:lnRef idx="2">
            <a:schemeClr val="accent2">
              <a:shade val="50000"/>
            </a:schemeClr>
          </a:lnRef>
          <a:fillRef idx="1">
            <a:schemeClr val="accent2"/>
          </a:fillRef>
          <a:effectRef idx="0">
            <a:schemeClr val="accent2"/>
          </a:effectRef>
          <a:fontRef idx="minor">
            <a:schemeClr val="lt1"/>
          </a:fontRef>
        </p:style>
        <p:txBody>
          <a:bodyPr lIns="88460" tIns="44230" rIns="88460" bIns="44230" anchor="ctr"/>
          <a:lstStyle/>
          <a:p>
            <a:pPr algn="ctr">
              <a:defRPr/>
            </a:pPr>
            <a:endParaRPr lang="zh-CN" altLang="en-US" sz="160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0" name="文本框 9"/>
          <p:cNvSpPr txBox="1"/>
          <p:nvPr/>
        </p:nvSpPr>
        <p:spPr>
          <a:xfrm>
            <a:off x="759460" y="1811655"/>
            <a:ext cx="1668780" cy="1106805"/>
          </a:xfrm>
          <a:prstGeom prst="rect">
            <a:avLst/>
          </a:prstGeom>
          <a:noFill/>
        </p:spPr>
        <p:txBody>
          <a:bodyPr wrap="none" rtlCol="0">
            <a:spAutoFit/>
          </a:bodyPr>
          <a:p>
            <a:pPr indent="266700" algn="l"/>
            <a:r>
              <a:rPr lang="zh-CN" sz="1600">
                <a:latin typeface="华文楷体" panose="02010600040101010101" charset="-122"/>
                <a:ea typeface="华文楷体" panose="02010600040101010101" charset="-122"/>
                <a:cs typeface="华文楷体" panose="02010600040101010101" charset="-122"/>
                <a:sym typeface="+mn-ea"/>
              </a:rPr>
              <a:t>管理员</a:t>
            </a:r>
            <a:r>
              <a:rPr lang="zh-CN" altLang="en-US" sz="1600">
                <a:latin typeface="华文楷体" panose="02010600040101010101" charset="-122"/>
                <a:ea typeface="华文楷体" panose="02010600040101010101" charset="-122"/>
                <a:cs typeface="华文楷体" panose="02010600040101010101" charset="-122"/>
                <a:sym typeface="+mn-ea"/>
              </a:rPr>
              <a:t>界面：</a:t>
            </a:r>
            <a:endParaRPr lang="zh-CN" altLang="en-US" sz="1600">
              <a:latin typeface="华文楷体" panose="02010600040101010101" charset="-122"/>
              <a:ea typeface="华文楷体" panose="02010600040101010101" charset="-122"/>
              <a:cs typeface="华文楷体" panose="02010600040101010101" charset="-122"/>
              <a:sym typeface="+mn-ea"/>
            </a:endParaRPr>
          </a:p>
          <a:p>
            <a:pPr indent="266700" algn="l"/>
            <a:endParaRPr lang="zh-CN" altLang="en-US" sz="1600">
              <a:latin typeface="华文楷体" panose="02010600040101010101" charset="-122"/>
              <a:ea typeface="华文楷体" panose="02010600040101010101" charset="-122"/>
              <a:cs typeface="华文楷体" panose="02010600040101010101" charset="-122"/>
              <a:sym typeface="+mn-ea"/>
            </a:endParaRPr>
          </a:p>
          <a:p>
            <a:pPr indent="266700" algn="l"/>
            <a:r>
              <a:rPr lang="zh-CN" altLang="en-US" sz="1600">
                <a:latin typeface="华文楷体" panose="02010600040101010101" charset="-122"/>
                <a:ea typeface="华文楷体" panose="02010600040101010101" charset="-122"/>
                <a:cs typeface="华文楷体" panose="02010600040101010101" charset="-122"/>
                <a:sym typeface="+mn-ea"/>
              </a:rPr>
              <a:t>共计</a:t>
            </a:r>
            <a:r>
              <a:rPr lang="en-US" altLang="zh-CN" sz="1600">
                <a:solidFill>
                  <a:srgbClr val="FF0000"/>
                </a:solidFill>
                <a:latin typeface="华文楷体" panose="02010600040101010101" charset="-122"/>
                <a:ea typeface="华文楷体" panose="02010600040101010101" charset="-122"/>
                <a:cs typeface="华文楷体" panose="02010600040101010101" charset="-122"/>
                <a:sym typeface="+mn-ea"/>
              </a:rPr>
              <a:t>29</a:t>
            </a:r>
            <a:r>
              <a:rPr lang="zh-CN" altLang="en-US" sz="1600">
                <a:latin typeface="华文楷体" panose="02010600040101010101" charset="-122"/>
                <a:ea typeface="华文楷体" panose="02010600040101010101" charset="-122"/>
                <a:cs typeface="华文楷体" panose="02010600040101010101" charset="-122"/>
                <a:sym typeface="+mn-ea"/>
              </a:rPr>
              <a:t>张</a:t>
            </a:r>
            <a:endParaRPr lang="zh-CN" altLang="en-US" b="1">
              <a:latin typeface="黑体" panose="02010609060101010101" charset="-122"/>
              <a:ea typeface="黑体" panose="02010609060101010101" charset="-122"/>
              <a:cs typeface="黑体" panose="02010609060101010101" charset="-122"/>
              <a:sym typeface="+mn-ea"/>
            </a:endParaRPr>
          </a:p>
          <a:p>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p:tgtEl>
                                          <p:spTgt spid="27"/>
                                        </p:tgtEl>
                                        <p:attrNameLst>
                                          <p:attrName>ppt_y</p:attrName>
                                        </p:attrNameLst>
                                      </p:cBhvr>
                                      <p:tavLst>
                                        <p:tav tm="0">
                                          <p:val>
                                            <p:strVal val="#ppt_y-#ppt_h*1.125000"/>
                                          </p:val>
                                        </p:tav>
                                        <p:tav tm="100000">
                                          <p:val>
                                            <p:strVal val="#ppt_y"/>
                                          </p:val>
                                        </p:tav>
                                      </p:tavLst>
                                    </p:anim>
                                    <p:animEffect transition="in" filter="wipe(down)">
                                      <p:cBhvr>
                                        <p:cTn id="8" dur="500"/>
                                        <p:tgtEl>
                                          <p:spTgt spid="27"/>
                                        </p:tgtEl>
                                      </p:cBhvr>
                                    </p:animEffect>
                                  </p:childTnLst>
                                </p:cTn>
                              </p:par>
                            </p:childTnLst>
                          </p:cTn>
                        </p:par>
                      </p:childTnLst>
                    </p:cTn>
                  </p:par>
                  <p:par>
                    <p:cTn id="9" fill="hold">
                      <p:stCondLst>
                        <p:cond delay="indefinite"/>
                      </p:stCondLst>
                      <p:childTnLst>
                        <p:par>
                          <p:cTn id="10" fill="hold">
                            <p:stCondLst>
                              <p:cond delay="0"/>
                            </p:stCondLst>
                            <p:childTnLst>
                              <p:par>
                                <p:cTn id="11" presetID="14" presetClass="entr" presetSubtype="1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p:cBhvr>
                                        <p:cTn id="13" dur="500"/>
                                        <p:tgtEl>
                                          <p:spTgt spid="5"/>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p:cBhvr>
                                        <p:cTn id="16" dur="500"/>
                                        <p:tgtEl>
                                          <p:spTgt spid="7"/>
                                        </p:tgtEl>
                                      </p:cBhvr>
                                    </p:animEffect>
                                  </p:childTnLst>
                                </p:cTn>
                              </p:par>
                              <p:par>
                                <p:cTn id="17" presetID="14" presetClass="entr" presetSubtype="1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p:cBhvr>
                                        <p:cTn id="19" dur="500"/>
                                        <p:tgtEl>
                                          <p:spTgt spid="8"/>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1" fill="hold" grpId="0" nodeType="clickEffect">
                                  <p:stCondLst>
                                    <p:cond delay="0"/>
                                  </p:stCondLst>
                                  <p:childTnLst>
                                    <p:set>
                                      <p:cBhvr>
                                        <p:cTn id="23" dur="1" fill="hold">
                                          <p:stCondLst>
                                            <p:cond delay="0"/>
                                          </p:stCondLst>
                                        </p:cTn>
                                        <p:tgtEl>
                                          <p:spTgt spid="3"/>
                                        </p:tgtEl>
                                        <p:attrNameLst>
                                          <p:attrName>style.visibility</p:attrName>
                                        </p:attrNameLst>
                                      </p:cBhvr>
                                      <p:to>
                                        <p:strVal val="visible"/>
                                      </p:to>
                                    </p:set>
                                    <p:animEffect>
                                      <p:cBhvr>
                                        <p:cTn id="24"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ldLvl="0" animBg="1"/>
      <p:bldP spid="3" grpId="0" bldLvl="0" animBg="1" autoUpdateAnimBg="0"/>
      <p:bldP spid="5" grpId="0" bldLvl="0" animBg="1"/>
      <p:bldP spid="7" grpId="0" bldLvl="0" animBg="1"/>
      <p:bldP spid="8" grpId="0" bldLvl="0" animBg="1" autoUpdateAnimBg="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圆角矩形 26"/>
          <p:cNvSpPr>
            <a:spLocks noChangeArrowheads="1"/>
          </p:cNvSpPr>
          <p:nvPr/>
        </p:nvSpPr>
        <p:spPr bwMode="auto">
          <a:xfrm>
            <a:off x="424815" y="400685"/>
            <a:ext cx="1495425" cy="354965"/>
          </a:xfrm>
          <a:prstGeom prst="roundRect">
            <a:avLst>
              <a:gd name="adj" fmla="val 50000"/>
            </a:avLst>
          </a:prstGeom>
          <a:solidFill>
            <a:schemeClr val="accent1"/>
          </a:solidFill>
          <a:ln w="12700" algn="ctr">
            <a:noFill/>
            <a:miter lim="800000"/>
          </a:ln>
          <a:effectLst>
            <a:outerShdw blurRad="317500" dist="190500" dir="9000000" algn="r" rotWithShape="0">
              <a:prstClr val="black">
                <a:alpha val="40000"/>
              </a:prstClr>
            </a:outerShdw>
          </a:effectLst>
        </p:spPr>
        <p:txBody>
          <a:bodyPr lIns="91438" tIns="45719" rIns="91438" bIns="45719" anchor="ctr"/>
          <a:p>
            <a:pPr algn="ctr" defTabSz="913130">
              <a:defRPr/>
            </a:pPr>
            <a:r>
              <a:rPr lang="zh-CN" altLang="en-US">
                <a:solidFill>
                  <a:schemeClr val="bg1"/>
                </a:solidFill>
              </a:rPr>
              <a:t>用例文档</a:t>
            </a:r>
            <a:endParaRPr lang="zh-CN" altLang="en-US">
              <a:solidFill>
                <a:schemeClr val="bg1"/>
              </a:solidFill>
            </a:endParaRPr>
          </a:p>
        </p:txBody>
      </p:sp>
      <p:sp>
        <p:nvSpPr>
          <p:cNvPr id="6" name="文本框 5"/>
          <p:cNvSpPr txBox="1"/>
          <p:nvPr/>
        </p:nvSpPr>
        <p:spPr>
          <a:xfrm>
            <a:off x="2245360" y="172085"/>
            <a:ext cx="6290945" cy="583565"/>
          </a:xfrm>
          <a:prstGeom prst="rect">
            <a:avLst/>
          </a:prstGeom>
          <a:noFill/>
          <a:ln w="9525">
            <a:noFill/>
          </a:ln>
        </p:spPr>
        <p:txBody>
          <a:bodyPr wrap="square">
            <a:spAutoFit/>
          </a:bodyPr>
          <a:p>
            <a:pPr indent="266700"/>
            <a:r>
              <a:rPr sz="1600" b="1">
                <a:latin typeface="华文楷体" panose="02010600040101010101" charset="-122"/>
                <a:ea typeface="华文楷体" panose="02010600040101010101" charset="-122"/>
                <a:cs typeface="华文楷体" panose="02010600040101010101" charset="-122"/>
              </a:rPr>
              <a:t>19.是否将每个用户的需求描述为用例文档？是否采用模版？模版是否合适？</a:t>
            </a:r>
            <a:endParaRPr sz="1600" b="1">
              <a:latin typeface="华文楷体" panose="02010600040101010101" charset="-122"/>
              <a:ea typeface="华文楷体" panose="02010600040101010101" charset="-122"/>
              <a:cs typeface="华文楷体" panose="02010600040101010101" charset="-122"/>
            </a:endParaRPr>
          </a:p>
        </p:txBody>
      </p:sp>
      <p:pic>
        <p:nvPicPr>
          <p:cNvPr id="3" name="图片 2"/>
          <p:cNvPicPr>
            <a:picLocks noChangeAspect="1"/>
          </p:cNvPicPr>
          <p:nvPr/>
        </p:nvPicPr>
        <p:blipFill>
          <a:blip r:embed="rId1"/>
          <a:srcRect t="5955"/>
          <a:stretch>
            <a:fillRect/>
          </a:stretch>
        </p:blipFill>
        <p:spPr>
          <a:xfrm>
            <a:off x="554355" y="1047750"/>
            <a:ext cx="4796155" cy="922655"/>
          </a:xfrm>
          <a:prstGeom prst="rect">
            <a:avLst/>
          </a:prstGeom>
        </p:spPr>
      </p:pic>
      <p:pic>
        <p:nvPicPr>
          <p:cNvPr id="5" name="图片 4"/>
          <p:cNvPicPr>
            <a:picLocks noChangeAspect="1"/>
          </p:cNvPicPr>
          <p:nvPr/>
        </p:nvPicPr>
        <p:blipFill>
          <a:blip r:embed="rId2"/>
          <a:stretch>
            <a:fillRect/>
          </a:stretch>
        </p:blipFill>
        <p:spPr>
          <a:xfrm>
            <a:off x="563880" y="2131060"/>
            <a:ext cx="3987800" cy="2834005"/>
          </a:xfrm>
          <a:prstGeom prst="rect">
            <a:avLst/>
          </a:prstGeom>
        </p:spPr>
      </p:pic>
      <p:pic>
        <p:nvPicPr>
          <p:cNvPr id="7" name="图片 6"/>
          <p:cNvPicPr>
            <a:picLocks noChangeAspect="1"/>
          </p:cNvPicPr>
          <p:nvPr/>
        </p:nvPicPr>
        <p:blipFill>
          <a:blip r:embed="rId3"/>
          <a:stretch>
            <a:fillRect/>
          </a:stretch>
        </p:blipFill>
        <p:spPr>
          <a:xfrm>
            <a:off x="4645025" y="2103120"/>
            <a:ext cx="4171315" cy="2890520"/>
          </a:xfrm>
          <a:prstGeom prst="rect">
            <a:avLst/>
          </a:prstGeom>
        </p:spPr>
      </p:pic>
      <p:sp>
        <p:nvSpPr>
          <p:cNvPr id="8" name="文本框 7"/>
          <p:cNvSpPr txBox="1"/>
          <p:nvPr/>
        </p:nvSpPr>
        <p:spPr>
          <a:xfrm>
            <a:off x="5784215" y="1602105"/>
            <a:ext cx="2752090" cy="368300"/>
          </a:xfrm>
          <a:prstGeom prst="rect">
            <a:avLst/>
          </a:prstGeom>
          <a:noFill/>
        </p:spPr>
        <p:txBody>
          <a:bodyPr wrap="square" rtlCol="0" anchor="t">
            <a:spAutoFit/>
          </a:bodyPr>
          <a:p>
            <a:pPr indent="266700"/>
            <a:r>
              <a:rPr lang="zh-CN" altLang="en-US" b="1">
                <a:latin typeface="黑体" panose="02010609060101010101" charset="-122"/>
                <a:ea typeface="黑体" panose="02010609060101010101" charset="-122"/>
                <a:cs typeface="黑体" panose="02010609060101010101" charset="-122"/>
                <a:sym typeface="+mn-ea"/>
              </a:rPr>
              <a:t>用例文档缩略图</a:t>
            </a:r>
            <a:endParaRPr lang="zh-CN" altLang="en-US" b="1">
              <a:latin typeface="黑体" panose="02010609060101010101" charset="-122"/>
              <a:ea typeface="黑体" panose="02010609060101010101" charset="-122"/>
              <a:cs typeface="黑体" panose="02010609060101010101"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20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p:tgtEl>
                                          <p:spTgt spid="27"/>
                                        </p:tgtEl>
                                        <p:attrNameLst>
                                          <p:attrName>ppt_y</p:attrName>
                                        </p:attrNameLst>
                                      </p:cBhvr>
                                      <p:tavLst>
                                        <p:tav tm="0">
                                          <p:val>
                                            <p:strVal val="#ppt_y-#ppt_h*1.125000"/>
                                          </p:val>
                                        </p:tav>
                                        <p:tav tm="100000">
                                          <p:val>
                                            <p:strVal val="#ppt_y"/>
                                          </p:val>
                                        </p:tav>
                                      </p:tavLst>
                                    </p:anim>
                                    <p:animEffect transition="in" filter="wipe(down)">
                                      <p:cBhvr>
                                        <p:cTn id="8"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ldLvl="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圆角矩形 26"/>
          <p:cNvSpPr>
            <a:spLocks noChangeArrowheads="1"/>
          </p:cNvSpPr>
          <p:nvPr/>
        </p:nvSpPr>
        <p:spPr bwMode="auto">
          <a:xfrm>
            <a:off x="424815" y="283845"/>
            <a:ext cx="1495425" cy="354965"/>
          </a:xfrm>
          <a:prstGeom prst="roundRect">
            <a:avLst>
              <a:gd name="adj" fmla="val 50000"/>
            </a:avLst>
          </a:prstGeom>
          <a:solidFill>
            <a:schemeClr val="accent1"/>
          </a:solidFill>
          <a:ln w="12700" algn="ctr">
            <a:noFill/>
            <a:miter lim="800000"/>
          </a:ln>
          <a:effectLst>
            <a:outerShdw blurRad="317500" dist="190500" dir="9000000" algn="r" rotWithShape="0">
              <a:prstClr val="black">
                <a:alpha val="40000"/>
              </a:prstClr>
            </a:outerShdw>
          </a:effectLst>
        </p:spPr>
        <p:txBody>
          <a:bodyPr lIns="91438" tIns="45719" rIns="91438" bIns="45719" anchor="ctr"/>
          <a:p>
            <a:pPr algn="ctr" defTabSz="913130">
              <a:defRPr/>
            </a:pPr>
            <a:r>
              <a:rPr lang="zh-CN" altLang="en-US">
                <a:solidFill>
                  <a:schemeClr val="bg1"/>
                </a:solidFill>
              </a:rPr>
              <a:t>用例文档</a:t>
            </a:r>
            <a:endParaRPr lang="zh-CN" altLang="en-US">
              <a:solidFill>
                <a:schemeClr val="bg1"/>
              </a:solidFill>
            </a:endParaRPr>
          </a:p>
        </p:txBody>
      </p:sp>
      <p:sp>
        <p:nvSpPr>
          <p:cNvPr id="6" name="文本框 5"/>
          <p:cNvSpPr txBox="1"/>
          <p:nvPr/>
        </p:nvSpPr>
        <p:spPr>
          <a:xfrm>
            <a:off x="2252980" y="169545"/>
            <a:ext cx="6290945" cy="583565"/>
          </a:xfrm>
          <a:prstGeom prst="rect">
            <a:avLst/>
          </a:prstGeom>
          <a:noFill/>
          <a:ln w="9525">
            <a:noFill/>
          </a:ln>
        </p:spPr>
        <p:txBody>
          <a:bodyPr wrap="square">
            <a:spAutoFit/>
          </a:bodyPr>
          <a:p>
            <a:pPr indent="266700"/>
            <a:r>
              <a:rPr sz="1600" b="1">
                <a:latin typeface="华文楷体" panose="02010600040101010101" charset="-122"/>
                <a:ea typeface="华文楷体" panose="02010600040101010101" charset="-122"/>
                <a:cs typeface="华文楷体" panose="02010600040101010101" charset="-122"/>
              </a:rPr>
              <a:t>20.用例文档是否包含了用例图、用例场景说明、界面原型、DM？采用了那些工具？是否合适、有效？</a:t>
            </a:r>
            <a:endParaRPr sz="1600" b="1">
              <a:latin typeface="华文楷体" panose="02010600040101010101" charset="-122"/>
              <a:ea typeface="华文楷体" panose="02010600040101010101" charset="-122"/>
              <a:cs typeface="华文楷体" panose="02010600040101010101" charset="-122"/>
            </a:endParaRPr>
          </a:p>
        </p:txBody>
      </p:sp>
      <p:graphicFrame>
        <p:nvGraphicFramePr>
          <p:cNvPr id="2" name="对象 -2147482617"/>
          <p:cNvGraphicFramePr>
            <a:graphicFrameLocks noChangeAspect="1"/>
          </p:cNvGraphicFramePr>
          <p:nvPr/>
        </p:nvGraphicFramePr>
        <p:xfrm>
          <a:off x="2705735" y="1384300"/>
          <a:ext cx="5896610" cy="2526030"/>
        </p:xfrm>
        <a:graphic>
          <a:graphicData uri="http://schemas.openxmlformats.org/presentationml/2006/ole">
            <mc:AlternateContent xmlns:mc="http://schemas.openxmlformats.org/markup-compatibility/2006">
              <mc:Choice xmlns:v="urn:schemas-microsoft-com:vml" Requires="v">
                <p:oleObj spid="_x0000_s4" name="" r:id="rId1" imgW="6199505" imgH="2652395" progId="Visio.Drawing.15">
                  <p:embed/>
                </p:oleObj>
              </mc:Choice>
              <mc:Fallback>
                <p:oleObj name="" r:id="rId1" imgW="6199505" imgH="2652395" progId="Visio.Drawing.15">
                  <p:embed/>
                  <p:pic>
                    <p:nvPicPr>
                      <p:cNvPr id="0" name="图片 3"/>
                      <p:cNvPicPr/>
                      <p:nvPr/>
                    </p:nvPicPr>
                    <p:blipFill>
                      <a:blip r:embed="rId2"/>
                      <a:stretch>
                        <a:fillRect/>
                      </a:stretch>
                    </p:blipFill>
                    <p:spPr>
                      <a:xfrm>
                        <a:off x="2705735" y="1384300"/>
                        <a:ext cx="5896610" cy="2526030"/>
                      </a:xfrm>
                      <a:prstGeom prst="rect">
                        <a:avLst/>
                      </a:prstGeom>
                      <a:noFill/>
                      <a:ln w="38100">
                        <a:noFill/>
                        <a:miter/>
                      </a:ln>
                    </p:spPr>
                  </p:pic>
                </p:oleObj>
              </mc:Fallback>
            </mc:AlternateContent>
          </a:graphicData>
        </a:graphic>
      </p:graphicFrame>
      <p:sp>
        <p:nvSpPr>
          <p:cNvPr id="11" name="文本框 10"/>
          <p:cNvSpPr txBox="1"/>
          <p:nvPr/>
        </p:nvSpPr>
        <p:spPr>
          <a:xfrm>
            <a:off x="354965" y="1972945"/>
            <a:ext cx="2021205" cy="1198880"/>
          </a:xfrm>
          <a:prstGeom prst="rect">
            <a:avLst/>
          </a:prstGeom>
          <a:noFill/>
          <a:ln w="9525">
            <a:noFill/>
          </a:ln>
        </p:spPr>
        <p:txBody>
          <a:bodyPr wrap="square">
            <a:spAutoFit/>
          </a:bodyPr>
          <a:p>
            <a:pPr indent="266700"/>
            <a:r>
              <a:rPr lang="zh-CN" b="0">
                <a:latin typeface="黑体" panose="02010609060101010101" charset="-122"/>
                <a:ea typeface="黑体" panose="02010609060101010101" charset="-122"/>
                <a:cs typeface="黑体" panose="02010609060101010101" charset="-122"/>
              </a:rPr>
              <a:t>用例图基于用户群划分，</a:t>
            </a:r>
            <a:endParaRPr lang="zh-CN" b="0">
              <a:latin typeface="黑体" panose="02010609060101010101" charset="-122"/>
              <a:ea typeface="黑体" panose="02010609060101010101" charset="-122"/>
              <a:cs typeface="黑体" panose="02010609060101010101" charset="-122"/>
            </a:endParaRPr>
          </a:p>
          <a:p>
            <a:pPr indent="266700"/>
            <a:r>
              <a:rPr lang="zh-CN" b="0">
                <a:latin typeface="黑体" panose="02010609060101010101" charset="-122"/>
                <a:ea typeface="黑体" panose="02010609060101010101" charset="-122"/>
                <a:cs typeface="黑体" panose="02010609060101010101" charset="-122"/>
              </a:rPr>
              <a:t>例如这是一张学习者的用例图</a:t>
            </a:r>
            <a:endParaRPr lang="zh-CN" b="0">
              <a:latin typeface="黑体" panose="02010609060101010101" charset="-122"/>
              <a:ea typeface="黑体" panose="02010609060101010101" charset="-122"/>
              <a:cs typeface="黑体" panose="02010609060101010101" charset="-122"/>
            </a:endParaRPr>
          </a:p>
        </p:txBody>
      </p:sp>
    </p:spTree>
  </p:cSld>
  <p:clrMapOvr>
    <a:masterClrMapping/>
  </p:clrMapOvr>
  <mc:AlternateContent xmlns:mc="http://schemas.openxmlformats.org/markup-compatibility/2006">
    <mc:Choice xmlns:p14="http://schemas.microsoft.com/office/powerpoint/2010/main" Requires="p14">
      <p:transition spd="slow" p14:dur="20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p:tgtEl>
                                          <p:spTgt spid="27"/>
                                        </p:tgtEl>
                                        <p:attrNameLst>
                                          <p:attrName>ppt_y</p:attrName>
                                        </p:attrNameLst>
                                      </p:cBhvr>
                                      <p:tavLst>
                                        <p:tav tm="0">
                                          <p:val>
                                            <p:strVal val="#ppt_y-#ppt_h*1.125000"/>
                                          </p:val>
                                        </p:tav>
                                        <p:tav tm="100000">
                                          <p:val>
                                            <p:strVal val="#ppt_y"/>
                                          </p:val>
                                        </p:tav>
                                      </p:tavLst>
                                    </p:anim>
                                    <p:animEffect transition="in" filter="wipe(down)">
                                      <p:cBhvr>
                                        <p:cTn id="8"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ldLvl="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圆角矩形 26"/>
          <p:cNvSpPr>
            <a:spLocks noChangeArrowheads="1"/>
          </p:cNvSpPr>
          <p:nvPr/>
        </p:nvSpPr>
        <p:spPr bwMode="auto">
          <a:xfrm>
            <a:off x="424815" y="283845"/>
            <a:ext cx="1495425" cy="354965"/>
          </a:xfrm>
          <a:prstGeom prst="roundRect">
            <a:avLst>
              <a:gd name="adj" fmla="val 50000"/>
            </a:avLst>
          </a:prstGeom>
          <a:solidFill>
            <a:schemeClr val="accent1"/>
          </a:solidFill>
          <a:ln w="12700" algn="ctr">
            <a:noFill/>
            <a:miter lim="800000"/>
          </a:ln>
          <a:effectLst>
            <a:outerShdw blurRad="317500" dist="190500" dir="9000000" algn="r" rotWithShape="0">
              <a:prstClr val="black">
                <a:alpha val="40000"/>
              </a:prstClr>
            </a:outerShdw>
          </a:effectLst>
        </p:spPr>
        <p:txBody>
          <a:bodyPr lIns="91438" tIns="45719" rIns="91438" bIns="45719" anchor="ctr"/>
          <a:p>
            <a:pPr algn="ctr" defTabSz="913130">
              <a:defRPr/>
            </a:pPr>
            <a:r>
              <a:rPr lang="zh-CN" altLang="en-US">
                <a:solidFill>
                  <a:schemeClr val="bg1"/>
                </a:solidFill>
              </a:rPr>
              <a:t>用例文档</a:t>
            </a:r>
            <a:endParaRPr lang="zh-CN" altLang="en-US">
              <a:solidFill>
                <a:schemeClr val="bg1"/>
              </a:solidFill>
            </a:endParaRPr>
          </a:p>
        </p:txBody>
      </p:sp>
      <p:sp>
        <p:nvSpPr>
          <p:cNvPr id="6" name="文本框 5"/>
          <p:cNvSpPr txBox="1"/>
          <p:nvPr/>
        </p:nvSpPr>
        <p:spPr>
          <a:xfrm>
            <a:off x="2245360" y="169545"/>
            <a:ext cx="6290945" cy="583565"/>
          </a:xfrm>
          <a:prstGeom prst="rect">
            <a:avLst/>
          </a:prstGeom>
          <a:noFill/>
          <a:ln w="9525">
            <a:noFill/>
          </a:ln>
        </p:spPr>
        <p:txBody>
          <a:bodyPr wrap="square">
            <a:spAutoFit/>
          </a:bodyPr>
          <a:p>
            <a:pPr indent="266700"/>
            <a:r>
              <a:rPr sz="1600" b="1">
                <a:latin typeface="华文楷体" panose="02010600040101010101" charset="-122"/>
                <a:ea typeface="华文楷体" panose="02010600040101010101" charset="-122"/>
                <a:cs typeface="华文楷体" panose="02010600040101010101" charset="-122"/>
              </a:rPr>
              <a:t>20.用例文档是否包含了用例图、用例场景说明、界面原型、DM？采用了那些工具？是否合适、有效？</a:t>
            </a:r>
            <a:endParaRPr sz="1600" b="1">
              <a:latin typeface="华文楷体" panose="02010600040101010101" charset="-122"/>
              <a:ea typeface="华文楷体" panose="02010600040101010101" charset="-122"/>
              <a:cs typeface="华文楷体" panose="02010600040101010101" charset="-122"/>
            </a:endParaRPr>
          </a:p>
        </p:txBody>
      </p:sp>
      <p:pic>
        <p:nvPicPr>
          <p:cNvPr id="3" name="图片 2"/>
          <p:cNvPicPr>
            <a:picLocks noChangeAspect="1"/>
          </p:cNvPicPr>
          <p:nvPr/>
        </p:nvPicPr>
        <p:blipFill>
          <a:blip r:embed="rId1"/>
          <a:stretch>
            <a:fillRect/>
          </a:stretch>
        </p:blipFill>
        <p:spPr>
          <a:xfrm>
            <a:off x="2926715" y="971550"/>
            <a:ext cx="5440680" cy="3764915"/>
          </a:xfrm>
          <a:prstGeom prst="rect">
            <a:avLst/>
          </a:prstGeom>
        </p:spPr>
      </p:pic>
      <p:sp>
        <p:nvSpPr>
          <p:cNvPr id="5" name="文本框 4"/>
          <p:cNvSpPr txBox="1"/>
          <p:nvPr/>
        </p:nvSpPr>
        <p:spPr>
          <a:xfrm>
            <a:off x="334010" y="1889125"/>
            <a:ext cx="2460625" cy="583565"/>
          </a:xfrm>
          <a:prstGeom prst="rect">
            <a:avLst/>
          </a:prstGeom>
          <a:noFill/>
          <a:ln w="9525">
            <a:noFill/>
          </a:ln>
        </p:spPr>
        <p:txBody>
          <a:bodyPr wrap="square">
            <a:spAutoFit/>
          </a:bodyPr>
          <a:p>
            <a:pPr indent="266700"/>
            <a:r>
              <a:rPr lang="zh-CN" sz="1600" b="0">
                <a:latin typeface="黑体" panose="02010609060101010101" charset="-122"/>
                <a:ea typeface="黑体" panose="02010609060101010101" charset="-122"/>
                <a:cs typeface="黑体" panose="02010609060101010101" charset="-122"/>
              </a:rPr>
              <a:t>学习者按照功能模块切割的用例图</a:t>
            </a:r>
            <a:endParaRPr lang="zh-CN" sz="1600" b="0">
              <a:latin typeface="黑体" panose="02010609060101010101" charset="-122"/>
              <a:ea typeface="黑体" panose="02010609060101010101" charset="-122"/>
              <a:cs typeface="黑体" panose="02010609060101010101" charset="-122"/>
            </a:endParaRPr>
          </a:p>
        </p:txBody>
      </p:sp>
    </p:spTree>
  </p:cSld>
  <p:clrMapOvr>
    <a:masterClrMapping/>
  </p:clrMapOvr>
  <mc:AlternateContent xmlns:mc="http://schemas.openxmlformats.org/markup-compatibility/2006">
    <mc:Choice xmlns:p14="http://schemas.microsoft.com/office/powerpoint/2010/main" Requires="p14">
      <p:transition spd="slow" p14:dur="20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p:tgtEl>
                                          <p:spTgt spid="27"/>
                                        </p:tgtEl>
                                        <p:attrNameLst>
                                          <p:attrName>ppt_y</p:attrName>
                                        </p:attrNameLst>
                                      </p:cBhvr>
                                      <p:tavLst>
                                        <p:tav tm="0">
                                          <p:val>
                                            <p:strVal val="#ppt_y-#ppt_h*1.125000"/>
                                          </p:val>
                                        </p:tav>
                                        <p:tav tm="100000">
                                          <p:val>
                                            <p:strVal val="#ppt_y"/>
                                          </p:val>
                                        </p:tav>
                                      </p:tavLst>
                                    </p:anim>
                                    <p:animEffect transition="in" filter="wipe(down)">
                                      <p:cBhvr>
                                        <p:cTn id="8"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ldLvl="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4" name="表格 3"/>
          <p:cNvGraphicFramePr/>
          <p:nvPr>
            <p:custDataLst>
              <p:tags r:id="rId1"/>
            </p:custDataLst>
          </p:nvPr>
        </p:nvGraphicFramePr>
        <p:xfrm>
          <a:off x="2927035" y="390589"/>
          <a:ext cx="4466590" cy="4547235"/>
        </p:xfrm>
        <a:graphic>
          <a:graphicData uri="http://schemas.openxmlformats.org/drawingml/2006/table">
            <a:tbl>
              <a:tblPr firstRow="1" bandRow="1">
                <a:tableStyleId>{5940675A-B579-460E-94D1-54222C63F5DA}</a:tableStyleId>
              </a:tblPr>
              <a:tblGrid>
                <a:gridCol w="1137920"/>
                <a:gridCol w="1094740"/>
                <a:gridCol w="1115695"/>
                <a:gridCol w="1118235"/>
              </a:tblGrid>
              <a:tr h="0">
                <a:tc>
                  <a:txBody>
                    <a:bodyPr/>
                    <a:p>
                      <a:pPr indent="0">
                        <a:buNone/>
                      </a:pPr>
                      <a:r>
                        <a:rPr lang="en-US" sz="675"/>
                        <a:t>ID和名称</a:t>
                      </a:r>
                      <a:endParaRPr lang="en-US" altLang="en-US" sz="675"/>
                    </a:p>
                  </a:txBody>
                  <a:tcPr marL="51435" marR="51435" marT="0" marB="0" vert="horz" anchor="t"/>
                </a:tc>
                <a:tc gridSpan="3">
                  <a:txBody>
                    <a:bodyPr/>
                    <a:p>
                      <a:pPr indent="0">
                        <a:buNone/>
                      </a:pPr>
                      <a:r>
                        <a:rPr lang="en-US" sz="675"/>
                        <a:t>UC-1：学习者注册</a:t>
                      </a:r>
                      <a:endParaRPr lang="en-US" altLang="en-US" sz="675"/>
                    </a:p>
                  </a:txBody>
                  <a:tcPr marL="51435" marR="51435" marT="0" marB="0" vert="horz" anchor="t"/>
                </a:tc>
                <a:tc hMerge="1">
                  <a:tcPr/>
                </a:tc>
                <a:tc hMerge="1">
                  <a:tcPr/>
                </a:tc>
              </a:tr>
              <a:tr h="0">
                <a:tc>
                  <a:txBody>
                    <a:bodyPr/>
                    <a:p>
                      <a:pPr indent="0">
                        <a:buNone/>
                      </a:pPr>
                      <a:r>
                        <a:rPr lang="en-US" sz="675"/>
                        <a:t>创建人：</a:t>
                      </a:r>
                      <a:endParaRPr lang="en-US" altLang="en-US" sz="675"/>
                    </a:p>
                  </a:txBody>
                  <a:tcPr marL="51435" marR="51435" marT="0" marB="0" vert="horz" anchor="t"/>
                </a:tc>
                <a:tc>
                  <a:txBody>
                    <a:bodyPr/>
                    <a:p>
                      <a:pPr indent="0">
                        <a:buNone/>
                      </a:pPr>
                      <a:r>
                        <a:rPr lang="en-US" sz="675"/>
                        <a:t>周南</a:t>
                      </a:r>
                      <a:endParaRPr lang="en-US" altLang="en-US" sz="675"/>
                    </a:p>
                  </a:txBody>
                  <a:tcPr marL="51435" marR="51435" marT="0" marB="0" vert="horz" anchor="t"/>
                </a:tc>
                <a:tc>
                  <a:txBody>
                    <a:bodyPr/>
                    <a:p>
                      <a:pPr indent="0">
                        <a:buNone/>
                      </a:pPr>
                      <a:r>
                        <a:rPr lang="en-US" sz="675"/>
                        <a:t>创建日期：</a:t>
                      </a:r>
                      <a:endParaRPr lang="en-US" altLang="en-US" sz="675"/>
                    </a:p>
                  </a:txBody>
                  <a:tcPr marL="51435" marR="51435" marT="0" marB="0" vert="horz" anchor="t"/>
                </a:tc>
                <a:tc>
                  <a:txBody>
                    <a:bodyPr/>
                    <a:p>
                      <a:pPr indent="0">
                        <a:buNone/>
                      </a:pPr>
                      <a:r>
                        <a:rPr lang="en-US" sz="675"/>
                        <a:t>2019/11/30</a:t>
                      </a:r>
                      <a:endParaRPr lang="en-US" altLang="en-US" sz="675"/>
                    </a:p>
                  </a:txBody>
                  <a:tcPr marL="51435" marR="51435" marT="0" marB="0" vert="horz" anchor="t"/>
                </a:tc>
              </a:tr>
              <a:tr h="0">
                <a:tc>
                  <a:txBody>
                    <a:bodyPr/>
                    <a:p>
                      <a:pPr indent="0">
                        <a:buNone/>
                      </a:pPr>
                      <a:r>
                        <a:rPr lang="en-US" sz="675"/>
                        <a:t>主要操作者：</a:t>
                      </a:r>
                      <a:endParaRPr lang="en-US" altLang="en-US" sz="675"/>
                    </a:p>
                  </a:txBody>
                  <a:tcPr marL="51435" marR="51435" marT="0" marB="0" vert="horz" anchor="t"/>
                </a:tc>
                <a:tc>
                  <a:txBody>
                    <a:bodyPr/>
                    <a:p>
                      <a:pPr indent="0">
                        <a:buNone/>
                      </a:pPr>
                      <a:r>
                        <a:rPr lang="en-US" sz="675"/>
                        <a:t>PBCLS学习者</a:t>
                      </a:r>
                      <a:endParaRPr lang="en-US" altLang="en-US" sz="675"/>
                    </a:p>
                  </a:txBody>
                  <a:tcPr marL="51435" marR="51435" marT="0" marB="0" vert="horz" anchor="t"/>
                </a:tc>
                <a:tc>
                  <a:txBody>
                    <a:bodyPr/>
                    <a:p>
                      <a:pPr indent="0">
                        <a:buNone/>
                      </a:pPr>
                      <a:r>
                        <a:rPr lang="en-US" sz="675"/>
                        <a:t>次要操作者：</a:t>
                      </a:r>
                      <a:endParaRPr lang="en-US" altLang="en-US" sz="675"/>
                    </a:p>
                  </a:txBody>
                  <a:tcPr marL="51435" marR="51435" marT="0" marB="0" vert="horz" anchor="t"/>
                </a:tc>
                <a:tc>
                  <a:txBody>
                    <a:bodyPr/>
                    <a:p>
                      <a:pPr indent="0">
                        <a:buNone/>
                      </a:pPr>
                      <a:r>
                        <a:rPr lang="en-US" sz="675"/>
                        <a:t>PBCLS管理员</a:t>
                      </a:r>
                      <a:endParaRPr lang="en-US" altLang="en-US" sz="675"/>
                    </a:p>
                  </a:txBody>
                  <a:tcPr marL="51435" marR="51435" marT="0" marB="0" vert="horz" anchor="t"/>
                </a:tc>
              </a:tr>
              <a:tr h="0">
                <a:tc>
                  <a:txBody>
                    <a:bodyPr/>
                    <a:p>
                      <a:pPr indent="0">
                        <a:buNone/>
                      </a:pPr>
                      <a:r>
                        <a:rPr lang="en-US" sz="675"/>
                        <a:t>描述：</a:t>
                      </a:r>
                      <a:endParaRPr lang="en-US" altLang="en-US" sz="675"/>
                    </a:p>
                  </a:txBody>
                  <a:tcPr marL="51435" marR="51435" marT="0" marB="0" vert="horz" anchor="t"/>
                </a:tc>
                <a:tc gridSpan="3">
                  <a:txBody>
                    <a:bodyPr/>
                    <a:p>
                      <a:pPr indent="0">
                        <a:buNone/>
                      </a:pPr>
                      <a:r>
                        <a:rPr lang="en-US" sz="675"/>
                        <a:t>学习者用户进行注册，以便登陆并使用系统功能。</a:t>
                      </a:r>
                      <a:endParaRPr lang="en-US" altLang="en-US" sz="675"/>
                    </a:p>
                  </a:txBody>
                  <a:tcPr marL="51435" marR="51435" marT="0" marB="0" vert="horz" anchor="t"/>
                </a:tc>
                <a:tc hMerge="1">
                  <a:tcPr/>
                </a:tc>
                <a:tc hMerge="1">
                  <a:tcPr/>
                </a:tc>
              </a:tr>
              <a:tr h="0">
                <a:tc>
                  <a:txBody>
                    <a:bodyPr/>
                    <a:p>
                      <a:pPr indent="0">
                        <a:buNone/>
                      </a:pPr>
                      <a:r>
                        <a:rPr lang="en-US" sz="675"/>
                        <a:t>触发器：</a:t>
                      </a:r>
                      <a:endParaRPr lang="en-US" altLang="en-US" sz="675"/>
                    </a:p>
                  </a:txBody>
                  <a:tcPr marL="51435" marR="51435" marT="0" marB="0" vert="horz" anchor="t"/>
                </a:tc>
                <a:tc gridSpan="3">
                  <a:txBody>
                    <a:bodyPr/>
                    <a:p>
                      <a:pPr indent="0">
                        <a:buNone/>
                      </a:pPr>
                      <a:r>
                        <a:rPr lang="en-US" sz="675"/>
                        <a:t>学习者希望创建一个系统账号</a:t>
                      </a:r>
                      <a:endParaRPr lang="en-US" altLang="en-US" sz="675"/>
                    </a:p>
                  </a:txBody>
                  <a:tcPr marL="51435" marR="51435" marT="0" marB="0" vert="horz" anchor="t"/>
                </a:tc>
                <a:tc hMerge="1">
                  <a:tcPr/>
                </a:tc>
                <a:tc hMerge="1">
                  <a:tcPr/>
                </a:tc>
              </a:tr>
              <a:tr h="207010">
                <a:tc>
                  <a:txBody>
                    <a:bodyPr/>
                    <a:p>
                      <a:pPr indent="0">
                        <a:buNone/>
                      </a:pPr>
                      <a:r>
                        <a:rPr lang="en-US" sz="675"/>
                        <a:t>前置条件：</a:t>
                      </a:r>
                      <a:endParaRPr lang="en-US" altLang="en-US" sz="675"/>
                    </a:p>
                  </a:txBody>
                  <a:tcPr marL="51435" marR="51435" marT="0" marB="0" vert="horz" anchor="t"/>
                </a:tc>
                <a:tc gridSpan="3">
                  <a:txBody>
                    <a:bodyPr/>
                    <a:p>
                      <a:pPr indent="0">
                        <a:buNone/>
                      </a:pPr>
                      <a:r>
                        <a:rPr lang="en-US" sz="675"/>
                        <a:t>PRE-1：学习者已下载PBCLSapp</a:t>
                      </a:r>
                      <a:endParaRPr lang="en-US" sz="675"/>
                    </a:p>
                    <a:p>
                      <a:pPr indent="0">
                        <a:buNone/>
                      </a:pPr>
                      <a:r>
                        <a:rPr lang="en-US" sz="675"/>
                        <a:t>PRE-2：学习者处PBCLS登陆界面。</a:t>
                      </a:r>
                      <a:endParaRPr lang="en-US" altLang="en-US" sz="675"/>
                    </a:p>
                  </a:txBody>
                  <a:tcPr marL="51435" marR="51435" marT="0" marB="0" vert="horz" anchor="t"/>
                </a:tc>
                <a:tc hMerge="1">
                  <a:tcPr/>
                </a:tc>
                <a:tc hMerge="1">
                  <a:tcPr/>
                </a:tc>
              </a:tr>
              <a:tr h="414020">
                <a:tc>
                  <a:txBody>
                    <a:bodyPr/>
                    <a:p>
                      <a:pPr indent="0">
                        <a:buNone/>
                      </a:pPr>
                      <a:r>
                        <a:rPr lang="en-US" sz="675"/>
                        <a:t>后置条件：</a:t>
                      </a:r>
                      <a:endParaRPr lang="en-US" altLang="en-US" sz="675"/>
                    </a:p>
                  </a:txBody>
                  <a:tcPr marL="51435" marR="51435" marT="0" marB="0" vert="horz" anchor="t"/>
                </a:tc>
                <a:tc gridSpan="3">
                  <a:txBody>
                    <a:bodyPr/>
                    <a:p>
                      <a:pPr indent="0">
                        <a:buNone/>
                      </a:pPr>
                      <a:r>
                        <a:rPr lang="en-US" sz="675"/>
                        <a:t>POST-1： 学习者输入的用户名，密码，邮箱，个人资料图片，用户身份存储进数据库用户表中。</a:t>
                      </a:r>
                      <a:endParaRPr lang="en-US" sz="675"/>
                    </a:p>
                    <a:p>
                      <a:pPr indent="0">
                        <a:buNone/>
                      </a:pPr>
                      <a:r>
                        <a:rPr lang="en-US" sz="675"/>
                        <a:t>POST-2：学习者账号注册成功</a:t>
                      </a:r>
                      <a:endParaRPr lang="en-US" sz="675"/>
                    </a:p>
                    <a:p>
                      <a:pPr indent="0">
                        <a:buNone/>
                      </a:pPr>
                      <a:r>
                        <a:rPr lang="en-US" sz="675">
                          <a:effectLst/>
                        </a:rPr>
                        <a:t>POST-3</a:t>
                      </a:r>
                      <a:r>
                        <a:rPr lang="en-US" sz="675"/>
                        <a:t>：自动登陆PBCLS系统</a:t>
                      </a:r>
                      <a:endParaRPr lang="en-US" altLang="en-US" sz="675"/>
                    </a:p>
                  </a:txBody>
                  <a:tcPr marL="51435" marR="51435" marT="0" marB="0" vert="horz" anchor="t"/>
                </a:tc>
                <a:tc hMerge="1">
                  <a:tcPr/>
                </a:tc>
                <a:tc hMerge="1">
                  <a:tcPr/>
                </a:tc>
              </a:tr>
              <a:tr h="621030">
                <a:tc>
                  <a:txBody>
                    <a:bodyPr/>
                    <a:p>
                      <a:pPr indent="0">
                        <a:buNone/>
                      </a:pPr>
                      <a:r>
                        <a:rPr lang="en-US" sz="675"/>
                        <a:t>一般性流程：</a:t>
                      </a:r>
                      <a:endParaRPr lang="en-US" altLang="en-US" sz="675"/>
                    </a:p>
                  </a:txBody>
                  <a:tcPr marL="51435" marR="51435" marT="0" marB="0" vert="horz" anchor="t"/>
                </a:tc>
                <a:tc gridSpan="3">
                  <a:txBody>
                    <a:bodyPr/>
                    <a:p>
                      <a:pPr indent="0">
                        <a:buNone/>
                      </a:pPr>
                      <a:r>
                        <a:rPr lang="en-US" sz="675"/>
                        <a:t>1.0学习者账号注册</a:t>
                      </a:r>
                      <a:endParaRPr lang="en-US" sz="675"/>
                    </a:p>
                    <a:p>
                      <a:pPr indent="0">
                        <a:buNone/>
                      </a:pPr>
                      <a:r>
                        <a:rPr lang="en-US" sz="675"/>
                        <a:t>1.学习者进入登录界面。</a:t>
                      </a:r>
                      <a:endParaRPr lang="en-US" sz="675"/>
                    </a:p>
                    <a:p>
                      <a:pPr indent="0">
                        <a:buNone/>
                      </a:pPr>
                      <a:r>
                        <a:rPr lang="en-US" sz="675"/>
                        <a:t>2.点击立即注册按钮。</a:t>
                      </a:r>
                      <a:endParaRPr lang="en-US" sz="675"/>
                    </a:p>
                    <a:p>
                      <a:pPr indent="0">
                        <a:buNone/>
                      </a:pPr>
                      <a:r>
                        <a:rPr lang="en-US" sz="675"/>
                        <a:t>3.填写用户名，密码，邮箱，获取邮箱验证码，个人资料图片，选择身份；</a:t>
                      </a:r>
                      <a:endParaRPr lang="en-US" sz="675"/>
                    </a:p>
                    <a:p>
                      <a:pPr indent="0">
                        <a:buNone/>
                      </a:pPr>
                      <a:r>
                        <a:rPr lang="en-US" sz="675"/>
                        <a:t>4.点击注册界面的注册按钮。</a:t>
                      </a:r>
                      <a:endParaRPr lang="en-US" sz="675"/>
                    </a:p>
                    <a:p>
                      <a:pPr indent="0">
                        <a:buNone/>
                      </a:pPr>
                      <a:r>
                        <a:rPr lang="en-US" sz="675"/>
                        <a:t>5.以当前注册的账号身份自动进入PBCLS系统。</a:t>
                      </a:r>
                      <a:endParaRPr lang="en-US" altLang="en-US" sz="675"/>
                    </a:p>
                  </a:txBody>
                  <a:tcPr marL="51435" marR="51435" marT="0" marB="0" vert="horz" anchor="t"/>
                </a:tc>
                <a:tc hMerge="1">
                  <a:tcPr/>
                </a:tc>
                <a:tc hMerge="1">
                  <a:tcPr/>
                </a:tc>
              </a:tr>
              <a:tr h="0">
                <a:tc>
                  <a:txBody>
                    <a:bodyPr/>
                    <a:p>
                      <a:pPr indent="0">
                        <a:buNone/>
                      </a:pPr>
                      <a:r>
                        <a:rPr lang="en-US" sz="675"/>
                        <a:t>选择性流程：</a:t>
                      </a:r>
                      <a:endParaRPr lang="en-US" altLang="en-US" sz="675"/>
                    </a:p>
                  </a:txBody>
                  <a:tcPr marL="51435" marR="51435" marT="0" marB="0" vert="horz" anchor="t"/>
                </a:tc>
                <a:tc gridSpan="3">
                  <a:txBody>
                    <a:bodyPr/>
                    <a:p>
                      <a:pPr indent="0">
                        <a:buNone/>
                      </a:pPr>
                      <a:r>
                        <a:rPr lang="en-US" sz="675"/>
                        <a:t>无</a:t>
                      </a:r>
                      <a:endParaRPr lang="en-US" altLang="en-US" sz="675"/>
                    </a:p>
                  </a:txBody>
                  <a:tcPr marL="51435" marR="51435" marT="0" marB="0" vert="horz" anchor="t"/>
                </a:tc>
                <a:tc hMerge="1">
                  <a:tcPr/>
                </a:tc>
                <a:tc hMerge="1">
                  <a:tcPr/>
                </a:tc>
              </a:tr>
              <a:tr h="2270125">
                <a:tc>
                  <a:txBody>
                    <a:bodyPr/>
                    <a:p>
                      <a:pPr indent="0">
                        <a:buNone/>
                      </a:pPr>
                      <a:r>
                        <a:rPr lang="en-US" sz="675"/>
                        <a:t>异常：</a:t>
                      </a:r>
                      <a:endParaRPr lang="en-US" altLang="en-US" sz="675"/>
                    </a:p>
                  </a:txBody>
                  <a:tcPr marL="51435" marR="51435" marT="0" marB="0" vert="horz" anchor="t"/>
                </a:tc>
                <a:tc gridSpan="3">
                  <a:txBody>
                    <a:bodyPr/>
                    <a:p>
                      <a:pPr indent="0">
                        <a:buNone/>
                      </a:pPr>
                      <a:r>
                        <a:rPr lang="en-US" sz="675" b="1">
                          <a:solidFill>
                            <a:srgbClr val="C95553"/>
                          </a:solidFill>
                          <a:latin typeface="+mn-ea"/>
                          <a:cs typeface="+mn-ea"/>
                          <a:sym typeface="+mn-ea"/>
                        </a:rPr>
                        <a:t>1.0E1 当前注册账号已存在</a:t>
                      </a:r>
                      <a:endParaRPr lang="en-US" sz="675" b="1">
                        <a:latin typeface="+mn-ea"/>
                        <a:cs typeface="+mn-ea"/>
                        <a:sym typeface="+mn-ea"/>
                      </a:endParaRPr>
                    </a:p>
                    <a:p>
                      <a:pPr indent="0">
                        <a:buNone/>
                      </a:pPr>
                      <a:r>
                        <a:rPr lang="en-US" sz="675">
                          <a:latin typeface="+mn-ea"/>
                          <a:cs typeface="+mn-ea"/>
                          <a:sym typeface="+mn-ea"/>
                        </a:rPr>
                        <a:t>1.  PBCLS系统提示：</a:t>
                      </a:r>
                      <a:r>
                        <a:rPr lang="en-US" sz="675" u="sng">
                          <a:solidFill>
                            <a:srgbClr val="000000"/>
                          </a:solidFill>
                          <a:latin typeface="+mn-ea"/>
                          <a:cs typeface="+mn-ea"/>
                          <a:sym typeface="+mn-ea"/>
                        </a:rPr>
                        <a:t>该用户名已存在</a:t>
                      </a:r>
                      <a:r>
                        <a:rPr lang="en-US" sz="675">
                          <a:latin typeface="+mn-ea"/>
                          <a:cs typeface="+mn-ea"/>
                          <a:sym typeface="+mn-ea"/>
                        </a:rPr>
                        <a:t>。</a:t>
                      </a:r>
                      <a:endParaRPr lang="en-US" sz="675" b="0">
                        <a:latin typeface="+mn-ea"/>
                        <a:cs typeface="+mn-ea"/>
                        <a:sym typeface="+mn-ea"/>
                      </a:endParaRPr>
                    </a:p>
                    <a:p>
                      <a:pPr indent="0">
                        <a:buNone/>
                      </a:pPr>
                      <a:r>
                        <a:rPr lang="en-US" sz="675">
                          <a:latin typeface="+mn-ea"/>
                          <a:cs typeface="+mn-ea"/>
                          <a:sym typeface="+mn-ea"/>
                        </a:rPr>
                        <a:t>a. 如果学习者取消注册过程则退出注册界面。</a:t>
                      </a:r>
                      <a:endParaRPr lang="en-US" sz="675" b="0">
                        <a:latin typeface="+mn-ea"/>
                        <a:cs typeface="+mn-ea"/>
                        <a:sym typeface="+mn-ea"/>
                      </a:endParaRPr>
                    </a:p>
                    <a:p>
                      <a:pPr indent="0">
                        <a:buNone/>
                      </a:pPr>
                      <a:r>
                        <a:rPr lang="en-US" sz="675">
                          <a:latin typeface="+mn-ea"/>
                          <a:cs typeface="+mn-ea"/>
                          <a:sym typeface="+mn-ea"/>
                        </a:rPr>
                        <a:t>b. 如果学习者选择再次点击注册界面注册按钮则继续提示用户名已存在。</a:t>
                      </a:r>
                      <a:endParaRPr lang="en-US" sz="675" b="0">
                        <a:latin typeface="+mn-ea"/>
                        <a:cs typeface="+mn-ea"/>
                        <a:sym typeface="+mn-ea"/>
                      </a:endParaRPr>
                    </a:p>
                    <a:p>
                      <a:pPr indent="0">
                        <a:buNone/>
                      </a:pPr>
                      <a:r>
                        <a:rPr lang="en-US" sz="675" b="1">
                          <a:solidFill>
                            <a:srgbClr val="C95553"/>
                          </a:solidFill>
                          <a:latin typeface="+mn-ea"/>
                          <a:cs typeface="+mn-ea"/>
                          <a:sym typeface="+mn-ea"/>
                        </a:rPr>
                        <a:t>1.0E2 用户名长度不在6-24个字符间</a:t>
                      </a:r>
                      <a:endParaRPr lang="en-US" sz="675" b="1">
                        <a:latin typeface="+mn-ea"/>
                        <a:cs typeface="+mn-ea"/>
                        <a:sym typeface="+mn-ea"/>
                      </a:endParaRPr>
                    </a:p>
                    <a:p>
                      <a:pPr indent="0">
                        <a:buNone/>
                      </a:pPr>
                      <a:r>
                        <a:rPr lang="en-US" sz="675">
                          <a:latin typeface="+mn-ea"/>
                          <a:cs typeface="+mn-ea"/>
                          <a:sym typeface="+mn-ea"/>
                        </a:rPr>
                        <a:t>1.  PBCLS系统提示：</a:t>
                      </a:r>
                      <a:r>
                        <a:rPr lang="en-US" sz="675" u="sng">
                          <a:latin typeface="+mn-ea"/>
                          <a:cs typeface="+mn-ea"/>
                          <a:sym typeface="+mn-ea"/>
                        </a:rPr>
                        <a:t>用户账号应在6-24个字符之间</a:t>
                      </a:r>
                      <a:r>
                        <a:rPr lang="en-US" sz="675">
                          <a:latin typeface="+mn-ea"/>
                          <a:cs typeface="+mn-ea"/>
                          <a:sym typeface="+mn-ea"/>
                        </a:rPr>
                        <a:t>。</a:t>
                      </a:r>
                      <a:endParaRPr lang="en-US" sz="675" b="0">
                        <a:latin typeface="+mn-ea"/>
                        <a:cs typeface="+mn-ea"/>
                        <a:sym typeface="+mn-ea"/>
                      </a:endParaRPr>
                    </a:p>
                    <a:p>
                      <a:pPr indent="0">
                        <a:buNone/>
                      </a:pPr>
                      <a:r>
                        <a:rPr lang="en-US" sz="675">
                          <a:latin typeface="+mn-ea"/>
                          <a:cs typeface="+mn-ea"/>
                          <a:sym typeface="+mn-ea"/>
                        </a:rPr>
                        <a:t>a.  如果学习者取消注册过程则退出注册界面。</a:t>
                      </a:r>
                      <a:endParaRPr lang="en-US" sz="675" b="0">
                        <a:latin typeface="+mn-ea"/>
                        <a:cs typeface="+mn-ea"/>
                        <a:sym typeface="+mn-ea"/>
                      </a:endParaRPr>
                    </a:p>
                    <a:p>
                      <a:pPr indent="0">
                        <a:buNone/>
                      </a:pPr>
                      <a:r>
                        <a:rPr lang="en-US" sz="675">
                          <a:latin typeface="+mn-ea"/>
                          <a:cs typeface="+mn-ea"/>
                          <a:sym typeface="+mn-ea"/>
                        </a:rPr>
                        <a:t>b.  如果学习者选择再次点击注册界面注册按钮则继续提示账号应在6-24个字符之间。</a:t>
                      </a:r>
                      <a:endParaRPr lang="en-US" sz="675" b="0">
                        <a:latin typeface="+mn-ea"/>
                        <a:cs typeface="+mn-ea"/>
                        <a:sym typeface="+mn-ea"/>
                      </a:endParaRPr>
                    </a:p>
                    <a:p>
                      <a:pPr indent="0">
                        <a:buNone/>
                      </a:pPr>
                      <a:r>
                        <a:rPr lang="en-US" sz="675" b="1">
                          <a:solidFill>
                            <a:srgbClr val="C95553"/>
                          </a:solidFill>
                          <a:latin typeface="+mn-ea"/>
                          <a:cs typeface="+mn-ea"/>
                          <a:sym typeface="+mn-ea"/>
                        </a:rPr>
                        <a:t>1.0E3 密码长度不在6-24个字符间</a:t>
                      </a:r>
                      <a:endParaRPr lang="en-US" sz="675" b="1">
                        <a:latin typeface="+mn-ea"/>
                        <a:cs typeface="+mn-ea"/>
                        <a:sym typeface="+mn-ea"/>
                      </a:endParaRPr>
                    </a:p>
                    <a:p>
                      <a:pPr indent="0">
                        <a:buNone/>
                      </a:pPr>
                      <a:r>
                        <a:rPr lang="en-US" sz="675">
                          <a:latin typeface="+mn-ea"/>
                          <a:cs typeface="+mn-ea"/>
                          <a:sym typeface="+mn-ea"/>
                        </a:rPr>
                        <a:t>1.  PBCLS系统提示：</a:t>
                      </a:r>
                      <a:r>
                        <a:rPr lang="en-US" sz="675" u="sng">
                          <a:latin typeface="+mn-ea"/>
                          <a:cs typeface="+mn-ea"/>
                          <a:sym typeface="+mn-ea"/>
                        </a:rPr>
                        <a:t>密码应在6-24个字符之间</a:t>
                      </a:r>
                      <a:r>
                        <a:rPr lang="en-US" sz="675">
                          <a:latin typeface="+mn-ea"/>
                          <a:cs typeface="+mn-ea"/>
                          <a:sym typeface="+mn-ea"/>
                        </a:rPr>
                        <a:t>。</a:t>
                      </a:r>
                      <a:endParaRPr lang="en-US" sz="675" b="0">
                        <a:latin typeface="+mn-ea"/>
                        <a:cs typeface="+mn-ea"/>
                        <a:sym typeface="+mn-ea"/>
                      </a:endParaRPr>
                    </a:p>
                    <a:p>
                      <a:pPr indent="0">
                        <a:buNone/>
                      </a:pPr>
                      <a:r>
                        <a:rPr lang="en-US" sz="675">
                          <a:latin typeface="+mn-ea"/>
                          <a:cs typeface="+mn-ea"/>
                          <a:sym typeface="+mn-ea"/>
                        </a:rPr>
                        <a:t>a.  如果学习者取消注册过程则退出注册界面。</a:t>
                      </a:r>
                      <a:endParaRPr lang="en-US" sz="675" b="0">
                        <a:latin typeface="+mn-ea"/>
                        <a:cs typeface="+mn-ea"/>
                        <a:sym typeface="+mn-ea"/>
                      </a:endParaRPr>
                    </a:p>
                    <a:p>
                      <a:pPr indent="0">
                        <a:buNone/>
                      </a:pPr>
                      <a:r>
                        <a:rPr lang="en-US" sz="675">
                          <a:latin typeface="+mn-ea"/>
                          <a:cs typeface="+mn-ea"/>
                          <a:sym typeface="+mn-ea"/>
                        </a:rPr>
                        <a:t>b.  如果学习者选择再次点击注册界面注册按钮则继续提示学习者密码应在6-24个字符之间。</a:t>
                      </a:r>
                      <a:endParaRPr lang="en-US" sz="675" b="0">
                        <a:latin typeface="+mn-ea"/>
                        <a:cs typeface="+mn-ea"/>
                        <a:sym typeface="+mn-ea"/>
                      </a:endParaRPr>
                    </a:p>
                    <a:p>
                      <a:pPr indent="0">
                        <a:buNone/>
                      </a:pPr>
                      <a:r>
                        <a:rPr lang="en-US" sz="675" b="1">
                          <a:solidFill>
                            <a:srgbClr val="C95553"/>
                          </a:solidFill>
                          <a:latin typeface="+mn-ea"/>
                          <a:cs typeface="+mn-ea"/>
                          <a:sym typeface="+mn-ea"/>
                        </a:rPr>
                        <a:t>1.0E4 邮箱验证码错误</a:t>
                      </a:r>
                      <a:endParaRPr lang="en-US" sz="675" b="1">
                        <a:latin typeface="+mn-ea"/>
                        <a:cs typeface="+mn-ea"/>
                        <a:sym typeface="+mn-ea"/>
                      </a:endParaRPr>
                    </a:p>
                    <a:p>
                      <a:pPr indent="0">
                        <a:buNone/>
                      </a:pPr>
                      <a:r>
                        <a:rPr lang="en-US" sz="675">
                          <a:latin typeface="+mn-ea"/>
                          <a:cs typeface="+mn-ea"/>
                          <a:sym typeface="+mn-ea"/>
                        </a:rPr>
                        <a:t>1.  PBCLS系统提示：</a:t>
                      </a:r>
                      <a:r>
                        <a:rPr lang="en-US" sz="675" u="sng">
                          <a:latin typeface="+mn-ea"/>
                          <a:cs typeface="+mn-ea"/>
                          <a:sym typeface="+mn-ea"/>
                        </a:rPr>
                        <a:t>邮箱验证码错误</a:t>
                      </a:r>
                      <a:r>
                        <a:rPr lang="en-US" sz="675">
                          <a:latin typeface="+mn-ea"/>
                          <a:cs typeface="+mn-ea"/>
                          <a:sym typeface="+mn-ea"/>
                        </a:rPr>
                        <a:t>。</a:t>
                      </a:r>
                      <a:endParaRPr lang="en-US" sz="675" b="0">
                        <a:latin typeface="+mn-ea"/>
                        <a:cs typeface="+mn-ea"/>
                        <a:sym typeface="+mn-ea"/>
                      </a:endParaRPr>
                    </a:p>
                    <a:p>
                      <a:pPr indent="0">
                        <a:buNone/>
                      </a:pPr>
                      <a:r>
                        <a:rPr lang="en-US" sz="675">
                          <a:latin typeface="+mn-ea"/>
                          <a:cs typeface="+mn-ea"/>
                          <a:sym typeface="+mn-ea"/>
                        </a:rPr>
                        <a:t>a.  如果学习者取消注册过程则退出注册界面。</a:t>
                      </a:r>
                      <a:endParaRPr lang="en-US" sz="675" b="0">
                        <a:latin typeface="+mn-ea"/>
                        <a:cs typeface="+mn-ea"/>
                        <a:sym typeface="+mn-ea"/>
                      </a:endParaRPr>
                    </a:p>
                    <a:p>
                      <a:pPr indent="0">
                        <a:buNone/>
                      </a:pPr>
                      <a:r>
                        <a:rPr lang="en-US" sz="675">
                          <a:latin typeface="+mn-ea"/>
                          <a:cs typeface="+mn-ea"/>
                          <a:sym typeface="+mn-ea"/>
                        </a:rPr>
                        <a:t>b.  如果学习者选择重新发送邮箱验证码，系统将重新发送邮箱验证码</a:t>
                      </a:r>
                      <a:endParaRPr lang="en-US" sz="675" b="0">
                        <a:latin typeface="+mn-ea"/>
                        <a:cs typeface="+mn-ea"/>
                        <a:sym typeface="+mn-ea"/>
                      </a:endParaRPr>
                    </a:p>
                    <a:p>
                      <a:pPr indent="0">
                        <a:buNone/>
                      </a:pPr>
                      <a:r>
                        <a:rPr lang="en-US" sz="675" b="1">
                          <a:solidFill>
                            <a:srgbClr val="C95553"/>
                          </a:solidFill>
                          <a:latin typeface="+mn-ea"/>
                          <a:cs typeface="+mn-ea"/>
                          <a:sym typeface="+mn-ea"/>
                        </a:rPr>
                        <a:t>1.0E5 邮箱格式错误</a:t>
                      </a:r>
                      <a:endParaRPr lang="en-US" sz="675" b="1">
                        <a:latin typeface="+mn-ea"/>
                        <a:cs typeface="+mn-ea"/>
                        <a:sym typeface="+mn-ea"/>
                      </a:endParaRPr>
                    </a:p>
                    <a:p>
                      <a:pPr indent="0">
                        <a:buNone/>
                      </a:pPr>
                      <a:r>
                        <a:rPr lang="en-US" sz="675">
                          <a:latin typeface="+mn-ea"/>
                          <a:cs typeface="+mn-ea"/>
                          <a:sym typeface="+mn-ea"/>
                        </a:rPr>
                        <a:t>1.  PBCLS系统提示：</a:t>
                      </a:r>
                      <a:r>
                        <a:rPr lang="en-US" sz="675" u="sng">
                          <a:latin typeface="+mn-ea"/>
                          <a:cs typeface="+mn-ea"/>
                          <a:sym typeface="+mn-ea"/>
                        </a:rPr>
                        <a:t>输入的邮箱格式有误</a:t>
                      </a:r>
                      <a:r>
                        <a:rPr lang="en-US" sz="675">
                          <a:latin typeface="+mn-ea"/>
                          <a:cs typeface="+mn-ea"/>
                          <a:sym typeface="+mn-ea"/>
                        </a:rPr>
                        <a:t>。</a:t>
                      </a:r>
                      <a:endParaRPr lang="en-US" sz="675" b="0">
                        <a:latin typeface="+mn-ea"/>
                        <a:cs typeface="+mn-ea"/>
                        <a:sym typeface="+mn-ea"/>
                      </a:endParaRPr>
                    </a:p>
                    <a:p>
                      <a:pPr indent="0">
                        <a:buNone/>
                      </a:pPr>
                      <a:r>
                        <a:rPr lang="en-US" sz="675">
                          <a:latin typeface="+mn-ea"/>
                          <a:cs typeface="+mn-ea"/>
                          <a:sym typeface="+mn-ea"/>
                        </a:rPr>
                        <a:t>a.  如果学习者取消注册过程则退出注册界面。</a:t>
                      </a:r>
                      <a:endParaRPr lang="en-US" sz="675" b="0">
                        <a:latin typeface="+mn-ea"/>
                        <a:cs typeface="+mn-ea"/>
                        <a:sym typeface="+mn-ea"/>
                      </a:endParaRPr>
                    </a:p>
                    <a:p>
                      <a:pPr indent="0">
                        <a:buNone/>
                      </a:pPr>
                      <a:r>
                        <a:rPr lang="en-US" sz="675">
                          <a:latin typeface="+mn-ea"/>
                          <a:cs typeface="+mn-ea"/>
                          <a:sym typeface="+mn-ea"/>
                        </a:rPr>
                        <a:t>b.  如果学习者选择再次点击注册界面注册按钮则继续提示输入的邮箱格式有误。</a:t>
                      </a:r>
                      <a:endParaRPr lang="en-US" altLang="en-US" sz="675"/>
                    </a:p>
                  </a:txBody>
                  <a:tcPr marL="51435" marR="51435" marT="0" marB="0" vert="horz" anchor="t"/>
                </a:tc>
                <a:tc hMerge="1">
                  <a:tcPr/>
                </a:tc>
                <a:tc hMerge="1">
                  <a:tcPr/>
                </a:tc>
              </a:tr>
              <a:tr h="0">
                <a:tc>
                  <a:txBody>
                    <a:bodyPr/>
                    <a:p>
                      <a:pPr indent="0">
                        <a:buNone/>
                      </a:pPr>
                      <a:r>
                        <a:rPr lang="en-US" sz="675"/>
                        <a:t>优先级：</a:t>
                      </a:r>
                      <a:endParaRPr lang="en-US" altLang="en-US" sz="675"/>
                    </a:p>
                  </a:txBody>
                  <a:tcPr marL="51435" marR="51435" marT="0" marB="0" vert="horz" anchor="t"/>
                </a:tc>
                <a:tc gridSpan="3">
                  <a:txBody>
                    <a:bodyPr/>
                    <a:p>
                      <a:pPr indent="0">
                        <a:buNone/>
                      </a:pPr>
                      <a:r>
                        <a:rPr lang="en-US" sz="675"/>
                        <a:t>高</a:t>
                      </a:r>
                      <a:endParaRPr lang="en-US" altLang="en-US" sz="675"/>
                    </a:p>
                  </a:txBody>
                  <a:tcPr marL="51435" marR="51435" marT="0" marB="0" vert="horz" anchor="t"/>
                </a:tc>
                <a:tc hMerge="1">
                  <a:tcPr/>
                </a:tc>
                <a:tc hMerge="1">
                  <a:tcPr/>
                </a:tc>
              </a:tr>
              <a:tr h="0">
                <a:tc>
                  <a:txBody>
                    <a:bodyPr/>
                    <a:p>
                      <a:pPr indent="0">
                        <a:buNone/>
                      </a:pPr>
                      <a:r>
                        <a:rPr lang="en-US" sz="675"/>
                        <a:t>使用频率：</a:t>
                      </a:r>
                      <a:endParaRPr lang="en-US" altLang="en-US" sz="675"/>
                    </a:p>
                  </a:txBody>
                  <a:tcPr marL="51435" marR="51435" marT="0" marB="0" vert="horz" anchor="t"/>
                </a:tc>
                <a:tc gridSpan="3">
                  <a:txBody>
                    <a:bodyPr/>
                    <a:p>
                      <a:pPr indent="0">
                        <a:buNone/>
                      </a:pPr>
                      <a:r>
                        <a:rPr lang="en-US" sz="675"/>
                        <a:t>软件初期发布期高频使用，尔后每日约20人使用该功能。</a:t>
                      </a:r>
                      <a:endParaRPr lang="en-US" altLang="en-US" sz="675"/>
                    </a:p>
                  </a:txBody>
                  <a:tcPr marL="51435" marR="51435" marT="0" marB="0" vert="horz" anchor="t"/>
                </a:tc>
                <a:tc hMerge="1">
                  <a:tcPr/>
                </a:tc>
                <a:tc hMerge="1">
                  <a:tcPr/>
                </a:tc>
              </a:tr>
              <a:tr h="0">
                <a:tc>
                  <a:txBody>
                    <a:bodyPr/>
                    <a:p>
                      <a:pPr indent="0">
                        <a:buNone/>
                      </a:pPr>
                      <a:r>
                        <a:rPr lang="en-US" sz="675"/>
                        <a:t>业务规则：</a:t>
                      </a:r>
                      <a:endParaRPr lang="en-US" altLang="en-US" sz="675"/>
                    </a:p>
                  </a:txBody>
                  <a:tcPr marL="51435" marR="51435" marT="0" marB="0" vert="horz" anchor="t"/>
                </a:tc>
                <a:tc gridSpan="3">
                  <a:txBody>
                    <a:bodyPr/>
                    <a:p>
                      <a:pPr indent="0">
                        <a:buNone/>
                      </a:pPr>
                      <a:r>
                        <a:rPr lang="en-US" sz="675"/>
                        <a:t>BR-1至BR-5规定了注册要求。</a:t>
                      </a:r>
                      <a:endParaRPr lang="en-US" altLang="en-US" sz="675"/>
                    </a:p>
                  </a:txBody>
                  <a:tcPr marL="51435" marR="51435" marT="0" marB="0" vert="horz" anchor="t"/>
                </a:tc>
                <a:tc hMerge="1">
                  <a:tcPr/>
                </a:tc>
                <a:tc hMerge="1">
                  <a:tcPr/>
                </a:tc>
              </a:tr>
              <a:tr h="0">
                <a:tc>
                  <a:txBody>
                    <a:bodyPr/>
                    <a:p>
                      <a:pPr indent="0">
                        <a:buNone/>
                      </a:pPr>
                      <a:r>
                        <a:rPr lang="en-US" sz="675"/>
                        <a:t>其他信息：</a:t>
                      </a:r>
                      <a:endParaRPr lang="en-US" altLang="en-US" sz="675"/>
                    </a:p>
                  </a:txBody>
                  <a:tcPr marL="51435" marR="51435" marT="0" marB="0" vert="horz" anchor="t"/>
                </a:tc>
                <a:tc gridSpan="3">
                  <a:txBody>
                    <a:bodyPr/>
                    <a:p>
                      <a:pPr indent="0">
                        <a:buNone/>
                      </a:pPr>
                      <a:r>
                        <a:rPr lang="en-US" sz="675"/>
                        <a:t>TBD</a:t>
                      </a:r>
                      <a:endParaRPr lang="en-US" altLang="en-US" sz="675"/>
                    </a:p>
                  </a:txBody>
                  <a:tcPr marL="51435" marR="51435" marT="0" marB="0" vert="horz" anchor="t"/>
                </a:tc>
                <a:tc hMerge="1">
                  <a:tcPr/>
                </a:tc>
                <a:tc hMerge="1">
                  <a:tcPr/>
                </a:tc>
              </a:tr>
            </a:tbl>
          </a:graphicData>
        </a:graphic>
      </p:graphicFrame>
      <p:sp>
        <p:nvSpPr>
          <p:cNvPr id="92" name="圆角矩形 21"/>
          <p:cNvSpPr>
            <a:spLocks noChangeAspect="1" noChangeArrowheads="1"/>
          </p:cNvSpPr>
          <p:nvPr/>
        </p:nvSpPr>
        <p:spPr bwMode="auto">
          <a:xfrm>
            <a:off x="539591" y="1495108"/>
            <a:ext cx="1887855" cy="1798320"/>
          </a:xfrm>
          <a:prstGeom prst="roundRect">
            <a:avLst>
              <a:gd name="adj" fmla="val 1426"/>
            </a:avLst>
          </a:prstGeom>
          <a:solidFill>
            <a:srgbClr val="F2F2F2"/>
          </a:solidFill>
          <a:ln w="3175">
            <a:solidFill>
              <a:srgbClr val="D5D5D5"/>
            </a:solidFill>
            <a:bevel/>
          </a:ln>
        </p:spPr>
        <p:txBody>
          <a:bodyPr lIns="208960" tIns="522400" rIns="208960" bIns="26120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just">
              <a:lnSpc>
                <a:spcPct val="120000"/>
              </a:lnSpc>
              <a:spcBef>
                <a:spcPts val="575"/>
              </a:spcBef>
              <a:spcAft>
                <a:spcPts val="575"/>
              </a:spcAft>
            </a:pPr>
            <a:endParaRPr lang="zh-CN" altLang="zh-CN" sz="1125">
              <a:solidFill>
                <a:srgbClr val="454545"/>
              </a:solidFill>
              <a:latin typeface="微软雅黑" panose="020B0503020204020204" pitchFamily="34" charset="-122"/>
              <a:sym typeface="微软雅黑" panose="020B0503020204020204" pitchFamily="34" charset="-122"/>
            </a:endParaRPr>
          </a:p>
        </p:txBody>
      </p:sp>
      <p:sp>
        <p:nvSpPr>
          <p:cNvPr id="93" name="任意多边形 22"/>
          <p:cNvSpPr>
            <a:spLocks noChangeArrowheads="1"/>
          </p:cNvSpPr>
          <p:nvPr/>
        </p:nvSpPr>
        <p:spPr bwMode="auto">
          <a:xfrm>
            <a:off x="803910" y="1442720"/>
            <a:ext cx="122635" cy="51197"/>
          </a:xfrm>
          <a:custGeom>
            <a:avLst/>
            <a:gdLst>
              <a:gd name="T0" fmla="*/ 2293 w 311731"/>
              <a:gd name="T1" fmla="*/ 0 h 121823"/>
              <a:gd name="T2" fmla="*/ 3163 w 311731"/>
              <a:gd name="T3" fmla="*/ 0 h 121823"/>
              <a:gd name="T4" fmla="*/ 3596 w 311731"/>
              <a:gd name="T5" fmla="*/ 101 h 121823"/>
              <a:gd name="T6" fmla="*/ 5417 w 311731"/>
              <a:gd name="T7" fmla="*/ 2655 h 121823"/>
              <a:gd name="T8" fmla="*/ 5457 w 311731"/>
              <a:gd name="T9" fmla="*/ 2961 h 121823"/>
              <a:gd name="T10" fmla="*/ 0 w 311731"/>
              <a:gd name="T11" fmla="*/ 2961 h 121823"/>
              <a:gd name="T12" fmla="*/ 40 w 311731"/>
              <a:gd name="T13" fmla="*/ 2655 h 121823"/>
              <a:gd name="T14" fmla="*/ 1861 w 311731"/>
              <a:gd name="T15" fmla="*/ 101 h 121823"/>
              <a:gd name="T16" fmla="*/ 0 60000 65536"/>
              <a:gd name="T17" fmla="*/ 0 60000 65536"/>
              <a:gd name="T18" fmla="*/ 0 60000 65536"/>
              <a:gd name="T19" fmla="*/ 0 60000 65536"/>
              <a:gd name="T20" fmla="*/ 0 60000 65536"/>
              <a:gd name="T21" fmla="*/ 0 60000 65536"/>
              <a:gd name="T22" fmla="*/ 0 60000 65536"/>
              <a:gd name="T23" fmla="*/ 0 60000 65536"/>
              <a:gd name="T24" fmla="*/ 0 w 311731"/>
              <a:gd name="T25" fmla="*/ 0 h 121823"/>
              <a:gd name="T26" fmla="*/ 311731 w 311731"/>
              <a:gd name="T27" fmla="*/ 121823 h 12182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11731" h="121823">
                <a:moveTo>
                  <a:pt x="131005" y="0"/>
                </a:moveTo>
                <a:lnTo>
                  <a:pt x="180725" y="0"/>
                </a:lnTo>
                <a:lnTo>
                  <a:pt x="205433" y="4162"/>
                </a:lnTo>
                <a:cubicBezTo>
                  <a:pt x="252408" y="20443"/>
                  <a:pt x="290475" y="59254"/>
                  <a:pt x="309453" y="109253"/>
                </a:cubicBezTo>
                <a:lnTo>
                  <a:pt x="311731" y="121823"/>
                </a:lnTo>
                <a:lnTo>
                  <a:pt x="0" y="121823"/>
                </a:lnTo>
                <a:lnTo>
                  <a:pt x="2277" y="109253"/>
                </a:lnTo>
                <a:cubicBezTo>
                  <a:pt x="21256" y="59254"/>
                  <a:pt x="59323" y="20443"/>
                  <a:pt x="106298" y="4162"/>
                </a:cubicBezTo>
                <a:lnTo>
                  <a:pt x="131005" y="0"/>
                </a:lnTo>
                <a:close/>
              </a:path>
            </a:pathLst>
          </a:custGeom>
          <a:gradFill rotWithShape="1">
            <a:gsLst>
              <a:gs pos="0">
                <a:srgbClr val="244061"/>
              </a:gs>
              <a:gs pos="48000">
                <a:srgbClr val="4F81BD"/>
              </a:gs>
              <a:gs pos="100000">
                <a:srgbClr val="244061"/>
              </a:gs>
            </a:gsLst>
            <a:lin ang="5400000" scaled="1"/>
          </a:gradFill>
          <a:ln>
            <a:noFill/>
          </a:ln>
          <a:extLst>
            <a:ext uri="{91240B29-F687-4F45-9708-019B960494DF}">
              <a14:hiddenLine xmlns:a14="http://schemas.microsoft.com/office/drawing/2010/main" w="25400">
                <a:solidFill>
                  <a:srgbClr val="000000"/>
                </a:solidFill>
                <a:bevel/>
              </a14:hiddenLine>
            </a:ext>
          </a:extLst>
        </p:spPr>
        <p:txBody>
          <a:bodyPr lIns="0" tIns="0" rIns="0" bIns="0" anchor="ctr"/>
          <a:lstStyle/>
          <a:p>
            <a:endParaRPr lang="zh-CN" altLang="en-US" sz="1350"/>
          </a:p>
        </p:txBody>
      </p:sp>
      <p:sp>
        <p:nvSpPr>
          <p:cNvPr id="94" name="任意多边形 23"/>
          <p:cNvSpPr>
            <a:spLocks noChangeArrowheads="1"/>
          </p:cNvSpPr>
          <p:nvPr/>
        </p:nvSpPr>
        <p:spPr bwMode="auto">
          <a:xfrm>
            <a:off x="1840945" y="1442720"/>
            <a:ext cx="116681" cy="51197"/>
          </a:xfrm>
          <a:custGeom>
            <a:avLst/>
            <a:gdLst>
              <a:gd name="T0" fmla="*/ 1534 w 318081"/>
              <a:gd name="T1" fmla="*/ 0 h 130555"/>
              <a:gd name="T2" fmla="*/ 1822 w 318081"/>
              <a:gd name="T3" fmla="*/ 0 h 130555"/>
              <a:gd name="T4" fmla="*/ 2212 w 318081"/>
              <a:gd name="T5" fmla="*/ 96 h 130555"/>
              <a:gd name="T6" fmla="*/ 3332 w 318081"/>
              <a:gd name="T7" fmla="*/ 1756 h 130555"/>
              <a:gd name="T8" fmla="*/ 3356 w 318081"/>
              <a:gd name="T9" fmla="*/ 1954 h 130555"/>
              <a:gd name="T10" fmla="*/ 0 w 318081"/>
              <a:gd name="T11" fmla="*/ 1954 h 130555"/>
              <a:gd name="T12" fmla="*/ 24 w 318081"/>
              <a:gd name="T13" fmla="*/ 1756 h 130555"/>
              <a:gd name="T14" fmla="*/ 1145 w 318081"/>
              <a:gd name="T15" fmla="*/ 96 h 130555"/>
              <a:gd name="T16" fmla="*/ 0 60000 65536"/>
              <a:gd name="T17" fmla="*/ 0 60000 65536"/>
              <a:gd name="T18" fmla="*/ 0 60000 65536"/>
              <a:gd name="T19" fmla="*/ 0 60000 65536"/>
              <a:gd name="T20" fmla="*/ 0 60000 65536"/>
              <a:gd name="T21" fmla="*/ 0 60000 65536"/>
              <a:gd name="T22" fmla="*/ 0 60000 65536"/>
              <a:gd name="T23" fmla="*/ 0 60000 65536"/>
              <a:gd name="T24" fmla="*/ 0 w 318081"/>
              <a:gd name="T25" fmla="*/ 0 h 130555"/>
              <a:gd name="T26" fmla="*/ 318081 w 318081"/>
              <a:gd name="T27" fmla="*/ 130555 h 13055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18081" h="130555">
                <a:moveTo>
                  <a:pt x="145370" y="0"/>
                </a:moveTo>
                <a:lnTo>
                  <a:pt x="172710" y="0"/>
                </a:lnTo>
                <a:lnTo>
                  <a:pt x="209618" y="6428"/>
                </a:lnTo>
                <a:cubicBezTo>
                  <a:pt x="257550" y="23604"/>
                  <a:pt x="296392" y="64548"/>
                  <a:pt x="315757" y="117294"/>
                </a:cubicBezTo>
                <a:lnTo>
                  <a:pt x="318081" y="130555"/>
                </a:lnTo>
                <a:lnTo>
                  <a:pt x="0" y="130555"/>
                </a:lnTo>
                <a:lnTo>
                  <a:pt x="2324" y="117294"/>
                </a:lnTo>
                <a:cubicBezTo>
                  <a:pt x="21689" y="64548"/>
                  <a:pt x="60531" y="23604"/>
                  <a:pt x="108463" y="6428"/>
                </a:cubicBezTo>
                <a:lnTo>
                  <a:pt x="145370" y="0"/>
                </a:lnTo>
                <a:close/>
              </a:path>
            </a:pathLst>
          </a:custGeom>
          <a:gradFill rotWithShape="1">
            <a:gsLst>
              <a:gs pos="0">
                <a:srgbClr val="244061"/>
              </a:gs>
              <a:gs pos="48000">
                <a:srgbClr val="4F81BD"/>
              </a:gs>
              <a:gs pos="100000">
                <a:srgbClr val="244061"/>
              </a:gs>
            </a:gsLst>
            <a:lin ang="5400000" scaled="1"/>
          </a:gradFill>
          <a:ln>
            <a:noFill/>
          </a:ln>
          <a:extLst>
            <a:ext uri="{91240B29-F687-4F45-9708-019B960494DF}">
              <a14:hiddenLine xmlns:a14="http://schemas.microsoft.com/office/drawing/2010/main" w="25400">
                <a:solidFill>
                  <a:srgbClr val="000000"/>
                </a:solidFill>
                <a:bevel/>
              </a14:hiddenLine>
            </a:ext>
          </a:extLst>
        </p:spPr>
        <p:txBody>
          <a:bodyPr lIns="0" tIns="0" rIns="0" bIns="0" anchor="ctr"/>
          <a:lstStyle/>
          <a:p>
            <a:endParaRPr lang="zh-CN" altLang="en-US" sz="1350"/>
          </a:p>
        </p:txBody>
      </p:sp>
      <p:sp>
        <p:nvSpPr>
          <p:cNvPr id="95" name="任意多边形 24"/>
          <p:cNvSpPr>
            <a:spLocks noChangeArrowheads="1"/>
          </p:cNvSpPr>
          <p:nvPr/>
        </p:nvSpPr>
        <p:spPr bwMode="auto">
          <a:xfrm>
            <a:off x="809387" y="1442720"/>
            <a:ext cx="1031081" cy="277416"/>
          </a:xfrm>
          <a:custGeom>
            <a:avLst/>
            <a:gdLst>
              <a:gd name="T0" fmla="*/ 0 w 2600830"/>
              <a:gd name="T1" fmla="*/ 0 h 649288"/>
              <a:gd name="T2" fmla="*/ 89169 w 2600830"/>
              <a:gd name="T3" fmla="*/ 0 h 649288"/>
              <a:gd name="T4" fmla="*/ 86399 w 2600830"/>
              <a:gd name="T5" fmla="*/ 4312 h 649288"/>
              <a:gd name="T6" fmla="*/ 66685 w 2600830"/>
              <a:gd name="T7" fmla="*/ 31166 h 649288"/>
              <a:gd name="T8" fmla="*/ 22218 w 2600830"/>
              <a:gd name="T9" fmla="*/ 31319 h 649288"/>
              <a:gd name="T10" fmla="*/ 2671 w 2600830"/>
              <a:gd name="T11" fmla="*/ 4060 h 649288"/>
              <a:gd name="T12" fmla="*/ 0 60000 65536"/>
              <a:gd name="T13" fmla="*/ 0 60000 65536"/>
              <a:gd name="T14" fmla="*/ 0 60000 65536"/>
              <a:gd name="T15" fmla="*/ 0 60000 65536"/>
              <a:gd name="T16" fmla="*/ 0 60000 65536"/>
              <a:gd name="T17" fmla="*/ 0 60000 65536"/>
              <a:gd name="T18" fmla="*/ 0 w 2600830"/>
              <a:gd name="T19" fmla="*/ 0 h 649288"/>
              <a:gd name="T20" fmla="*/ 2600830 w 2600830"/>
              <a:gd name="T21" fmla="*/ 649288 h 649288"/>
            </a:gdLst>
            <a:ahLst/>
            <a:cxnLst>
              <a:cxn ang="T12">
                <a:pos x="T0" y="T1"/>
              </a:cxn>
              <a:cxn ang="T13">
                <a:pos x="T2" y="T3"/>
              </a:cxn>
              <a:cxn ang="T14">
                <a:pos x="T4" y="T5"/>
              </a:cxn>
              <a:cxn ang="T15">
                <a:pos x="T6" y="T7"/>
              </a:cxn>
              <a:cxn ang="T16">
                <a:pos x="T8" y="T9"/>
              </a:cxn>
              <a:cxn ang="T17">
                <a:pos x="T10" y="T11"/>
              </a:cxn>
            </a:cxnLst>
            <a:rect l="T18" t="T19" r="T20" b="T21"/>
            <a:pathLst>
              <a:path w="2600830" h="649288">
                <a:moveTo>
                  <a:pt x="0" y="0"/>
                </a:moveTo>
                <a:lnTo>
                  <a:pt x="2600830" y="0"/>
                </a:lnTo>
                <a:lnTo>
                  <a:pt x="2520047" y="89402"/>
                </a:lnTo>
                <a:cubicBezTo>
                  <a:pt x="2351572" y="318525"/>
                  <a:pt x="2323328" y="645186"/>
                  <a:pt x="1945040" y="646112"/>
                </a:cubicBezTo>
                <a:lnTo>
                  <a:pt x="648052" y="649287"/>
                </a:lnTo>
                <a:cubicBezTo>
                  <a:pt x="269764" y="650213"/>
                  <a:pt x="245977" y="310819"/>
                  <a:pt x="77908" y="84156"/>
                </a:cubicBezTo>
                <a:lnTo>
                  <a:pt x="0" y="0"/>
                </a:lnTo>
                <a:close/>
              </a:path>
            </a:pathLst>
          </a:custGeom>
          <a:solidFill>
            <a:schemeClr val="accent1"/>
          </a:solidFill>
          <a:ln w="3175">
            <a:noFill/>
            <a:bevel/>
          </a:ln>
        </p:spPr>
        <p:txBody>
          <a:bodyPr lIns="66345" tIns="33172" rIns="66345" bIns="33172" anchor="ctr"/>
          <a:lstStyle/>
          <a:p>
            <a:pPr algn="ctr">
              <a:defRPr/>
            </a:pPr>
            <a:endParaRPr lang="zh-CN" altLang="en-US" sz="120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96" name="矩形 26"/>
          <p:cNvSpPr>
            <a:spLocks noChangeArrowheads="1"/>
          </p:cNvSpPr>
          <p:nvPr/>
        </p:nvSpPr>
        <p:spPr bwMode="auto">
          <a:xfrm>
            <a:off x="668179" y="1783239"/>
            <a:ext cx="1669256" cy="13806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6345" tIns="33172" rIns="66345" bIns="33172"/>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150000"/>
              </a:lnSpc>
            </a:pPr>
            <a:r>
              <a:rPr lang="zh-CN" altLang="en-US" sz="1200">
                <a:solidFill>
                  <a:srgbClr val="666666"/>
                </a:solidFill>
                <a:latin typeface="Century Gothic" panose="020B0502020202020204" pitchFamily="34" charset="0"/>
              </a:rPr>
              <a:t>指导者用例数：</a:t>
            </a:r>
            <a:r>
              <a:rPr lang="en-US" altLang="zh-CN" sz="1200">
                <a:solidFill>
                  <a:srgbClr val="666666"/>
                </a:solidFill>
                <a:latin typeface="Century Gothic" panose="020B0502020202020204" pitchFamily="34" charset="0"/>
              </a:rPr>
              <a:t>76</a:t>
            </a:r>
            <a:endParaRPr lang="zh-CN" altLang="en-US" sz="1200">
              <a:solidFill>
                <a:srgbClr val="666666"/>
              </a:solidFill>
              <a:latin typeface="Century Gothic" panose="020B0502020202020204" pitchFamily="34" charset="0"/>
            </a:endParaRPr>
          </a:p>
          <a:p>
            <a:pPr>
              <a:lnSpc>
                <a:spcPct val="150000"/>
              </a:lnSpc>
            </a:pPr>
            <a:r>
              <a:rPr lang="zh-CN" altLang="en-US" sz="1200">
                <a:solidFill>
                  <a:srgbClr val="666666"/>
                </a:solidFill>
                <a:latin typeface="Century Gothic" panose="020B0502020202020204" pitchFamily="34" charset="0"/>
              </a:rPr>
              <a:t>学习者用例数：</a:t>
            </a:r>
            <a:r>
              <a:rPr lang="en-US" altLang="zh-CN" sz="1200">
                <a:solidFill>
                  <a:srgbClr val="666666"/>
                </a:solidFill>
                <a:latin typeface="Century Gothic" panose="020B0502020202020204" pitchFamily="34" charset="0"/>
              </a:rPr>
              <a:t>77</a:t>
            </a:r>
            <a:endParaRPr lang="en-US" altLang="zh-CN" sz="1200">
              <a:solidFill>
                <a:srgbClr val="666666"/>
              </a:solidFill>
              <a:latin typeface="Century Gothic" panose="020B0502020202020204" pitchFamily="34" charset="0"/>
            </a:endParaRPr>
          </a:p>
          <a:p>
            <a:pPr>
              <a:lnSpc>
                <a:spcPct val="150000"/>
              </a:lnSpc>
            </a:pPr>
            <a:r>
              <a:rPr lang="zh-CN" altLang="en-US" sz="1200">
                <a:solidFill>
                  <a:srgbClr val="666666"/>
                </a:solidFill>
                <a:latin typeface="Century Gothic" panose="020B0502020202020204" pitchFamily="34" charset="0"/>
              </a:rPr>
              <a:t>管理员用例数：</a:t>
            </a:r>
            <a:r>
              <a:rPr lang="en-US" altLang="zh-CN" sz="1200">
                <a:solidFill>
                  <a:srgbClr val="666666"/>
                </a:solidFill>
                <a:latin typeface="Century Gothic" panose="020B0502020202020204" pitchFamily="34" charset="0"/>
              </a:rPr>
              <a:t>38</a:t>
            </a:r>
            <a:endParaRPr lang="en-US" altLang="zh-CN" sz="1200">
              <a:solidFill>
                <a:srgbClr val="666666"/>
              </a:solidFill>
              <a:latin typeface="Century Gothic" panose="020B0502020202020204" pitchFamily="34" charset="0"/>
            </a:endParaRPr>
          </a:p>
          <a:p>
            <a:pPr>
              <a:lnSpc>
                <a:spcPct val="150000"/>
              </a:lnSpc>
            </a:pPr>
            <a:r>
              <a:rPr lang="zh-CN" altLang="en-US" sz="1200">
                <a:solidFill>
                  <a:srgbClr val="666666"/>
                </a:solidFill>
                <a:latin typeface="Century Gothic" panose="020B0502020202020204" pitchFamily="34" charset="0"/>
              </a:rPr>
              <a:t>总计：</a:t>
            </a:r>
            <a:r>
              <a:rPr lang="en-US" altLang="zh-CN" sz="1200">
                <a:solidFill>
                  <a:srgbClr val="666666"/>
                </a:solidFill>
                <a:latin typeface="Century Gothic" panose="020B0502020202020204" pitchFamily="34" charset="0"/>
              </a:rPr>
              <a:t>191</a:t>
            </a:r>
            <a:endParaRPr lang="en-US" altLang="zh-CN" sz="1200">
              <a:solidFill>
                <a:srgbClr val="666666"/>
              </a:solidFill>
              <a:latin typeface="Century Gothic" panose="020B0502020202020204" pitchFamily="34" charset="0"/>
            </a:endParaRPr>
          </a:p>
          <a:p>
            <a:pPr>
              <a:lnSpc>
                <a:spcPct val="150000"/>
              </a:lnSpc>
            </a:pPr>
            <a:r>
              <a:rPr lang="zh-CN" altLang="en-US" sz="1200">
                <a:solidFill>
                  <a:srgbClr val="666666"/>
                </a:solidFill>
                <a:latin typeface="Century Gothic" panose="020B0502020202020204" pitchFamily="34" charset="0"/>
              </a:rPr>
              <a:t>用例文档页数：</a:t>
            </a:r>
            <a:r>
              <a:rPr lang="en-US" altLang="zh-CN" sz="1200">
                <a:solidFill>
                  <a:srgbClr val="666666"/>
                </a:solidFill>
                <a:latin typeface="Century Gothic" panose="020B0502020202020204" pitchFamily="34" charset="0"/>
              </a:rPr>
              <a:t>554</a:t>
            </a:r>
            <a:endParaRPr lang="en-US" altLang="zh-CN" sz="1200">
              <a:solidFill>
                <a:srgbClr val="666666"/>
              </a:solidFill>
              <a:latin typeface="Century Gothic" panose="020B0502020202020204" pitchFamily="34" charset="0"/>
            </a:endParaRPr>
          </a:p>
        </p:txBody>
      </p:sp>
      <p:sp>
        <p:nvSpPr>
          <p:cNvPr id="2" name="圆角矩形 1"/>
          <p:cNvSpPr>
            <a:spLocks noChangeArrowheads="1"/>
          </p:cNvSpPr>
          <p:nvPr/>
        </p:nvSpPr>
        <p:spPr bwMode="auto">
          <a:xfrm>
            <a:off x="424815" y="283845"/>
            <a:ext cx="1495425" cy="354965"/>
          </a:xfrm>
          <a:prstGeom prst="roundRect">
            <a:avLst>
              <a:gd name="adj" fmla="val 50000"/>
            </a:avLst>
          </a:prstGeom>
          <a:solidFill>
            <a:schemeClr val="accent1"/>
          </a:solidFill>
          <a:ln w="12700" algn="ctr">
            <a:noFill/>
            <a:miter lim="800000"/>
          </a:ln>
          <a:effectLst>
            <a:outerShdw blurRad="317500" dist="190500" dir="9000000" algn="r" rotWithShape="0">
              <a:prstClr val="black">
                <a:alpha val="40000"/>
              </a:prstClr>
            </a:outerShdw>
          </a:effectLst>
        </p:spPr>
        <p:txBody>
          <a:bodyPr lIns="91438" tIns="45719" rIns="91438" bIns="45719" anchor="ctr"/>
          <a:p>
            <a:pPr algn="ctr" defTabSz="913130">
              <a:defRPr/>
            </a:pPr>
            <a:r>
              <a:rPr lang="zh-CN" altLang="en-US">
                <a:solidFill>
                  <a:schemeClr val="bg1"/>
                </a:solidFill>
              </a:rPr>
              <a:t>用例文档</a:t>
            </a:r>
            <a:endParaRPr lang="zh-CN" altLang="en-US">
              <a:solidFill>
                <a:schemeClr val="bg1"/>
              </a:solidFill>
            </a:endParaRPr>
          </a:p>
        </p:txBody>
      </p:sp>
    </p:spTree>
  </p:cSld>
  <p:clrMapOvr>
    <a:masterClrMapping/>
  </p:clrMapOvr>
  <p:transition advClick="0" advTm="7000">
    <p:pull dir="l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93"/>
                                        </p:tgtEl>
                                        <p:attrNameLst>
                                          <p:attrName>style.visibility</p:attrName>
                                        </p:attrNameLst>
                                      </p:cBhvr>
                                      <p:to>
                                        <p:strVal val="visible"/>
                                      </p:to>
                                    </p:set>
                                    <p:animEffect>
                                      <p:cBhvr>
                                        <p:cTn id="7" dur="500"/>
                                        <p:tgtEl>
                                          <p:spTgt spid="93"/>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94"/>
                                        </p:tgtEl>
                                        <p:attrNameLst>
                                          <p:attrName>style.visibility</p:attrName>
                                        </p:attrNameLst>
                                      </p:cBhvr>
                                      <p:to>
                                        <p:strVal val="visible"/>
                                      </p:to>
                                    </p:set>
                                    <p:animEffect>
                                      <p:cBhvr>
                                        <p:cTn id="10" dur="500"/>
                                        <p:tgtEl>
                                          <p:spTgt spid="94"/>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95"/>
                                        </p:tgtEl>
                                        <p:attrNameLst>
                                          <p:attrName>style.visibility</p:attrName>
                                        </p:attrNameLst>
                                      </p:cBhvr>
                                      <p:to>
                                        <p:strVal val="visible"/>
                                      </p:to>
                                    </p:set>
                                    <p:animEffect>
                                      <p:cBhvr>
                                        <p:cTn id="13" dur="500"/>
                                        <p:tgtEl>
                                          <p:spTgt spid="95"/>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1" fill="hold" grpId="0" nodeType="clickEffect">
                                  <p:stCondLst>
                                    <p:cond delay="0"/>
                                  </p:stCondLst>
                                  <p:childTnLst>
                                    <p:set>
                                      <p:cBhvr>
                                        <p:cTn id="17" dur="1" fill="hold">
                                          <p:stCondLst>
                                            <p:cond delay="0"/>
                                          </p:stCondLst>
                                        </p:cTn>
                                        <p:tgtEl>
                                          <p:spTgt spid="92"/>
                                        </p:tgtEl>
                                        <p:attrNameLst>
                                          <p:attrName>style.visibility</p:attrName>
                                        </p:attrNameLst>
                                      </p:cBhvr>
                                      <p:to>
                                        <p:strVal val="visible"/>
                                      </p:to>
                                    </p:set>
                                    <p:animEffect>
                                      <p:cBhvr>
                                        <p:cTn id="18" dur="500"/>
                                        <p:tgtEl>
                                          <p:spTgt spid="92"/>
                                        </p:tgtEl>
                                      </p:cBhvr>
                                    </p:animEffect>
                                  </p:childTnLst>
                                </p:cTn>
                              </p:par>
                            </p:childTnLst>
                          </p:cTn>
                        </p:par>
                      </p:childTnLst>
                    </p:cTn>
                  </p:par>
                  <p:par>
                    <p:cTn id="19" fill="hold">
                      <p:stCondLst>
                        <p:cond delay="indefinite"/>
                      </p:stCondLst>
                      <p:childTnLst>
                        <p:par>
                          <p:cTn id="20" fill="hold">
                            <p:stCondLst>
                              <p:cond delay="0"/>
                            </p:stCondLst>
                            <p:childTnLst>
                              <p:par>
                                <p:cTn id="21" presetID="42" presetClass="entr" presetSubtype="0" fill="hold" grpId="0" nodeType="clickEffect">
                                  <p:stCondLst>
                                    <p:cond delay="0"/>
                                  </p:stCondLst>
                                  <p:childTnLst>
                                    <p:set>
                                      <p:cBhvr>
                                        <p:cTn id="22" dur="1" fill="hold">
                                          <p:stCondLst>
                                            <p:cond delay="0"/>
                                          </p:stCondLst>
                                        </p:cTn>
                                        <p:tgtEl>
                                          <p:spTgt spid="96"/>
                                        </p:tgtEl>
                                        <p:attrNameLst>
                                          <p:attrName>style.visibility</p:attrName>
                                        </p:attrNameLst>
                                      </p:cBhvr>
                                      <p:to>
                                        <p:strVal val="visible"/>
                                      </p:to>
                                    </p:set>
                                    <p:animEffect>
                                      <p:cBhvr>
                                        <p:cTn id="23" dur="1000"/>
                                        <p:tgtEl>
                                          <p:spTgt spid="96"/>
                                        </p:tgtEl>
                                      </p:cBhvr>
                                    </p:animEffect>
                                    <p:anim calcmode="lin" valueType="num">
                                      <p:cBhvr>
                                        <p:cTn id="24" dur="1000" fill="hold"/>
                                        <p:tgtEl>
                                          <p:spTgt spid="96"/>
                                        </p:tgtEl>
                                        <p:attrNameLst>
                                          <p:attrName>ppt_x</p:attrName>
                                        </p:attrNameLst>
                                      </p:cBhvr>
                                      <p:tavLst>
                                        <p:tav tm="0">
                                          <p:val>
                                            <p:strVal val="#ppt_x"/>
                                          </p:val>
                                        </p:tav>
                                        <p:tav tm="100000">
                                          <p:val>
                                            <p:strVal val="#ppt_x"/>
                                          </p:val>
                                        </p:tav>
                                      </p:tavLst>
                                    </p:anim>
                                    <p:anim calcmode="lin" valueType="num">
                                      <p:cBhvr>
                                        <p:cTn id="25" dur="1000" fill="hold"/>
                                        <p:tgtEl>
                                          <p:spTgt spid="96"/>
                                        </p:tgtEl>
                                        <p:attrNameLst>
                                          <p:attrName>ppt_y</p:attrName>
                                        </p:attrNameLst>
                                      </p:cBhvr>
                                      <p:tavLst>
                                        <p:tav tm="0">
                                          <p:val>
                                            <p:strVal val="#ppt_y+.1"/>
                                          </p:val>
                                        </p:tav>
                                        <p:tav tm="100000">
                                          <p:val>
                                            <p:strVal val="#ppt_y"/>
                                          </p:val>
                                        </p:tav>
                                      </p:tavLst>
                                    </p:anim>
                                  </p:childTnLst>
                                </p:cTn>
                              </p:par>
                              <p:par>
                                <p:cTn id="26" presetID="12" presetClass="entr" presetSubtype="1" fill="hold" grpId="0" nodeType="withEffect">
                                  <p:stCondLst>
                                    <p:cond delay="0"/>
                                  </p:stCondLst>
                                  <p:childTnLst>
                                    <p:set>
                                      <p:cBhvr>
                                        <p:cTn id="27" dur="1" fill="hold">
                                          <p:stCondLst>
                                            <p:cond delay="0"/>
                                          </p:stCondLst>
                                        </p:cTn>
                                        <p:tgtEl>
                                          <p:spTgt spid="2"/>
                                        </p:tgtEl>
                                        <p:attrNameLst>
                                          <p:attrName>style.visibility</p:attrName>
                                        </p:attrNameLst>
                                      </p:cBhvr>
                                      <p:to>
                                        <p:strVal val="visible"/>
                                      </p:to>
                                    </p:set>
                                    <p:anim calcmode="lin" valueType="num">
                                      <p:cBhvr additive="base">
                                        <p:cTn id="28" dur="500"/>
                                        <p:tgtEl>
                                          <p:spTgt spid="2"/>
                                        </p:tgtEl>
                                        <p:attrNameLst>
                                          <p:attrName>ppt_y</p:attrName>
                                        </p:attrNameLst>
                                      </p:cBhvr>
                                      <p:tavLst>
                                        <p:tav tm="0">
                                          <p:val>
                                            <p:strVal val="#ppt_y-#ppt_h*1.125000"/>
                                          </p:val>
                                        </p:tav>
                                        <p:tav tm="100000">
                                          <p:val>
                                            <p:strVal val="#ppt_y"/>
                                          </p:val>
                                        </p:tav>
                                      </p:tavLst>
                                    </p:anim>
                                    <p:animEffect transition="in" filter="wipe(down)">
                                      <p:cBhvr>
                                        <p:cTn id="2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 grpId="0" bldLvl="0" animBg="1" autoUpdateAnimBg="0"/>
      <p:bldP spid="93" grpId="0" bldLvl="0" animBg="1"/>
      <p:bldP spid="94" grpId="0" bldLvl="0" animBg="1"/>
      <p:bldP spid="95" grpId="0" bldLvl="0" animBg="1" autoUpdateAnimBg="0"/>
      <p:bldP spid="96" grpId="0" bldLvl="0" autoUpdateAnimBg="0"/>
      <p:bldP spid="2" grpId="0" bldLvl="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圆角矩形 26"/>
          <p:cNvSpPr>
            <a:spLocks noChangeArrowheads="1"/>
          </p:cNvSpPr>
          <p:nvPr/>
        </p:nvSpPr>
        <p:spPr bwMode="auto">
          <a:xfrm>
            <a:off x="669925" y="459740"/>
            <a:ext cx="1495425" cy="354965"/>
          </a:xfrm>
          <a:prstGeom prst="roundRect">
            <a:avLst>
              <a:gd name="adj" fmla="val 50000"/>
            </a:avLst>
          </a:prstGeom>
          <a:solidFill>
            <a:schemeClr val="accent1"/>
          </a:solidFill>
          <a:ln w="12700" algn="ctr">
            <a:noFill/>
            <a:miter lim="800000"/>
          </a:ln>
          <a:effectLst>
            <a:outerShdw blurRad="317500" dist="190500" dir="9000000" algn="r" rotWithShape="0">
              <a:prstClr val="black">
                <a:alpha val="40000"/>
              </a:prstClr>
            </a:outerShdw>
          </a:effectLst>
        </p:spPr>
        <p:txBody>
          <a:bodyPr lIns="91438" tIns="45719" rIns="91438" bIns="45719" anchor="ctr"/>
          <a:p>
            <a:pPr algn="ctr" defTabSz="913130">
              <a:defRPr/>
            </a:pPr>
            <a:r>
              <a:rPr lang="zh-CN" altLang="en-US">
                <a:solidFill>
                  <a:schemeClr val="bg1"/>
                </a:solidFill>
              </a:rPr>
              <a:t>项目里程碑</a:t>
            </a:r>
            <a:endParaRPr lang="zh-CN" altLang="en-US">
              <a:solidFill>
                <a:schemeClr val="bg1"/>
              </a:solidFill>
            </a:endParaRPr>
          </a:p>
        </p:txBody>
      </p:sp>
      <p:sp>
        <p:nvSpPr>
          <p:cNvPr id="100" name="文本框 99"/>
          <p:cNvSpPr txBox="1"/>
          <p:nvPr/>
        </p:nvSpPr>
        <p:spPr>
          <a:xfrm>
            <a:off x="2374265" y="345440"/>
            <a:ext cx="6129655" cy="583565"/>
          </a:xfrm>
          <a:prstGeom prst="rect">
            <a:avLst/>
          </a:prstGeom>
          <a:noFill/>
          <a:ln w="9525">
            <a:noFill/>
          </a:ln>
        </p:spPr>
        <p:txBody>
          <a:bodyPr wrap="square">
            <a:spAutoFit/>
          </a:bodyPr>
          <a:p>
            <a:pPr marL="0" indent="266700"/>
            <a:r>
              <a:rPr sz="1600" b="1">
                <a:latin typeface="华文楷体" panose="02010600040101010101" charset="-122"/>
                <a:ea typeface="华文楷体" panose="02010600040101010101" charset="-122"/>
                <a:cs typeface="华文楷体" panose="02010600040101010101" charset="-122"/>
              </a:rPr>
              <a:t>1.是否在每个里程碑阶段都准备了相关的演示材料？格式是否符合要求？整体效果如何？</a:t>
            </a:r>
            <a:endParaRPr sz="1600" b="1">
              <a:latin typeface="华文楷体" panose="02010600040101010101" charset="-122"/>
              <a:ea typeface="华文楷体" panose="02010600040101010101" charset="-122"/>
              <a:cs typeface="华文楷体" panose="02010600040101010101" charset="-122"/>
            </a:endParaRPr>
          </a:p>
        </p:txBody>
      </p:sp>
      <p:graphicFrame>
        <p:nvGraphicFramePr>
          <p:cNvPr id="2" name="Object 5"/>
          <p:cNvGraphicFramePr>
            <a:graphicFrameLocks noChangeAspect="1"/>
          </p:cNvGraphicFramePr>
          <p:nvPr/>
        </p:nvGraphicFramePr>
        <p:xfrm>
          <a:off x="1400175" y="1043940"/>
          <a:ext cx="6702425" cy="3842385"/>
        </p:xfrm>
        <a:graphic>
          <a:graphicData uri="http://schemas.openxmlformats.org/presentationml/2006/ole">
            <mc:AlternateContent xmlns:mc="http://schemas.openxmlformats.org/markup-compatibility/2006">
              <mc:Choice xmlns:v="urn:schemas-microsoft-com:vml" Requires="v">
                <p:oleObj spid="_x0000_s3" name="" r:id="rId1" imgW="5784215" imgH="3329305" progId="Excel.Sheet.8">
                  <p:embed/>
                </p:oleObj>
              </mc:Choice>
              <mc:Fallback>
                <p:oleObj name="" r:id="rId1" imgW="5784215" imgH="3329305" progId="Excel.Sheet.8">
                  <p:embed/>
                  <p:pic>
                    <p:nvPicPr>
                      <p:cNvPr id="0" name="图片 3075"/>
                      <p:cNvPicPr/>
                      <p:nvPr/>
                    </p:nvPicPr>
                    <p:blipFill>
                      <a:blip r:embed="rId2"/>
                      <a:stretch>
                        <a:fillRect/>
                      </a:stretch>
                    </p:blipFill>
                    <p:spPr>
                      <a:xfrm>
                        <a:off x="1400175" y="1043940"/>
                        <a:ext cx="6702425" cy="3842385"/>
                      </a:xfrm>
                      <a:prstGeom prst="rect">
                        <a:avLst/>
                      </a:prstGeom>
                      <a:noFill/>
                      <a:ln w="38100">
                        <a:noFill/>
                        <a:miter/>
                      </a:ln>
                      <a:effectLst>
                        <a:outerShdw dist="35921" dir="2699999" algn="ctr" rotWithShape="0">
                          <a:schemeClr val="bg2"/>
                        </a:outerShdw>
                      </a:effectLst>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spd="slow" p14:dur="20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p:tgtEl>
                                          <p:spTgt spid="27"/>
                                        </p:tgtEl>
                                        <p:attrNameLst>
                                          <p:attrName>ppt_y</p:attrName>
                                        </p:attrNameLst>
                                      </p:cBhvr>
                                      <p:tavLst>
                                        <p:tav tm="0">
                                          <p:val>
                                            <p:strVal val="#ppt_y-#ppt_h*1.125000"/>
                                          </p:val>
                                        </p:tav>
                                        <p:tav tm="100000">
                                          <p:val>
                                            <p:strVal val="#ppt_y"/>
                                          </p:val>
                                        </p:tav>
                                      </p:tavLst>
                                    </p:anim>
                                    <p:animEffect transition="in" filter="wipe(down)">
                                      <p:cBhvr>
                                        <p:cTn id="8"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ldLvl="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圆角矩形 1"/>
          <p:cNvSpPr>
            <a:spLocks noChangeArrowheads="1"/>
          </p:cNvSpPr>
          <p:nvPr/>
        </p:nvSpPr>
        <p:spPr bwMode="auto">
          <a:xfrm>
            <a:off x="490220" y="254000"/>
            <a:ext cx="2781935" cy="354965"/>
          </a:xfrm>
          <a:prstGeom prst="roundRect">
            <a:avLst>
              <a:gd name="adj" fmla="val 50000"/>
            </a:avLst>
          </a:prstGeom>
          <a:solidFill>
            <a:schemeClr val="accent1"/>
          </a:solidFill>
          <a:ln w="12700" algn="ctr">
            <a:noFill/>
            <a:miter lim="800000"/>
          </a:ln>
          <a:effectLst>
            <a:outerShdw blurRad="317500" dist="190500" dir="9000000" algn="r" rotWithShape="0">
              <a:prstClr val="black">
                <a:alpha val="40000"/>
              </a:prstClr>
            </a:outerShdw>
          </a:effectLst>
        </p:spPr>
        <p:txBody>
          <a:bodyPr lIns="91438" tIns="45719" rIns="91438" bIns="45719" anchor="ctr"/>
          <a:p>
            <a:pPr algn="ctr" defTabSz="913130">
              <a:defRPr/>
            </a:pPr>
            <a:r>
              <a:rPr lang="zh-CN" altLang="en-US">
                <a:solidFill>
                  <a:schemeClr val="bg1"/>
                </a:solidFill>
              </a:rPr>
              <a:t>用例文档（注册活动图）</a:t>
            </a:r>
            <a:endParaRPr lang="zh-CN" altLang="en-US">
              <a:solidFill>
                <a:schemeClr val="bg1"/>
              </a:solidFill>
            </a:endParaRPr>
          </a:p>
        </p:txBody>
      </p:sp>
      <p:graphicFrame>
        <p:nvGraphicFramePr>
          <p:cNvPr id="3" name="对象 2"/>
          <p:cNvGraphicFramePr/>
          <p:nvPr/>
        </p:nvGraphicFramePr>
        <p:xfrm>
          <a:off x="2971800" y="254000"/>
          <a:ext cx="3362960" cy="4890135"/>
        </p:xfrm>
        <a:graphic>
          <a:graphicData uri="http://schemas.openxmlformats.org/presentationml/2006/ole">
            <mc:AlternateContent xmlns:mc="http://schemas.openxmlformats.org/markup-compatibility/2006">
              <mc:Choice xmlns:v="urn:schemas-microsoft-com:vml" Requires="v">
                <p:oleObj spid="_x0000_s5" name="" r:id="rId1" imgW="4893945" imgH="7263765" progId="Visio.Drawing.15">
                  <p:embed/>
                </p:oleObj>
              </mc:Choice>
              <mc:Fallback>
                <p:oleObj name="" r:id="rId1" imgW="4893945" imgH="7263765" progId="Visio.Drawing.15">
                  <p:embed/>
                  <p:pic>
                    <p:nvPicPr>
                      <p:cNvPr id="0" name="图片 4"/>
                      <p:cNvPicPr/>
                      <p:nvPr/>
                    </p:nvPicPr>
                    <p:blipFill>
                      <a:blip r:embed="rId2"/>
                      <a:stretch>
                        <a:fillRect/>
                      </a:stretch>
                    </p:blipFill>
                    <p:spPr>
                      <a:xfrm>
                        <a:off x="2971800" y="254000"/>
                        <a:ext cx="3362960" cy="4890135"/>
                      </a:xfrm>
                      <a:prstGeom prst="rect">
                        <a:avLst/>
                      </a:prstGeom>
                    </p:spPr>
                  </p:pic>
                </p:oleObj>
              </mc:Fallback>
            </mc:AlternateContent>
          </a:graphicData>
        </a:graphic>
      </p:graphicFrame>
    </p:spTree>
  </p:cSld>
  <p:clrMapOvr>
    <a:masterClrMapping/>
  </p:clrMapOvr>
  <p:transition advClick="0" advTm="7000">
    <p:pull dir="l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down)">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圆角矩形 1"/>
          <p:cNvSpPr>
            <a:spLocks noChangeArrowheads="1"/>
          </p:cNvSpPr>
          <p:nvPr/>
        </p:nvSpPr>
        <p:spPr bwMode="auto">
          <a:xfrm>
            <a:off x="424815" y="283845"/>
            <a:ext cx="2552700" cy="354965"/>
          </a:xfrm>
          <a:prstGeom prst="roundRect">
            <a:avLst>
              <a:gd name="adj" fmla="val 50000"/>
            </a:avLst>
          </a:prstGeom>
          <a:solidFill>
            <a:schemeClr val="accent1"/>
          </a:solidFill>
          <a:ln w="12700" algn="ctr">
            <a:noFill/>
            <a:miter lim="800000"/>
          </a:ln>
          <a:effectLst>
            <a:outerShdw blurRad="317500" dist="190500" dir="9000000" algn="r" rotWithShape="0">
              <a:prstClr val="black">
                <a:alpha val="40000"/>
              </a:prstClr>
            </a:outerShdw>
          </a:effectLst>
        </p:spPr>
        <p:txBody>
          <a:bodyPr lIns="91438" tIns="45719" rIns="91438" bIns="45719" anchor="ctr"/>
          <a:p>
            <a:pPr algn="ctr" defTabSz="913130">
              <a:defRPr/>
            </a:pPr>
            <a:r>
              <a:rPr lang="zh-CN" altLang="en-US">
                <a:solidFill>
                  <a:schemeClr val="bg1"/>
                </a:solidFill>
              </a:rPr>
              <a:t>用例文档（注册原型）</a:t>
            </a:r>
            <a:endParaRPr lang="zh-CN" altLang="en-US">
              <a:solidFill>
                <a:schemeClr val="bg1"/>
              </a:solidFill>
            </a:endParaRPr>
          </a:p>
        </p:txBody>
      </p:sp>
      <p:pic>
        <p:nvPicPr>
          <p:cNvPr id="9" name="图片 8"/>
          <p:cNvPicPr>
            <a:picLocks noChangeAspect="1"/>
          </p:cNvPicPr>
          <p:nvPr/>
        </p:nvPicPr>
        <p:blipFill>
          <a:blip r:embed="rId1"/>
          <a:stretch>
            <a:fillRect/>
          </a:stretch>
        </p:blipFill>
        <p:spPr>
          <a:xfrm>
            <a:off x="669290" y="1036955"/>
            <a:ext cx="1786255" cy="3176905"/>
          </a:xfrm>
          <a:prstGeom prst="rect">
            <a:avLst/>
          </a:prstGeom>
          <a:ln>
            <a:solidFill>
              <a:srgbClr val="00B0F0"/>
            </a:solidFill>
          </a:ln>
        </p:spPr>
      </p:pic>
      <p:pic>
        <p:nvPicPr>
          <p:cNvPr id="10" name="图片 9"/>
          <p:cNvPicPr>
            <a:picLocks noChangeAspect="1"/>
          </p:cNvPicPr>
          <p:nvPr/>
        </p:nvPicPr>
        <p:blipFill>
          <a:blip r:embed="rId2"/>
          <a:stretch>
            <a:fillRect/>
          </a:stretch>
        </p:blipFill>
        <p:spPr>
          <a:xfrm>
            <a:off x="2731135" y="1036955"/>
            <a:ext cx="1786255" cy="3176905"/>
          </a:xfrm>
          <a:prstGeom prst="rect">
            <a:avLst/>
          </a:prstGeom>
          <a:ln>
            <a:solidFill>
              <a:srgbClr val="00B0F0"/>
            </a:solidFill>
          </a:ln>
        </p:spPr>
      </p:pic>
      <p:pic>
        <p:nvPicPr>
          <p:cNvPr id="11" name="图片 10"/>
          <p:cNvPicPr>
            <a:picLocks noChangeAspect="1"/>
          </p:cNvPicPr>
          <p:nvPr/>
        </p:nvPicPr>
        <p:blipFill>
          <a:blip r:embed="rId3"/>
          <a:stretch>
            <a:fillRect/>
          </a:stretch>
        </p:blipFill>
        <p:spPr>
          <a:xfrm>
            <a:off x="4756150" y="1036955"/>
            <a:ext cx="1786255" cy="3176905"/>
          </a:xfrm>
          <a:prstGeom prst="rect">
            <a:avLst/>
          </a:prstGeom>
          <a:ln>
            <a:solidFill>
              <a:srgbClr val="00B0F0"/>
            </a:solidFill>
          </a:ln>
        </p:spPr>
      </p:pic>
      <p:pic>
        <p:nvPicPr>
          <p:cNvPr id="12" name="图片 11"/>
          <p:cNvPicPr>
            <a:picLocks noChangeAspect="1"/>
          </p:cNvPicPr>
          <p:nvPr/>
        </p:nvPicPr>
        <p:blipFill>
          <a:blip r:embed="rId4"/>
          <a:stretch>
            <a:fillRect/>
          </a:stretch>
        </p:blipFill>
        <p:spPr>
          <a:xfrm>
            <a:off x="6746240" y="1036955"/>
            <a:ext cx="1786255" cy="3176905"/>
          </a:xfrm>
          <a:prstGeom prst="rect">
            <a:avLst/>
          </a:prstGeom>
          <a:ln>
            <a:solidFill>
              <a:srgbClr val="00B0F0"/>
            </a:solidFill>
          </a:ln>
        </p:spPr>
      </p:pic>
    </p:spTree>
  </p:cSld>
  <p:clrMapOvr>
    <a:masterClrMapping/>
  </p:clrMapOvr>
  <p:transition advClick="0" advTm="7000">
    <p:pull dir="l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down)">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圆角矩形 1"/>
          <p:cNvSpPr>
            <a:spLocks noChangeArrowheads="1"/>
          </p:cNvSpPr>
          <p:nvPr/>
        </p:nvSpPr>
        <p:spPr bwMode="auto">
          <a:xfrm>
            <a:off x="424815" y="283845"/>
            <a:ext cx="1495425" cy="354965"/>
          </a:xfrm>
          <a:prstGeom prst="roundRect">
            <a:avLst>
              <a:gd name="adj" fmla="val 50000"/>
            </a:avLst>
          </a:prstGeom>
          <a:solidFill>
            <a:schemeClr val="accent1"/>
          </a:solidFill>
          <a:ln w="12700" algn="ctr">
            <a:noFill/>
            <a:miter lim="800000"/>
          </a:ln>
          <a:effectLst>
            <a:outerShdw blurRad="317500" dist="190500" dir="9000000" algn="r" rotWithShape="0">
              <a:prstClr val="black">
                <a:alpha val="40000"/>
              </a:prstClr>
            </a:outerShdw>
          </a:effectLst>
        </p:spPr>
        <p:txBody>
          <a:bodyPr lIns="91438" tIns="45719" rIns="91438" bIns="45719" anchor="ctr"/>
          <a:p>
            <a:pPr algn="ctr" defTabSz="913130">
              <a:defRPr/>
            </a:pPr>
            <a:r>
              <a:rPr lang="zh-CN" altLang="en-US">
                <a:solidFill>
                  <a:schemeClr val="bg1"/>
                </a:solidFill>
              </a:rPr>
              <a:t>用例文档</a:t>
            </a:r>
            <a:endParaRPr lang="zh-CN" altLang="en-US">
              <a:solidFill>
                <a:schemeClr val="bg1"/>
              </a:solidFill>
            </a:endParaRPr>
          </a:p>
        </p:txBody>
      </p:sp>
      <p:pic>
        <p:nvPicPr>
          <p:cNvPr id="4" name="图片 3"/>
          <p:cNvPicPr>
            <a:picLocks noChangeAspect="1"/>
          </p:cNvPicPr>
          <p:nvPr/>
        </p:nvPicPr>
        <p:blipFill>
          <a:blip r:embed="rId1"/>
          <a:stretch>
            <a:fillRect/>
          </a:stretch>
        </p:blipFill>
        <p:spPr>
          <a:xfrm>
            <a:off x="2369820" y="1151255"/>
            <a:ext cx="1786255" cy="3176905"/>
          </a:xfrm>
          <a:prstGeom prst="rect">
            <a:avLst/>
          </a:prstGeom>
          <a:ln>
            <a:solidFill>
              <a:srgbClr val="00B0F0"/>
            </a:solidFill>
          </a:ln>
        </p:spPr>
      </p:pic>
      <p:pic>
        <p:nvPicPr>
          <p:cNvPr id="5" name="图片 4"/>
          <p:cNvPicPr>
            <a:picLocks noChangeAspect="1"/>
          </p:cNvPicPr>
          <p:nvPr/>
        </p:nvPicPr>
        <p:blipFill>
          <a:blip r:embed="rId2"/>
          <a:stretch>
            <a:fillRect/>
          </a:stretch>
        </p:blipFill>
        <p:spPr>
          <a:xfrm>
            <a:off x="5332095" y="1151255"/>
            <a:ext cx="1786255" cy="3176905"/>
          </a:xfrm>
          <a:prstGeom prst="rect">
            <a:avLst/>
          </a:prstGeom>
          <a:ln>
            <a:solidFill>
              <a:srgbClr val="00B0F0"/>
            </a:solidFill>
          </a:ln>
        </p:spPr>
      </p:pic>
    </p:spTree>
  </p:cSld>
  <p:clrMapOvr>
    <a:masterClrMapping/>
  </p:clrMapOvr>
  <p:transition advClick="0" advTm="7000">
    <p:pull dir="l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down)">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圆角矩形 1"/>
          <p:cNvSpPr>
            <a:spLocks noChangeArrowheads="1"/>
          </p:cNvSpPr>
          <p:nvPr/>
        </p:nvSpPr>
        <p:spPr bwMode="auto">
          <a:xfrm>
            <a:off x="417830" y="429895"/>
            <a:ext cx="2133600" cy="307340"/>
          </a:xfrm>
          <a:prstGeom prst="roundRect">
            <a:avLst>
              <a:gd name="adj" fmla="val 50000"/>
            </a:avLst>
          </a:prstGeom>
          <a:solidFill>
            <a:schemeClr val="accent1"/>
          </a:solidFill>
          <a:ln w="12700" algn="ctr">
            <a:noFill/>
            <a:miter lim="800000"/>
          </a:ln>
          <a:effectLst>
            <a:outerShdw blurRad="317500" dist="190500" dir="9000000" algn="r" rotWithShape="0">
              <a:prstClr val="black">
                <a:alpha val="40000"/>
              </a:prstClr>
            </a:outerShdw>
          </a:effectLst>
        </p:spPr>
        <p:txBody>
          <a:bodyPr lIns="91438" tIns="45719" rIns="91438" bIns="45719" anchor="ctr"/>
          <a:p>
            <a:pPr algn="ctr" defTabSz="913130">
              <a:defRPr/>
            </a:pPr>
            <a:r>
              <a:rPr lang="zh-CN" altLang="en-US">
                <a:solidFill>
                  <a:schemeClr val="bg1"/>
                </a:solidFill>
              </a:rPr>
              <a:t>非功能性需求</a:t>
            </a:r>
            <a:endParaRPr lang="zh-CN" altLang="en-US">
              <a:solidFill>
                <a:schemeClr val="bg1"/>
              </a:solidFill>
            </a:endParaRPr>
          </a:p>
        </p:txBody>
      </p:sp>
      <p:sp>
        <p:nvSpPr>
          <p:cNvPr id="6" name="文本框 5"/>
          <p:cNvSpPr txBox="1"/>
          <p:nvPr/>
        </p:nvSpPr>
        <p:spPr>
          <a:xfrm>
            <a:off x="2647950" y="429895"/>
            <a:ext cx="6290945" cy="337185"/>
          </a:xfrm>
          <a:prstGeom prst="rect">
            <a:avLst/>
          </a:prstGeom>
          <a:noFill/>
          <a:ln w="9525">
            <a:noFill/>
          </a:ln>
        </p:spPr>
        <p:txBody>
          <a:bodyPr wrap="square">
            <a:spAutoFit/>
          </a:bodyPr>
          <a:p>
            <a:pPr indent="266700"/>
            <a:r>
              <a:rPr sz="1600" b="1">
                <a:latin typeface="华文楷体" panose="02010600040101010101" charset="-122"/>
                <a:ea typeface="华文楷体" panose="02010600040101010101" charset="-122"/>
                <a:cs typeface="华文楷体" panose="02010600040101010101" charset="-122"/>
              </a:rPr>
              <a:t>21.是否记录了每个用户的非功能性需求？描述是否正确？</a:t>
            </a:r>
            <a:endParaRPr sz="1600" b="1">
              <a:latin typeface="华文楷体" panose="02010600040101010101" charset="-122"/>
              <a:ea typeface="华文楷体" panose="02010600040101010101" charset="-122"/>
              <a:cs typeface="华文楷体" panose="02010600040101010101" charset="-122"/>
            </a:endParaRPr>
          </a:p>
        </p:txBody>
      </p:sp>
      <p:pic>
        <p:nvPicPr>
          <p:cNvPr id="5" name="图片 4"/>
          <p:cNvPicPr>
            <a:picLocks noChangeAspect="1"/>
          </p:cNvPicPr>
          <p:nvPr/>
        </p:nvPicPr>
        <p:blipFill>
          <a:blip r:embed="rId1"/>
          <a:stretch>
            <a:fillRect/>
          </a:stretch>
        </p:blipFill>
        <p:spPr>
          <a:xfrm>
            <a:off x="1087120" y="1784985"/>
            <a:ext cx="3337560" cy="822960"/>
          </a:xfrm>
          <a:prstGeom prst="rect">
            <a:avLst/>
          </a:prstGeom>
        </p:spPr>
      </p:pic>
      <p:sp>
        <p:nvSpPr>
          <p:cNvPr id="7" name="文本框 6"/>
          <p:cNvSpPr txBox="1"/>
          <p:nvPr/>
        </p:nvSpPr>
        <p:spPr>
          <a:xfrm>
            <a:off x="734060" y="1351280"/>
            <a:ext cx="3375660" cy="337185"/>
          </a:xfrm>
          <a:prstGeom prst="rect">
            <a:avLst/>
          </a:prstGeom>
          <a:noFill/>
          <a:ln w="9525">
            <a:noFill/>
          </a:ln>
        </p:spPr>
        <p:txBody>
          <a:bodyPr wrap="square">
            <a:spAutoFit/>
          </a:bodyPr>
          <a:p>
            <a:pPr indent="266700"/>
            <a:r>
              <a:rPr lang="zh-CN" sz="1600" b="0">
                <a:latin typeface="黑体" panose="02010609060101010101" charset="-122"/>
                <a:ea typeface="黑体" panose="02010609060101010101" charset="-122"/>
                <a:cs typeface="黑体" panose="02010609060101010101" charset="-122"/>
              </a:rPr>
              <a:t>非功能性需求获取记录</a:t>
            </a:r>
            <a:endParaRPr lang="zh-CN" sz="1600" b="0">
              <a:latin typeface="黑体" panose="02010609060101010101" charset="-122"/>
              <a:ea typeface="黑体" panose="02010609060101010101" charset="-122"/>
              <a:cs typeface="黑体" panose="02010609060101010101" charset="-122"/>
            </a:endParaRPr>
          </a:p>
        </p:txBody>
      </p:sp>
      <p:sp>
        <p:nvSpPr>
          <p:cNvPr id="38" name="Freeform 39"/>
          <p:cNvSpPr>
            <a:spLocks noEditPoints="1"/>
          </p:cNvSpPr>
          <p:nvPr/>
        </p:nvSpPr>
        <p:spPr bwMode="auto">
          <a:xfrm>
            <a:off x="1115060" y="3100070"/>
            <a:ext cx="468630" cy="471170"/>
          </a:xfrm>
          <a:custGeom>
            <a:avLst/>
            <a:gdLst>
              <a:gd name="T0" fmla="*/ 2147483647 w 57"/>
              <a:gd name="T1" fmla="*/ 2147483647 h 58"/>
              <a:gd name="T2" fmla="*/ 2147483647 w 57"/>
              <a:gd name="T3" fmla="*/ 2147483647 h 58"/>
              <a:gd name="T4" fmla="*/ 2147483647 w 57"/>
              <a:gd name="T5" fmla="*/ 2147483647 h 58"/>
              <a:gd name="T6" fmla="*/ 2147483647 w 57"/>
              <a:gd name="T7" fmla="*/ 2147483647 h 58"/>
              <a:gd name="T8" fmla="*/ 2147483647 w 57"/>
              <a:gd name="T9" fmla="*/ 2147483647 h 58"/>
              <a:gd name="T10" fmla="*/ 2147483647 w 57"/>
              <a:gd name="T11" fmla="*/ 2147483647 h 58"/>
              <a:gd name="T12" fmla="*/ 2147483647 w 57"/>
              <a:gd name="T13" fmla="*/ 2147483647 h 58"/>
              <a:gd name="T14" fmla="*/ 2147483647 w 57"/>
              <a:gd name="T15" fmla="*/ 2147483647 h 58"/>
              <a:gd name="T16" fmla="*/ 2147483647 w 57"/>
              <a:gd name="T17" fmla="*/ 2147483647 h 58"/>
              <a:gd name="T18" fmla="*/ 2147483647 w 57"/>
              <a:gd name="T19" fmla="*/ 2147483647 h 58"/>
              <a:gd name="T20" fmla="*/ 2147483647 w 57"/>
              <a:gd name="T21" fmla="*/ 2147483647 h 58"/>
              <a:gd name="T22" fmla="*/ 2147483647 w 57"/>
              <a:gd name="T23" fmla="*/ 2147483647 h 58"/>
              <a:gd name="T24" fmla="*/ 2147483647 w 57"/>
              <a:gd name="T25" fmla="*/ 2147483647 h 58"/>
              <a:gd name="T26" fmla="*/ 2147483647 w 57"/>
              <a:gd name="T27" fmla="*/ 2147483647 h 58"/>
              <a:gd name="T28" fmla="*/ 2147483647 w 57"/>
              <a:gd name="T29" fmla="*/ 2147483647 h 58"/>
              <a:gd name="T30" fmla="*/ 2147483647 w 57"/>
              <a:gd name="T31" fmla="*/ 2147483647 h 58"/>
              <a:gd name="T32" fmla="*/ 2147483647 w 57"/>
              <a:gd name="T33" fmla="*/ 2147483647 h 58"/>
              <a:gd name="T34" fmla="*/ 2147483647 w 57"/>
              <a:gd name="T35" fmla="*/ 2147483647 h 58"/>
              <a:gd name="T36" fmla="*/ 2147483647 w 57"/>
              <a:gd name="T37" fmla="*/ 2147483647 h 58"/>
              <a:gd name="T38" fmla="*/ 2147483647 w 57"/>
              <a:gd name="T39" fmla="*/ 2147483647 h 58"/>
              <a:gd name="T40" fmla="*/ 2147483647 w 57"/>
              <a:gd name="T41" fmla="*/ 2147483647 h 58"/>
              <a:gd name="T42" fmla="*/ 2147483647 w 57"/>
              <a:gd name="T43" fmla="*/ 2147483647 h 58"/>
              <a:gd name="T44" fmla="*/ 2147483647 w 57"/>
              <a:gd name="T45" fmla="*/ 2147483647 h 58"/>
              <a:gd name="T46" fmla="*/ 2147483647 w 57"/>
              <a:gd name="T47" fmla="*/ 2147483647 h 58"/>
              <a:gd name="T48" fmla="*/ 2147483647 w 57"/>
              <a:gd name="T49" fmla="*/ 2147483647 h 58"/>
              <a:gd name="T50" fmla="*/ 2147483647 w 57"/>
              <a:gd name="T51" fmla="*/ 2147483647 h 58"/>
              <a:gd name="T52" fmla="*/ 2147483647 w 57"/>
              <a:gd name="T53" fmla="*/ 2147483647 h 58"/>
              <a:gd name="T54" fmla="*/ 2147483647 w 57"/>
              <a:gd name="T55" fmla="*/ 2147483647 h 58"/>
              <a:gd name="T56" fmla="*/ 2147483647 w 57"/>
              <a:gd name="T57" fmla="*/ 2147483647 h 58"/>
              <a:gd name="T58" fmla="*/ 2147483647 w 57"/>
              <a:gd name="T59" fmla="*/ 2147483647 h 58"/>
              <a:gd name="T60" fmla="*/ 2147483647 w 57"/>
              <a:gd name="T61" fmla="*/ 2147483647 h 58"/>
              <a:gd name="T62" fmla="*/ 2147483647 w 57"/>
              <a:gd name="T63" fmla="*/ 2147483647 h 58"/>
              <a:gd name="T64" fmla="*/ 2147483647 w 57"/>
              <a:gd name="T65" fmla="*/ 2147483647 h 58"/>
              <a:gd name="T66" fmla="*/ 2147483647 w 57"/>
              <a:gd name="T67" fmla="*/ 2147483647 h 58"/>
              <a:gd name="T68" fmla="*/ 2147483647 w 57"/>
              <a:gd name="T69" fmla="*/ 2147483647 h 58"/>
              <a:gd name="T70" fmla="*/ 2147483647 w 57"/>
              <a:gd name="T71" fmla="*/ 2147483647 h 58"/>
              <a:gd name="T72" fmla="*/ 2147483647 w 57"/>
              <a:gd name="T73" fmla="*/ 2147483647 h 58"/>
              <a:gd name="T74" fmla="*/ 2147483647 w 57"/>
              <a:gd name="T75" fmla="*/ 2147483647 h 58"/>
              <a:gd name="T76" fmla="*/ 2147483647 w 57"/>
              <a:gd name="T77" fmla="*/ 2147483647 h 58"/>
              <a:gd name="T78" fmla="*/ 2147483647 w 57"/>
              <a:gd name="T79" fmla="*/ 2147483647 h 58"/>
              <a:gd name="T80" fmla="*/ 2147483647 w 57"/>
              <a:gd name="T81" fmla="*/ 2147483647 h 58"/>
              <a:gd name="T82" fmla="*/ 2147483647 w 57"/>
              <a:gd name="T83" fmla="*/ 2147483647 h 58"/>
              <a:gd name="T84" fmla="*/ 2147483647 w 57"/>
              <a:gd name="T85" fmla="*/ 2147483647 h 58"/>
              <a:gd name="T86" fmla="*/ 2147483647 w 57"/>
              <a:gd name="T87" fmla="*/ 2147483647 h 58"/>
              <a:gd name="T88" fmla="*/ 2147483647 w 57"/>
              <a:gd name="T89" fmla="*/ 2147483647 h 58"/>
              <a:gd name="T90" fmla="*/ 2147483647 w 57"/>
              <a:gd name="T91" fmla="*/ 2147483647 h 58"/>
              <a:gd name="T92" fmla="*/ 2147483647 w 57"/>
              <a:gd name="T93" fmla="*/ 2147483647 h 58"/>
              <a:gd name="T94" fmla="*/ 2147483647 w 57"/>
              <a:gd name="T95" fmla="*/ 2147483647 h 58"/>
              <a:gd name="T96" fmla="*/ 2147483647 w 57"/>
              <a:gd name="T97" fmla="*/ 2147483647 h 58"/>
              <a:gd name="T98" fmla="*/ 2147483647 w 57"/>
              <a:gd name="T99" fmla="*/ 2147483647 h 58"/>
              <a:gd name="T100" fmla="*/ 2147483647 w 57"/>
              <a:gd name="T101" fmla="*/ 2147483647 h 58"/>
              <a:gd name="T102" fmla="*/ 2147483647 w 57"/>
              <a:gd name="T103" fmla="*/ 2147483647 h 58"/>
              <a:gd name="T104" fmla="*/ 2147483647 w 57"/>
              <a:gd name="T105" fmla="*/ 2147483647 h 58"/>
              <a:gd name="T106" fmla="*/ 2147483647 w 57"/>
              <a:gd name="T107" fmla="*/ 2147483647 h 58"/>
              <a:gd name="T108" fmla="*/ 2147483647 w 57"/>
              <a:gd name="T109" fmla="*/ 2147483647 h 58"/>
              <a:gd name="T110" fmla="*/ 2147483647 w 57"/>
              <a:gd name="T111" fmla="*/ 2147483647 h 58"/>
              <a:gd name="T112" fmla="*/ 2147483647 w 57"/>
              <a:gd name="T113" fmla="*/ 2147483647 h 58"/>
              <a:gd name="T114" fmla="*/ 2147483647 w 57"/>
              <a:gd name="T115" fmla="*/ 2147483647 h 58"/>
              <a:gd name="T116" fmla="*/ 2147483647 w 57"/>
              <a:gd name="T117" fmla="*/ 2147483647 h 58"/>
              <a:gd name="T118" fmla="*/ 2147483647 w 57"/>
              <a:gd name="T119" fmla="*/ 2147483647 h 58"/>
              <a:gd name="T120" fmla="*/ 2147483647 w 57"/>
              <a:gd name="T121" fmla="*/ 2147483647 h 58"/>
              <a:gd name="T122" fmla="*/ 2147483647 w 57"/>
              <a:gd name="T123" fmla="*/ 2147483647 h 5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57"/>
              <a:gd name="T187" fmla="*/ 0 h 58"/>
              <a:gd name="T188" fmla="*/ 57 w 57"/>
              <a:gd name="T189" fmla="*/ 58 h 58"/>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57" h="58">
                <a:moveTo>
                  <a:pt x="3" y="17"/>
                </a:moveTo>
                <a:cubicBezTo>
                  <a:pt x="3" y="17"/>
                  <a:pt x="3" y="17"/>
                  <a:pt x="3" y="17"/>
                </a:cubicBezTo>
                <a:cubicBezTo>
                  <a:pt x="3" y="17"/>
                  <a:pt x="2" y="17"/>
                  <a:pt x="2" y="17"/>
                </a:cubicBezTo>
                <a:cubicBezTo>
                  <a:pt x="3" y="17"/>
                  <a:pt x="3" y="17"/>
                  <a:pt x="3" y="17"/>
                </a:cubicBezTo>
                <a:cubicBezTo>
                  <a:pt x="3" y="17"/>
                  <a:pt x="3" y="17"/>
                  <a:pt x="3" y="17"/>
                </a:cubicBezTo>
                <a:cubicBezTo>
                  <a:pt x="3" y="17"/>
                  <a:pt x="3" y="17"/>
                  <a:pt x="3" y="17"/>
                </a:cubicBezTo>
                <a:close/>
                <a:moveTo>
                  <a:pt x="2" y="17"/>
                </a:moveTo>
                <a:cubicBezTo>
                  <a:pt x="2" y="17"/>
                  <a:pt x="2" y="17"/>
                  <a:pt x="2" y="17"/>
                </a:cubicBezTo>
                <a:cubicBezTo>
                  <a:pt x="2" y="17"/>
                  <a:pt x="2" y="17"/>
                  <a:pt x="2" y="17"/>
                </a:cubicBezTo>
                <a:cubicBezTo>
                  <a:pt x="2" y="17"/>
                  <a:pt x="2" y="17"/>
                  <a:pt x="2" y="17"/>
                </a:cubicBezTo>
                <a:cubicBezTo>
                  <a:pt x="2" y="17"/>
                  <a:pt x="2" y="17"/>
                  <a:pt x="2" y="17"/>
                </a:cubicBezTo>
                <a:cubicBezTo>
                  <a:pt x="2" y="17"/>
                  <a:pt x="2" y="17"/>
                  <a:pt x="2" y="17"/>
                </a:cubicBezTo>
                <a:close/>
                <a:moveTo>
                  <a:pt x="43" y="9"/>
                </a:moveTo>
                <a:cubicBezTo>
                  <a:pt x="43" y="9"/>
                  <a:pt x="43" y="9"/>
                  <a:pt x="43" y="9"/>
                </a:cubicBezTo>
                <a:cubicBezTo>
                  <a:pt x="43" y="9"/>
                  <a:pt x="43" y="9"/>
                  <a:pt x="43" y="9"/>
                </a:cubicBezTo>
                <a:cubicBezTo>
                  <a:pt x="43" y="9"/>
                  <a:pt x="43" y="9"/>
                  <a:pt x="43" y="9"/>
                </a:cubicBezTo>
                <a:cubicBezTo>
                  <a:pt x="43" y="9"/>
                  <a:pt x="43" y="9"/>
                  <a:pt x="43" y="9"/>
                </a:cubicBezTo>
                <a:cubicBezTo>
                  <a:pt x="43" y="9"/>
                  <a:pt x="43" y="9"/>
                  <a:pt x="43" y="9"/>
                </a:cubicBezTo>
                <a:cubicBezTo>
                  <a:pt x="43" y="9"/>
                  <a:pt x="43" y="9"/>
                  <a:pt x="43" y="9"/>
                </a:cubicBezTo>
                <a:cubicBezTo>
                  <a:pt x="43" y="9"/>
                  <a:pt x="43" y="9"/>
                  <a:pt x="43" y="9"/>
                </a:cubicBezTo>
                <a:cubicBezTo>
                  <a:pt x="43" y="9"/>
                  <a:pt x="43" y="9"/>
                  <a:pt x="43" y="9"/>
                </a:cubicBezTo>
                <a:cubicBezTo>
                  <a:pt x="42" y="9"/>
                  <a:pt x="42" y="9"/>
                  <a:pt x="42" y="9"/>
                </a:cubicBezTo>
                <a:cubicBezTo>
                  <a:pt x="42" y="8"/>
                  <a:pt x="42" y="8"/>
                  <a:pt x="42" y="8"/>
                </a:cubicBezTo>
                <a:cubicBezTo>
                  <a:pt x="42" y="8"/>
                  <a:pt x="42" y="8"/>
                  <a:pt x="42" y="8"/>
                </a:cubicBezTo>
                <a:cubicBezTo>
                  <a:pt x="42" y="8"/>
                  <a:pt x="42" y="8"/>
                  <a:pt x="42" y="8"/>
                </a:cubicBezTo>
                <a:cubicBezTo>
                  <a:pt x="42" y="8"/>
                  <a:pt x="42" y="8"/>
                  <a:pt x="42" y="8"/>
                </a:cubicBezTo>
                <a:cubicBezTo>
                  <a:pt x="42" y="8"/>
                  <a:pt x="42" y="8"/>
                  <a:pt x="42" y="8"/>
                </a:cubicBezTo>
                <a:cubicBezTo>
                  <a:pt x="42" y="9"/>
                  <a:pt x="42" y="9"/>
                  <a:pt x="43" y="9"/>
                </a:cubicBezTo>
                <a:cubicBezTo>
                  <a:pt x="43" y="9"/>
                  <a:pt x="43" y="9"/>
                  <a:pt x="43" y="9"/>
                </a:cubicBezTo>
                <a:cubicBezTo>
                  <a:pt x="43" y="9"/>
                  <a:pt x="43" y="9"/>
                  <a:pt x="43" y="9"/>
                </a:cubicBezTo>
                <a:cubicBezTo>
                  <a:pt x="43" y="9"/>
                  <a:pt x="43" y="9"/>
                  <a:pt x="43" y="9"/>
                </a:cubicBezTo>
                <a:cubicBezTo>
                  <a:pt x="43" y="9"/>
                  <a:pt x="43" y="9"/>
                  <a:pt x="43" y="9"/>
                </a:cubicBezTo>
                <a:cubicBezTo>
                  <a:pt x="43" y="9"/>
                  <a:pt x="43" y="9"/>
                  <a:pt x="43" y="9"/>
                </a:cubicBezTo>
                <a:cubicBezTo>
                  <a:pt x="43" y="9"/>
                  <a:pt x="43" y="9"/>
                  <a:pt x="43" y="9"/>
                </a:cubicBezTo>
                <a:cubicBezTo>
                  <a:pt x="43" y="9"/>
                  <a:pt x="43" y="9"/>
                  <a:pt x="43" y="9"/>
                </a:cubicBezTo>
                <a:cubicBezTo>
                  <a:pt x="43" y="9"/>
                  <a:pt x="43" y="9"/>
                  <a:pt x="43" y="9"/>
                </a:cubicBezTo>
                <a:cubicBezTo>
                  <a:pt x="43" y="9"/>
                  <a:pt x="43" y="9"/>
                  <a:pt x="43" y="9"/>
                </a:cubicBezTo>
                <a:close/>
                <a:moveTo>
                  <a:pt x="55" y="19"/>
                </a:moveTo>
                <a:cubicBezTo>
                  <a:pt x="56" y="22"/>
                  <a:pt x="57" y="25"/>
                  <a:pt x="57" y="29"/>
                </a:cubicBezTo>
                <a:cubicBezTo>
                  <a:pt x="57" y="45"/>
                  <a:pt x="44" y="58"/>
                  <a:pt x="28" y="58"/>
                </a:cubicBezTo>
                <a:cubicBezTo>
                  <a:pt x="13" y="58"/>
                  <a:pt x="0" y="45"/>
                  <a:pt x="0" y="29"/>
                </a:cubicBezTo>
                <a:cubicBezTo>
                  <a:pt x="0" y="25"/>
                  <a:pt x="1" y="21"/>
                  <a:pt x="2" y="18"/>
                </a:cubicBezTo>
                <a:cubicBezTo>
                  <a:pt x="2" y="21"/>
                  <a:pt x="2" y="21"/>
                  <a:pt x="2" y="21"/>
                </a:cubicBezTo>
                <a:cubicBezTo>
                  <a:pt x="2" y="21"/>
                  <a:pt x="2" y="21"/>
                  <a:pt x="2" y="21"/>
                </a:cubicBezTo>
                <a:cubicBezTo>
                  <a:pt x="2" y="21"/>
                  <a:pt x="2" y="21"/>
                  <a:pt x="2" y="21"/>
                </a:cubicBezTo>
                <a:cubicBezTo>
                  <a:pt x="2" y="21"/>
                  <a:pt x="2" y="21"/>
                  <a:pt x="2" y="21"/>
                </a:cubicBezTo>
                <a:cubicBezTo>
                  <a:pt x="2" y="21"/>
                  <a:pt x="2" y="21"/>
                  <a:pt x="3" y="21"/>
                </a:cubicBezTo>
                <a:cubicBezTo>
                  <a:pt x="3" y="21"/>
                  <a:pt x="3" y="21"/>
                  <a:pt x="3" y="21"/>
                </a:cubicBezTo>
                <a:cubicBezTo>
                  <a:pt x="3" y="21"/>
                  <a:pt x="3" y="21"/>
                  <a:pt x="3" y="21"/>
                </a:cubicBezTo>
                <a:cubicBezTo>
                  <a:pt x="3" y="21"/>
                  <a:pt x="3" y="21"/>
                  <a:pt x="3" y="21"/>
                </a:cubicBezTo>
                <a:cubicBezTo>
                  <a:pt x="3" y="22"/>
                  <a:pt x="3" y="22"/>
                  <a:pt x="3" y="22"/>
                </a:cubicBezTo>
                <a:cubicBezTo>
                  <a:pt x="3" y="22"/>
                  <a:pt x="3" y="22"/>
                  <a:pt x="3" y="22"/>
                </a:cubicBezTo>
                <a:cubicBezTo>
                  <a:pt x="3" y="22"/>
                  <a:pt x="3" y="22"/>
                  <a:pt x="3" y="22"/>
                </a:cubicBezTo>
                <a:cubicBezTo>
                  <a:pt x="3" y="22"/>
                  <a:pt x="3" y="22"/>
                  <a:pt x="3" y="22"/>
                </a:cubicBezTo>
                <a:cubicBezTo>
                  <a:pt x="3" y="22"/>
                  <a:pt x="4" y="22"/>
                  <a:pt x="4" y="22"/>
                </a:cubicBezTo>
                <a:cubicBezTo>
                  <a:pt x="4" y="22"/>
                  <a:pt x="4" y="22"/>
                  <a:pt x="4" y="22"/>
                </a:cubicBezTo>
                <a:cubicBezTo>
                  <a:pt x="4" y="22"/>
                  <a:pt x="4" y="22"/>
                  <a:pt x="4" y="22"/>
                </a:cubicBezTo>
                <a:cubicBezTo>
                  <a:pt x="4" y="22"/>
                  <a:pt x="4" y="22"/>
                  <a:pt x="4" y="22"/>
                </a:cubicBezTo>
                <a:cubicBezTo>
                  <a:pt x="4" y="22"/>
                  <a:pt x="4" y="22"/>
                  <a:pt x="4" y="22"/>
                </a:cubicBezTo>
                <a:cubicBezTo>
                  <a:pt x="4" y="22"/>
                  <a:pt x="4" y="22"/>
                  <a:pt x="4" y="22"/>
                </a:cubicBezTo>
                <a:cubicBezTo>
                  <a:pt x="4" y="22"/>
                  <a:pt x="4" y="22"/>
                  <a:pt x="4" y="22"/>
                </a:cubicBezTo>
                <a:cubicBezTo>
                  <a:pt x="4" y="23"/>
                  <a:pt x="4" y="23"/>
                  <a:pt x="4" y="23"/>
                </a:cubicBezTo>
                <a:cubicBezTo>
                  <a:pt x="4" y="23"/>
                  <a:pt x="4" y="23"/>
                  <a:pt x="4" y="23"/>
                </a:cubicBezTo>
                <a:cubicBezTo>
                  <a:pt x="4" y="23"/>
                  <a:pt x="4" y="23"/>
                  <a:pt x="4" y="23"/>
                </a:cubicBezTo>
                <a:cubicBezTo>
                  <a:pt x="4" y="23"/>
                  <a:pt x="4" y="23"/>
                  <a:pt x="4" y="23"/>
                </a:cubicBezTo>
                <a:cubicBezTo>
                  <a:pt x="4" y="23"/>
                  <a:pt x="4" y="23"/>
                  <a:pt x="4" y="23"/>
                </a:cubicBezTo>
                <a:cubicBezTo>
                  <a:pt x="5" y="23"/>
                  <a:pt x="5" y="23"/>
                  <a:pt x="5" y="23"/>
                </a:cubicBezTo>
                <a:cubicBezTo>
                  <a:pt x="5" y="23"/>
                  <a:pt x="5" y="23"/>
                  <a:pt x="5" y="23"/>
                </a:cubicBezTo>
                <a:cubicBezTo>
                  <a:pt x="5" y="23"/>
                  <a:pt x="5" y="23"/>
                  <a:pt x="5" y="23"/>
                </a:cubicBezTo>
                <a:cubicBezTo>
                  <a:pt x="5" y="23"/>
                  <a:pt x="5" y="23"/>
                  <a:pt x="5" y="23"/>
                </a:cubicBezTo>
                <a:cubicBezTo>
                  <a:pt x="5" y="23"/>
                  <a:pt x="5" y="23"/>
                  <a:pt x="5" y="23"/>
                </a:cubicBezTo>
                <a:cubicBezTo>
                  <a:pt x="5" y="23"/>
                  <a:pt x="5" y="24"/>
                  <a:pt x="5" y="24"/>
                </a:cubicBezTo>
                <a:cubicBezTo>
                  <a:pt x="5" y="24"/>
                  <a:pt x="5" y="24"/>
                  <a:pt x="5" y="24"/>
                </a:cubicBezTo>
                <a:cubicBezTo>
                  <a:pt x="5" y="24"/>
                  <a:pt x="5" y="24"/>
                  <a:pt x="5" y="24"/>
                </a:cubicBezTo>
                <a:cubicBezTo>
                  <a:pt x="5" y="24"/>
                  <a:pt x="5" y="24"/>
                  <a:pt x="5" y="24"/>
                </a:cubicBezTo>
                <a:cubicBezTo>
                  <a:pt x="5" y="24"/>
                  <a:pt x="5" y="24"/>
                  <a:pt x="5" y="24"/>
                </a:cubicBezTo>
                <a:cubicBezTo>
                  <a:pt x="5" y="24"/>
                  <a:pt x="5" y="24"/>
                  <a:pt x="5" y="24"/>
                </a:cubicBezTo>
                <a:cubicBezTo>
                  <a:pt x="5" y="24"/>
                  <a:pt x="5" y="24"/>
                  <a:pt x="5" y="25"/>
                </a:cubicBezTo>
                <a:cubicBezTo>
                  <a:pt x="5" y="25"/>
                  <a:pt x="5" y="25"/>
                  <a:pt x="5" y="25"/>
                </a:cubicBezTo>
                <a:cubicBezTo>
                  <a:pt x="5" y="25"/>
                  <a:pt x="5" y="25"/>
                  <a:pt x="5" y="25"/>
                </a:cubicBezTo>
                <a:cubicBezTo>
                  <a:pt x="5" y="25"/>
                  <a:pt x="5" y="25"/>
                  <a:pt x="5" y="25"/>
                </a:cubicBezTo>
                <a:cubicBezTo>
                  <a:pt x="5" y="25"/>
                  <a:pt x="5" y="25"/>
                  <a:pt x="5" y="25"/>
                </a:cubicBezTo>
                <a:cubicBezTo>
                  <a:pt x="5" y="25"/>
                  <a:pt x="5" y="25"/>
                  <a:pt x="5" y="25"/>
                </a:cubicBezTo>
                <a:cubicBezTo>
                  <a:pt x="5" y="25"/>
                  <a:pt x="5" y="25"/>
                  <a:pt x="5" y="25"/>
                </a:cubicBezTo>
                <a:cubicBezTo>
                  <a:pt x="5" y="25"/>
                  <a:pt x="5" y="25"/>
                  <a:pt x="5" y="25"/>
                </a:cubicBezTo>
                <a:cubicBezTo>
                  <a:pt x="6" y="25"/>
                  <a:pt x="6" y="25"/>
                  <a:pt x="6" y="25"/>
                </a:cubicBezTo>
                <a:cubicBezTo>
                  <a:pt x="6" y="25"/>
                  <a:pt x="6" y="25"/>
                  <a:pt x="6" y="25"/>
                </a:cubicBezTo>
                <a:cubicBezTo>
                  <a:pt x="6" y="25"/>
                  <a:pt x="6" y="25"/>
                  <a:pt x="6" y="25"/>
                </a:cubicBezTo>
                <a:cubicBezTo>
                  <a:pt x="6" y="25"/>
                  <a:pt x="6" y="25"/>
                  <a:pt x="6" y="25"/>
                </a:cubicBezTo>
                <a:cubicBezTo>
                  <a:pt x="6" y="25"/>
                  <a:pt x="6" y="25"/>
                  <a:pt x="6" y="25"/>
                </a:cubicBezTo>
                <a:cubicBezTo>
                  <a:pt x="6" y="26"/>
                  <a:pt x="7" y="26"/>
                  <a:pt x="7" y="26"/>
                </a:cubicBezTo>
                <a:cubicBezTo>
                  <a:pt x="7" y="26"/>
                  <a:pt x="7" y="26"/>
                  <a:pt x="7" y="26"/>
                </a:cubicBezTo>
                <a:cubicBezTo>
                  <a:pt x="7" y="26"/>
                  <a:pt x="7" y="26"/>
                  <a:pt x="7" y="26"/>
                </a:cubicBezTo>
                <a:cubicBezTo>
                  <a:pt x="7" y="26"/>
                  <a:pt x="7" y="26"/>
                  <a:pt x="7" y="26"/>
                </a:cubicBezTo>
                <a:cubicBezTo>
                  <a:pt x="7" y="27"/>
                  <a:pt x="7" y="27"/>
                  <a:pt x="7" y="27"/>
                </a:cubicBezTo>
                <a:cubicBezTo>
                  <a:pt x="7" y="26"/>
                  <a:pt x="7" y="26"/>
                  <a:pt x="7" y="26"/>
                </a:cubicBezTo>
                <a:cubicBezTo>
                  <a:pt x="7" y="26"/>
                  <a:pt x="7" y="27"/>
                  <a:pt x="7" y="27"/>
                </a:cubicBezTo>
                <a:cubicBezTo>
                  <a:pt x="7" y="27"/>
                  <a:pt x="7" y="27"/>
                  <a:pt x="7" y="27"/>
                </a:cubicBezTo>
                <a:cubicBezTo>
                  <a:pt x="7" y="27"/>
                  <a:pt x="7" y="27"/>
                  <a:pt x="7" y="27"/>
                </a:cubicBezTo>
                <a:cubicBezTo>
                  <a:pt x="7" y="28"/>
                  <a:pt x="7" y="28"/>
                  <a:pt x="7" y="28"/>
                </a:cubicBezTo>
                <a:cubicBezTo>
                  <a:pt x="7" y="28"/>
                  <a:pt x="7" y="28"/>
                  <a:pt x="7" y="28"/>
                </a:cubicBezTo>
                <a:cubicBezTo>
                  <a:pt x="7" y="28"/>
                  <a:pt x="7" y="28"/>
                  <a:pt x="7" y="28"/>
                </a:cubicBezTo>
                <a:cubicBezTo>
                  <a:pt x="6" y="28"/>
                  <a:pt x="6" y="28"/>
                  <a:pt x="6" y="28"/>
                </a:cubicBezTo>
                <a:cubicBezTo>
                  <a:pt x="6" y="28"/>
                  <a:pt x="6" y="28"/>
                  <a:pt x="6" y="28"/>
                </a:cubicBezTo>
                <a:cubicBezTo>
                  <a:pt x="6" y="28"/>
                  <a:pt x="6" y="28"/>
                  <a:pt x="6" y="29"/>
                </a:cubicBezTo>
                <a:cubicBezTo>
                  <a:pt x="6" y="29"/>
                  <a:pt x="6" y="29"/>
                  <a:pt x="6" y="29"/>
                </a:cubicBezTo>
                <a:cubicBezTo>
                  <a:pt x="6" y="29"/>
                  <a:pt x="6" y="29"/>
                  <a:pt x="6" y="29"/>
                </a:cubicBezTo>
                <a:cubicBezTo>
                  <a:pt x="6" y="29"/>
                  <a:pt x="6" y="29"/>
                  <a:pt x="6" y="29"/>
                </a:cubicBezTo>
                <a:cubicBezTo>
                  <a:pt x="6" y="29"/>
                  <a:pt x="6" y="29"/>
                  <a:pt x="6" y="29"/>
                </a:cubicBezTo>
                <a:cubicBezTo>
                  <a:pt x="6" y="29"/>
                  <a:pt x="6" y="29"/>
                  <a:pt x="6" y="29"/>
                </a:cubicBezTo>
                <a:cubicBezTo>
                  <a:pt x="6" y="30"/>
                  <a:pt x="6" y="30"/>
                  <a:pt x="6" y="30"/>
                </a:cubicBezTo>
                <a:cubicBezTo>
                  <a:pt x="6" y="30"/>
                  <a:pt x="6" y="30"/>
                  <a:pt x="6" y="30"/>
                </a:cubicBezTo>
                <a:cubicBezTo>
                  <a:pt x="6" y="30"/>
                  <a:pt x="6" y="30"/>
                  <a:pt x="6" y="30"/>
                </a:cubicBezTo>
                <a:cubicBezTo>
                  <a:pt x="6" y="30"/>
                  <a:pt x="6" y="30"/>
                  <a:pt x="6" y="30"/>
                </a:cubicBezTo>
                <a:cubicBezTo>
                  <a:pt x="6" y="30"/>
                  <a:pt x="6" y="30"/>
                  <a:pt x="6" y="30"/>
                </a:cubicBezTo>
                <a:cubicBezTo>
                  <a:pt x="6" y="30"/>
                  <a:pt x="6" y="30"/>
                  <a:pt x="6" y="30"/>
                </a:cubicBezTo>
                <a:cubicBezTo>
                  <a:pt x="6" y="30"/>
                  <a:pt x="6" y="30"/>
                  <a:pt x="6" y="31"/>
                </a:cubicBezTo>
                <a:cubicBezTo>
                  <a:pt x="6" y="31"/>
                  <a:pt x="6" y="31"/>
                  <a:pt x="6" y="31"/>
                </a:cubicBezTo>
                <a:cubicBezTo>
                  <a:pt x="6" y="31"/>
                  <a:pt x="6" y="31"/>
                  <a:pt x="6" y="31"/>
                </a:cubicBezTo>
                <a:cubicBezTo>
                  <a:pt x="6" y="31"/>
                  <a:pt x="6" y="31"/>
                  <a:pt x="6" y="31"/>
                </a:cubicBezTo>
                <a:cubicBezTo>
                  <a:pt x="6" y="31"/>
                  <a:pt x="6" y="31"/>
                  <a:pt x="6" y="31"/>
                </a:cubicBezTo>
                <a:cubicBezTo>
                  <a:pt x="6" y="32"/>
                  <a:pt x="6" y="32"/>
                  <a:pt x="6" y="32"/>
                </a:cubicBezTo>
                <a:cubicBezTo>
                  <a:pt x="6" y="32"/>
                  <a:pt x="6" y="32"/>
                  <a:pt x="6" y="32"/>
                </a:cubicBezTo>
                <a:cubicBezTo>
                  <a:pt x="6" y="32"/>
                  <a:pt x="6" y="32"/>
                  <a:pt x="6" y="32"/>
                </a:cubicBezTo>
                <a:cubicBezTo>
                  <a:pt x="6" y="32"/>
                  <a:pt x="6" y="32"/>
                  <a:pt x="6" y="32"/>
                </a:cubicBezTo>
                <a:cubicBezTo>
                  <a:pt x="6" y="32"/>
                  <a:pt x="6" y="33"/>
                  <a:pt x="6" y="33"/>
                </a:cubicBezTo>
                <a:cubicBezTo>
                  <a:pt x="7" y="33"/>
                  <a:pt x="7" y="33"/>
                  <a:pt x="7" y="33"/>
                </a:cubicBezTo>
                <a:cubicBezTo>
                  <a:pt x="7" y="33"/>
                  <a:pt x="7" y="33"/>
                  <a:pt x="7" y="33"/>
                </a:cubicBezTo>
                <a:cubicBezTo>
                  <a:pt x="7" y="33"/>
                  <a:pt x="7" y="34"/>
                  <a:pt x="7" y="34"/>
                </a:cubicBezTo>
                <a:cubicBezTo>
                  <a:pt x="7" y="34"/>
                  <a:pt x="7" y="34"/>
                  <a:pt x="7" y="34"/>
                </a:cubicBezTo>
                <a:cubicBezTo>
                  <a:pt x="7" y="34"/>
                  <a:pt x="7" y="34"/>
                  <a:pt x="7" y="34"/>
                </a:cubicBezTo>
                <a:cubicBezTo>
                  <a:pt x="7" y="34"/>
                  <a:pt x="7" y="34"/>
                  <a:pt x="7" y="34"/>
                </a:cubicBezTo>
                <a:cubicBezTo>
                  <a:pt x="7" y="34"/>
                  <a:pt x="7" y="34"/>
                  <a:pt x="7" y="34"/>
                </a:cubicBezTo>
                <a:cubicBezTo>
                  <a:pt x="7" y="34"/>
                  <a:pt x="7" y="34"/>
                  <a:pt x="7" y="34"/>
                </a:cubicBezTo>
                <a:cubicBezTo>
                  <a:pt x="7" y="34"/>
                  <a:pt x="7" y="34"/>
                  <a:pt x="7" y="34"/>
                </a:cubicBezTo>
                <a:cubicBezTo>
                  <a:pt x="7" y="34"/>
                  <a:pt x="7" y="34"/>
                  <a:pt x="7" y="34"/>
                </a:cubicBezTo>
                <a:cubicBezTo>
                  <a:pt x="7" y="34"/>
                  <a:pt x="7" y="34"/>
                  <a:pt x="7" y="34"/>
                </a:cubicBezTo>
                <a:cubicBezTo>
                  <a:pt x="7" y="34"/>
                  <a:pt x="7" y="34"/>
                  <a:pt x="7" y="34"/>
                </a:cubicBezTo>
                <a:cubicBezTo>
                  <a:pt x="7" y="34"/>
                  <a:pt x="7" y="34"/>
                  <a:pt x="7" y="34"/>
                </a:cubicBezTo>
                <a:cubicBezTo>
                  <a:pt x="7" y="35"/>
                  <a:pt x="7" y="35"/>
                  <a:pt x="7" y="35"/>
                </a:cubicBezTo>
                <a:cubicBezTo>
                  <a:pt x="7" y="35"/>
                  <a:pt x="7" y="35"/>
                  <a:pt x="7" y="35"/>
                </a:cubicBezTo>
                <a:cubicBezTo>
                  <a:pt x="7" y="35"/>
                  <a:pt x="7" y="35"/>
                  <a:pt x="7" y="35"/>
                </a:cubicBezTo>
                <a:cubicBezTo>
                  <a:pt x="8" y="35"/>
                  <a:pt x="8" y="35"/>
                  <a:pt x="8" y="35"/>
                </a:cubicBezTo>
                <a:cubicBezTo>
                  <a:pt x="8" y="35"/>
                  <a:pt x="8" y="35"/>
                  <a:pt x="8" y="35"/>
                </a:cubicBezTo>
                <a:cubicBezTo>
                  <a:pt x="8" y="35"/>
                  <a:pt x="8" y="35"/>
                  <a:pt x="8" y="35"/>
                </a:cubicBezTo>
                <a:cubicBezTo>
                  <a:pt x="8" y="35"/>
                  <a:pt x="8" y="35"/>
                  <a:pt x="8" y="36"/>
                </a:cubicBezTo>
                <a:cubicBezTo>
                  <a:pt x="8" y="36"/>
                  <a:pt x="8" y="36"/>
                  <a:pt x="8" y="36"/>
                </a:cubicBezTo>
                <a:cubicBezTo>
                  <a:pt x="8" y="36"/>
                  <a:pt x="8" y="36"/>
                  <a:pt x="8" y="36"/>
                </a:cubicBezTo>
                <a:cubicBezTo>
                  <a:pt x="8" y="36"/>
                  <a:pt x="8" y="36"/>
                  <a:pt x="8" y="36"/>
                </a:cubicBezTo>
                <a:cubicBezTo>
                  <a:pt x="8" y="36"/>
                  <a:pt x="8" y="36"/>
                  <a:pt x="8" y="36"/>
                </a:cubicBezTo>
                <a:cubicBezTo>
                  <a:pt x="8" y="37"/>
                  <a:pt x="8" y="37"/>
                  <a:pt x="8" y="37"/>
                </a:cubicBezTo>
                <a:cubicBezTo>
                  <a:pt x="8" y="37"/>
                  <a:pt x="8" y="37"/>
                  <a:pt x="8" y="37"/>
                </a:cubicBezTo>
                <a:cubicBezTo>
                  <a:pt x="8" y="37"/>
                  <a:pt x="8" y="37"/>
                  <a:pt x="8" y="37"/>
                </a:cubicBezTo>
                <a:cubicBezTo>
                  <a:pt x="8" y="37"/>
                  <a:pt x="8" y="37"/>
                  <a:pt x="8" y="37"/>
                </a:cubicBezTo>
                <a:cubicBezTo>
                  <a:pt x="8" y="37"/>
                  <a:pt x="8" y="37"/>
                  <a:pt x="8" y="37"/>
                </a:cubicBezTo>
                <a:cubicBezTo>
                  <a:pt x="8" y="37"/>
                  <a:pt x="8" y="37"/>
                  <a:pt x="8" y="37"/>
                </a:cubicBezTo>
                <a:cubicBezTo>
                  <a:pt x="8" y="37"/>
                  <a:pt x="8" y="37"/>
                  <a:pt x="8" y="37"/>
                </a:cubicBezTo>
                <a:cubicBezTo>
                  <a:pt x="9" y="37"/>
                  <a:pt x="9" y="38"/>
                  <a:pt x="9" y="38"/>
                </a:cubicBezTo>
                <a:cubicBezTo>
                  <a:pt x="8" y="38"/>
                  <a:pt x="8" y="38"/>
                  <a:pt x="8" y="38"/>
                </a:cubicBezTo>
                <a:cubicBezTo>
                  <a:pt x="9" y="38"/>
                  <a:pt x="9" y="38"/>
                  <a:pt x="9" y="38"/>
                </a:cubicBezTo>
                <a:cubicBezTo>
                  <a:pt x="9" y="38"/>
                  <a:pt x="10" y="38"/>
                  <a:pt x="10" y="38"/>
                </a:cubicBezTo>
                <a:cubicBezTo>
                  <a:pt x="10" y="38"/>
                  <a:pt x="10" y="38"/>
                  <a:pt x="10" y="38"/>
                </a:cubicBezTo>
                <a:cubicBezTo>
                  <a:pt x="10" y="38"/>
                  <a:pt x="10" y="38"/>
                  <a:pt x="10" y="38"/>
                </a:cubicBezTo>
                <a:cubicBezTo>
                  <a:pt x="10" y="38"/>
                  <a:pt x="10" y="38"/>
                  <a:pt x="10" y="38"/>
                </a:cubicBezTo>
                <a:cubicBezTo>
                  <a:pt x="10" y="39"/>
                  <a:pt x="10" y="39"/>
                  <a:pt x="10" y="39"/>
                </a:cubicBezTo>
                <a:cubicBezTo>
                  <a:pt x="10" y="39"/>
                  <a:pt x="10" y="39"/>
                  <a:pt x="10" y="39"/>
                </a:cubicBezTo>
                <a:cubicBezTo>
                  <a:pt x="10" y="39"/>
                  <a:pt x="10" y="39"/>
                  <a:pt x="10" y="39"/>
                </a:cubicBezTo>
                <a:cubicBezTo>
                  <a:pt x="10" y="39"/>
                  <a:pt x="10" y="39"/>
                  <a:pt x="10" y="39"/>
                </a:cubicBezTo>
                <a:cubicBezTo>
                  <a:pt x="10" y="39"/>
                  <a:pt x="10" y="39"/>
                  <a:pt x="10" y="39"/>
                </a:cubicBezTo>
                <a:cubicBezTo>
                  <a:pt x="10" y="39"/>
                  <a:pt x="10" y="39"/>
                  <a:pt x="10" y="39"/>
                </a:cubicBezTo>
                <a:cubicBezTo>
                  <a:pt x="10" y="39"/>
                  <a:pt x="10" y="39"/>
                  <a:pt x="10" y="39"/>
                </a:cubicBezTo>
                <a:cubicBezTo>
                  <a:pt x="10" y="39"/>
                  <a:pt x="10" y="39"/>
                  <a:pt x="11" y="39"/>
                </a:cubicBezTo>
                <a:cubicBezTo>
                  <a:pt x="11" y="39"/>
                  <a:pt x="11" y="39"/>
                  <a:pt x="11" y="39"/>
                </a:cubicBezTo>
                <a:cubicBezTo>
                  <a:pt x="11" y="39"/>
                  <a:pt x="11" y="39"/>
                  <a:pt x="11" y="39"/>
                </a:cubicBezTo>
                <a:cubicBezTo>
                  <a:pt x="11" y="39"/>
                  <a:pt x="11" y="39"/>
                  <a:pt x="11" y="39"/>
                </a:cubicBezTo>
                <a:cubicBezTo>
                  <a:pt x="11" y="39"/>
                  <a:pt x="11" y="39"/>
                  <a:pt x="11" y="39"/>
                </a:cubicBezTo>
                <a:cubicBezTo>
                  <a:pt x="11" y="39"/>
                  <a:pt x="11" y="39"/>
                  <a:pt x="11" y="39"/>
                </a:cubicBezTo>
                <a:cubicBezTo>
                  <a:pt x="11" y="39"/>
                  <a:pt x="11" y="39"/>
                  <a:pt x="11" y="39"/>
                </a:cubicBezTo>
                <a:cubicBezTo>
                  <a:pt x="11" y="39"/>
                  <a:pt x="11" y="39"/>
                  <a:pt x="11" y="39"/>
                </a:cubicBezTo>
                <a:cubicBezTo>
                  <a:pt x="11" y="39"/>
                  <a:pt x="11" y="40"/>
                  <a:pt x="11" y="40"/>
                </a:cubicBezTo>
                <a:cubicBezTo>
                  <a:pt x="11" y="40"/>
                  <a:pt x="11" y="40"/>
                  <a:pt x="11" y="40"/>
                </a:cubicBezTo>
                <a:cubicBezTo>
                  <a:pt x="11" y="40"/>
                  <a:pt x="11" y="40"/>
                  <a:pt x="11" y="40"/>
                </a:cubicBezTo>
                <a:cubicBezTo>
                  <a:pt x="11" y="40"/>
                  <a:pt x="11" y="40"/>
                  <a:pt x="11" y="40"/>
                </a:cubicBezTo>
                <a:cubicBezTo>
                  <a:pt x="11" y="40"/>
                  <a:pt x="11" y="40"/>
                  <a:pt x="11" y="40"/>
                </a:cubicBezTo>
                <a:cubicBezTo>
                  <a:pt x="11" y="40"/>
                  <a:pt x="11" y="40"/>
                  <a:pt x="11" y="41"/>
                </a:cubicBezTo>
                <a:cubicBezTo>
                  <a:pt x="11" y="41"/>
                  <a:pt x="11" y="41"/>
                  <a:pt x="11" y="41"/>
                </a:cubicBezTo>
                <a:cubicBezTo>
                  <a:pt x="11" y="41"/>
                  <a:pt x="11" y="41"/>
                  <a:pt x="11" y="41"/>
                </a:cubicBezTo>
                <a:cubicBezTo>
                  <a:pt x="11" y="41"/>
                  <a:pt x="11" y="41"/>
                  <a:pt x="11" y="41"/>
                </a:cubicBezTo>
                <a:cubicBezTo>
                  <a:pt x="11" y="41"/>
                  <a:pt x="11" y="41"/>
                  <a:pt x="11" y="41"/>
                </a:cubicBezTo>
                <a:cubicBezTo>
                  <a:pt x="11" y="41"/>
                  <a:pt x="11" y="41"/>
                  <a:pt x="11" y="41"/>
                </a:cubicBezTo>
                <a:cubicBezTo>
                  <a:pt x="11" y="41"/>
                  <a:pt x="11" y="41"/>
                  <a:pt x="11" y="41"/>
                </a:cubicBezTo>
                <a:cubicBezTo>
                  <a:pt x="11" y="41"/>
                  <a:pt x="11" y="41"/>
                  <a:pt x="11" y="41"/>
                </a:cubicBezTo>
                <a:cubicBezTo>
                  <a:pt x="11" y="41"/>
                  <a:pt x="11" y="41"/>
                  <a:pt x="11" y="41"/>
                </a:cubicBezTo>
                <a:cubicBezTo>
                  <a:pt x="11" y="41"/>
                  <a:pt x="11" y="41"/>
                  <a:pt x="11" y="41"/>
                </a:cubicBezTo>
                <a:cubicBezTo>
                  <a:pt x="11" y="41"/>
                  <a:pt x="11" y="41"/>
                  <a:pt x="11" y="41"/>
                </a:cubicBezTo>
                <a:cubicBezTo>
                  <a:pt x="12" y="41"/>
                  <a:pt x="12" y="41"/>
                  <a:pt x="12" y="41"/>
                </a:cubicBezTo>
                <a:cubicBezTo>
                  <a:pt x="12" y="41"/>
                  <a:pt x="12" y="42"/>
                  <a:pt x="12" y="42"/>
                </a:cubicBezTo>
                <a:cubicBezTo>
                  <a:pt x="12" y="42"/>
                  <a:pt x="12" y="42"/>
                  <a:pt x="12" y="42"/>
                </a:cubicBezTo>
                <a:cubicBezTo>
                  <a:pt x="12" y="42"/>
                  <a:pt x="12" y="42"/>
                  <a:pt x="12" y="42"/>
                </a:cubicBezTo>
                <a:cubicBezTo>
                  <a:pt x="12" y="44"/>
                  <a:pt x="12" y="44"/>
                  <a:pt x="12" y="44"/>
                </a:cubicBezTo>
                <a:cubicBezTo>
                  <a:pt x="12" y="44"/>
                  <a:pt x="12" y="44"/>
                  <a:pt x="12" y="44"/>
                </a:cubicBezTo>
                <a:cubicBezTo>
                  <a:pt x="12" y="44"/>
                  <a:pt x="12" y="44"/>
                  <a:pt x="12" y="44"/>
                </a:cubicBezTo>
                <a:cubicBezTo>
                  <a:pt x="12" y="44"/>
                  <a:pt x="12" y="44"/>
                  <a:pt x="12" y="44"/>
                </a:cubicBezTo>
                <a:cubicBezTo>
                  <a:pt x="12" y="44"/>
                  <a:pt x="12" y="45"/>
                  <a:pt x="12" y="45"/>
                </a:cubicBezTo>
                <a:cubicBezTo>
                  <a:pt x="12" y="45"/>
                  <a:pt x="12" y="45"/>
                  <a:pt x="12" y="45"/>
                </a:cubicBezTo>
                <a:cubicBezTo>
                  <a:pt x="12" y="45"/>
                  <a:pt x="12" y="45"/>
                  <a:pt x="12" y="45"/>
                </a:cubicBezTo>
                <a:cubicBezTo>
                  <a:pt x="12" y="45"/>
                  <a:pt x="12" y="45"/>
                  <a:pt x="12" y="45"/>
                </a:cubicBezTo>
                <a:cubicBezTo>
                  <a:pt x="12" y="45"/>
                  <a:pt x="12" y="45"/>
                  <a:pt x="12" y="45"/>
                </a:cubicBezTo>
                <a:cubicBezTo>
                  <a:pt x="12" y="45"/>
                  <a:pt x="12" y="45"/>
                  <a:pt x="12" y="45"/>
                </a:cubicBezTo>
                <a:cubicBezTo>
                  <a:pt x="12" y="45"/>
                  <a:pt x="12" y="46"/>
                  <a:pt x="12" y="46"/>
                </a:cubicBezTo>
                <a:cubicBezTo>
                  <a:pt x="12" y="46"/>
                  <a:pt x="12" y="46"/>
                  <a:pt x="12" y="46"/>
                </a:cubicBezTo>
                <a:cubicBezTo>
                  <a:pt x="12" y="46"/>
                  <a:pt x="12" y="46"/>
                  <a:pt x="12" y="46"/>
                </a:cubicBezTo>
                <a:cubicBezTo>
                  <a:pt x="12" y="46"/>
                  <a:pt x="12" y="46"/>
                  <a:pt x="12" y="46"/>
                </a:cubicBezTo>
                <a:cubicBezTo>
                  <a:pt x="12" y="46"/>
                  <a:pt x="12" y="46"/>
                  <a:pt x="12" y="46"/>
                </a:cubicBezTo>
                <a:cubicBezTo>
                  <a:pt x="12" y="46"/>
                  <a:pt x="12" y="46"/>
                  <a:pt x="12" y="46"/>
                </a:cubicBezTo>
                <a:cubicBezTo>
                  <a:pt x="12" y="46"/>
                  <a:pt x="12" y="46"/>
                  <a:pt x="12" y="47"/>
                </a:cubicBezTo>
                <a:cubicBezTo>
                  <a:pt x="12" y="47"/>
                  <a:pt x="12" y="47"/>
                  <a:pt x="12" y="47"/>
                </a:cubicBezTo>
                <a:cubicBezTo>
                  <a:pt x="12" y="47"/>
                  <a:pt x="12" y="47"/>
                  <a:pt x="12" y="47"/>
                </a:cubicBezTo>
                <a:cubicBezTo>
                  <a:pt x="12" y="47"/>
                  <a:pt x="12" y="47"/>
                  <a:pt x="12" y="47"/>
                </a:cubicBezTo>
                <a:cubicBezTo>
                  <a:pt x="12" y="47"/>
                  <a:pt x="12" y="47"/>
                  <a:pt x="12" y="47"/>
                </a:cubicBezTo>
                <a:cubicBezTo>
                  <a:pt x="12" y="48"/>
                  <a:pt x="12" y="48"/>
                  <a:pt x="13" y="48"/>
                </a:cubicBezTo>
                <a:cubicBezTo>
                  <a:pt x="13" y="48"/>
                  <a:pt x="13" y="48"/>
                  <a:pt x="13" y="48"/>
                </a:cubicBezTo>
                <a:cubicBezTo>
                  <a:pt x="13" y="48"/>
                  <a:pt x="13" y="49"/>
                  <a:pt x="13" y="49"/>
                </a:cubicBezTo>
                <a:cubicBezTo>
                  <a:pt x="13" y="49"/>
                  <a:pt x="13" y="49"/>
                  <a:pt x="13" y="49"/>
                </a:cubicBezTo>
                <a:cubicBezTo>
                  <a:pt x="13" y="49"/>
                  <a:pt x="13" y="49"/>
                  <a:pt x="13" y="49"/>
                </a:cubicBezTo>
                <a:cubicBezTo>
                  <a:pt x="13" y="49"/>
                  <a:pt x="13" y="49"/>
                  <a:pt x="13" y="49"/>
                </a:cubicBezTo>
                <a:cubicBezTo>
                  <a:pt x="13" y="49"/>
                  <a:pt x="13" y="49"/>
                  <a:pt x="13" y="49"/>
                </a:cubicBezTo>
                <a:cubicBezTo>
                  <a:pt x="13" y="49"/>
                  <a:pt x="13" y="49"/>
                  <a:pt x="13" y="49"/>
                </a:cubicBezTo>
                <a:cubicBezTo>
                  <a:pt x="13" y="49"/>
                  <a:pt x="13" y="49"/>
                  <a:pt x="13" y="49"/>
                </a:cubicBezTo>
                <a:cubicBezTo>
                  <a:pt x="13" y="49"/>
                  <a:pt x="13" y="49"/>
                  <a:pt x="13" y="49"/>
                </a:cubicBezTo>
                <a:cubicBezTo>
                  <a:pt x="13" y="49"/>
                  <a:pt x="13" y="49"/>
                  <a:pt x="14" y="49"/>
                </a:cubicBezTo>
                <a:cubicBezTo>
                  <a:pt x="14" y="49"/>
                  <a:pt x="14" y="49"/>
                  <a:pt x="14" y="49"/>
                </a:cubicBezTo>
                <a:cubicBezTo>
                  <a:pt x="14" y="50"/>
                  <a:pt x="14" y="50"/>
                  <a:pt x="14" y="50"/>
                </a:cubicBezTo>
                <a:cubicBezTo>
                  <a:pt x="14" y="50"/>
                  <a:pt x="14" y="50"/>
                  <a:pt x="14" y="50"/>
                </a:cubicBezTo>
                <a:cubicBezTo>
                  <a:pt x="14" y="50"/>
                  <a:pt x="14" y="50"/>
                  <a:pt x="14" y="50"/>
                </a:cubicBezTo>
                <a:cubicBezTo>
                  <a:pt x="14" y="50"/>
                  <a:pt x="14" y="50"/>
                  <a:pt x="14" y="50"/>
                </a:cubicBezTo>
                <a:cubicBezTo>
                  <a:pt x="14" y="50"/>
                  <a:pt x="14" y="50"/>
                  <a:pt x="14" y="50"/>
                </a:cubicBezTo>
                <a:cubicBezTo>
                  <a:pt x="15" y="50"/>
                  <a:pt x="15" y="51"/>
                  <a:pt x="15" y="51"/>
                </a:cubicBezTo>
                <a:cubicBezTo>
                  <a:pt x="15" y="51"/>
                  <a:pt x="15" y="51"/>
                  <a:pt x="15" y="51"/>
                </a:cubicBezTo>
                <a:cubicBezTo>
                  <a:pt x="15" y="51"/>
                  <a:pt x="15" y="51"/>
                  <a:pt x="15" y="51"/>
                </a:cubicBezTo>
                <a:cubicBezTo>
                  <a:pt x="15" y="51"/>
                  <a:pt x="15" y="51"/>
                  <a:pt x="15" y="51"/>
                </a:cubicBezTo>
                <a:cubicBezTo>
                  <a:pt x="15" y="51"/>
                  <a:pt x="15" y="51"/>
                  <a:pt x="15" y="51"/>
                </a:cubicBezTo>
                <a:cubicBezTo>
                  <a:pt x="15" y="51"/>
                  <a:pt x="15" y="51"/>
                  <a:pt x="15" y="51"/>
                </a:cubicBezTo>
                <a:cubicBezTo>
                  <a:pt x="15" y="51"/>
                  <a:pt x="15" y="51"/>
                  <a:pt x="15" y="51"/>
                </a:cubicBezTo>
                <a:cubicBezTo>
                  <a:pt x="15" y="51"/>
                  <a:pt x="15" y="51"/>
                  <a:pt x="15" y="51"/>
                </a:cubicBezTo>
                <a:cubicBezTo>
                  <a:pt x="15" y="52"/>
                  <a:pt x="15" y="52"/>
                  <a:pt x="15" y="52"/>
                </a:cubicBezTo>
                <a:cubicBezTo>
                  <a:pt x="15" y="52"/>
                  <a:pt x="15" y="52"/>
                  <a:pt x="15" y="52"/>
                </a:cubicBezTo>
                <a:cubicBezTo>
                  <a:pt x="15" y="52"/>
                  <a:pt x="15" y="52"/>
                  <a:pt x="15" y="52"/>
                </a:cubicBezTo>
                <a:cubicBezTo>
                  <a:pt x="15" y="52"/>
                  <a:pt x="15" y="52"/>
                  <a:pt x="15" y="52"/>
                </a:cubicBezTo>
                <a:cubicBezTo>
                  <a:pt x="16" y="52"/>
                  <a:pt x="16" y="52"/>
                  <a:pt x="16" y="52"/>
                </a:cubicBezTo>
                <a:cubicBezTo>
                  <a:pt x="16" y="52"/>
                  <a:pt x="16" y="52"/>
                  <a:pt x="16" y="52"/>
                </a:cubicBezTo>
                <a:cubicBezTo>
                  <a:pt x="16" y="52"/>
                  <a:pt x="16" y="52"/>
                  <a:pt x="16" y="52"/>
                </a:cubicBezTo>
                <a:cubicBezTo>
                  <a:pt x="16" y="52"/>
                  <a:pt x="16" y="52"/>
                  <a:pt x="16" y="52"/>
                </a:cubicBezTo>
                <a:cubicBezTo>
                  <a:pt x="16" y="52"/>
                  <a:pt x="16" y="52"/>
                  <a:pt x="16" y="52"/>
                </a:cubicBezTo>
                <a:cubicBezTo>
                  <a:pt x="16" y="52"/>
                  <a:pt x="16" y="52"/>
                  <a:pt x="16" y="52"/>
                </a:cubicBezTo>
                <a:cubicBezTo>
                  <a:pt x="16" y="52"/>
                  <a:pt x="16" y="52"/>
                  <a:pt x="16" y="52"/>
                </a:cubicBezTo>
                <a:cubicBezTo>
                  <a:pt x="16" y="52"/>
                  <a:pt x="16" y="52"/>
                  <a:pt x="16" y="52"/>
                </a:cubicBezTo>
                <a:cubicBezTo>
                  <a:pt x="16" y="52"/>
                  <a:pt x="16" y="52"/>
                  <a:pt x="16" y="52"/>
                </a:cubicBezTo>
                <a:cubicBezTo>
                  <a:pt x="16" y="52"/>
                  <a:pt x="16" y="52"/>
                  <a:pt x="16" y="52"/>
                </a:cubicBezTo>
                <a:cubicBezTo>
                  <a:pt x="16" y="53"/>
                  <a:pt x="16" y="53"/>
                  <a:pt x="16" y="53"/>
                </a:cubicBezTo>
                <a:cubicBezTo>
                  <a:pt x="17" y="53"/>
                  <a:pt x="17" y="53"/>
                  <a:pt x="17" y="53"/>
                </a:cubicBezTo>
                <a:cubicBezTo>
                  <a:pt x="17" y="53"/>
                  <a:pt x="17" y="53"/>
                  <a:pt x="17" y="53"/>
                </a:cubicBezTo>
                <a:cubicBezTo>
                  <a:pt x="17" y="53"/>
                  <a:pt x="17" y="53"/>
                  <a:pt x="17" y="53"/>
                </a:cubicBezTo>
                <a:cubicBezTo>
                  <a:pt x="17" y="53"/>
                  <a:pt x="17" y="53"/>
                  <a:pt x="17" y="53"/>
                </a:cubicBezTo>
                <a:cubicBezTo>
                  <a:pt x="17" y="52"/>
                  <a:pt x="17" y="52"/>
                  <a:pt x="17" y="52"/>
                </a:cubicBezTo>
                <a:cubicBezTo>
                  <a:pt x="17" y="52"/>
                  <a:pt x="17" y="52"/>
                  <a:pt x="17" y="52"/>
                </a:cubicBezTo>
                <a:cubicBezTo>
                  <a:pt x="17" y="52"/>
                  <a:pt x="17" y="52"/>
                  <a:pt x="17" y="52"/>
                </a:cubicBezTo>
                <a:cubicBezTo>
                  <a:pt x="17" y="52"/>
                  <a:pt x="17" y="52"/>
                  <a:pt x="17" y="52"/>
                </a:cubicBezTo>
                <a:cubicBezTo>
                  <a:pt x="17" y="52"/>
                  <a:pt x="17" y="52"/>
                  <a:pt x="17" y="52"/>
                </a:cubicBezTo>
                <a:cubicBezTo>
                  <a:pt x="17" y="52"/>
                  <a:pt x="17" y="52"/>
                  <a:pt x="17" y="52"/>
                </a:cubicBezTo>
                <a:cubicBezTo>
                  <a:pt x="17" y="52"/>
                  <a:pt x="17" y="52"/>
                  <a:pt x="17" y="52"/>
                </a:cubicBezTo>
                <a:cubicBezTo>
                  <a:pt x="17" y="52"/>
                  <a:pt x="17" y="52"/>
                  <a:pt x="17" y="52"/>
                </a:cubicBezTo>
                <a:cubicBezTo>
                  <a:pt x="17" y="52"/>
                  <a:pt x="17" y="52"/>
                  <a:pt x="17" y="52"/>
                </a:cubicBezTo>
                <a:cubicBezTo>
                  <a:pt x="17" y="51"/>
                  <a:pt x="17" y="51"/>
                  <a:pt x="17" y="51"/>
                </a:cubicBezTo>
                <a:cubicBezTo>
                  <a:pt x="17" y="51"/>
                  <a:pt x="17" y="51"/>
                  <a:pt x="17" y="51"/>
                </a:cubicBezTo>
                <a:cubicBezTo>
                  <a:pt x="17" y="51"/>
                  <a:pt x="17" y="51"/>
                  <a:pt x="17" y="51"/>
                </a:cubicBezTo>
                <a:cubicBezTo>
                  <a:pt x="17" y="51"/>
                  <a:pt x="17" y="51"/>
                  <a:pt x="17" y="51"/>
                </a:cubicBezTo>
                <a:cubicBezTo>
                  <a:pt x="17" y="51"/>
                  <a:pt x="17" y="51"/>
                  <a:pt x="17" y="51"/>
                </a:cubicBezTo>
                <a:cubicBezTo>
                  <a:pt x="17" y="51"/>
                  <a:pt x="17" y="51"/>
                  <a:pt x="17" y="51"/>
                </a:cubicBezTo>
                <a:cubicBezTo>
                  <a:pt x="17" y="51"/>
                  <a:pt x="17" y="51"/>
                  <a:pt x="17" y="51"/>
                </a:cubicBezTo>
                <a:cubicBezTo>
                  <a:pt x="17" y="51"/>
                  <a:pt x="17" y="50"/>
                  <a:pt x="17" y="50"/>
                </a:cubicBezTo>
                <a:cubicBezTo>
                  <a:pt x="17" y="50"/>
                  <a:pt x="17" y="50"/>
                  <a:pt x="17" y="50"/>
                </a:cubicBezTo>
                <a:cubicBezTo>
                  <a:pt x="17" y="50"/>
                  <a:pt x="17" y="50"/>
                  <a:pt x="17" y="50"/>
                </a:cubicBezTo>
                <a:cubicBezTo>
                  <a:pt x="17" y="50"/>
                  <a:pt x="17" y="50"/>
                  <a:pt x="17" y="50"/>
                </a:cubicBezTo>
                <a:cubicBezTo>
                  <a:pt x="17" y="50"/>
                  <a:pt x="17" y="50"/>
                  <a:pt x="17" y="49"/>
                </a:cubicBezTo>
                <a:cubicBezTo>
                  <a:pt x="17" y="49"/>
                  <a:pt x="16" y="49"/>
                  <a:pt x="16" y="49"/>
                </a:cubicBezTo>
                <a:cubicBezTo>
                  <a:pt x="16" y="49"/>
                  <a:pt x="16" y="49"/>
                  <a:pt x="16" y="49"/>
                </a:cubicBezTo>
                <a:cubicBezTo>
                  <a:pt x="16" y="49"/>
                  <a:pt x="16" y="49"/>
                  <a:pt x="16" y="49"/>
                </a:cubicBezTo>
                <a:cubicBezTo>
                  <a:pt x="16" y="49"/>
                  <a:pt x="16" y="49"/>
                  <a:pt x="16" y="49"/>
                </a:cubicBezTo>
                <a:cubicBezTo>
                  <a:pt x="16" y="49"/>
                  <a:pt x="16" y="49"/>
                  <a:pt x="16" y="49"/>
                </a:cubicBezTo>
                <a:cubicBezTo>
                  <a:pt x="16" y="49"/>
                  <a:pt x="16" y="49"/>
                  <a:pt x="16" y="49"/>
                </a:cubicBezTo>
                <a:cubicBezTo>
                  <a:pt x="16" y="49"/>
                  <a:pt x="16" y="49"/>
                  <a:pt x="16" y="49"/>
                </a:cubicBezTo>
                <a:cubicBezTo>
                  <a:pt x="16" y="49"/>
                  <a:pt x="16" y="49"/>
                  <a:pt x="16" y="49"/>
                </a:cubicBezTo>
                <a:cubicBezTo>
                  <a:pt x="16" y="49"/>
                  <a:pt x="16" y="49"/>
                  <a:pt x="16" y="49"/>
                </a:cubicBezTo>
                <a:cubicBezTo>
                  <a:pt x="16" y="49"/>
                  <a:pt x="16" y="49"/>
                  <a:pt x="16" y="49"/>
                </a:cubicBezTo>
                <a:cubicBezTo>
                  <a:pt x="16" y="48"/>
                  <a:pt x="17" y="48"/>
                  <a:pt x="17" y="48"/>
                </a:cubicBezTo>
                <a:cubicBezTo>
                  <a:pt x="17" y="48"/>
                  <a:pt x="17" y="48"/>
                  <a:pt x="17" y="48"/>
                </a:cubicBezTo>
                <a:cubicBezTo>
                  <a:pt x="17" y="48"/>
                  <a:pt x="17" y="48"/>
                  <a:pt x="17" y="48"/>
                </a:cubicBezTo>
                <a:cubicBezTo>
                  <a:pt x="17" y="48"/>
                  <a:pt x="17" y="48"/>
                  <a:pt x="17" y="48"/>
                </a:cubicBezTo>
                <a:cubicBezTo>
                  <a:pt x="17" y="48"/>
                  <a:pt x="17" y="48"/>
                  <a:pt x="17" y="48"/>
                </a:cubicBezTo>
                <a:cubicBezTo>
                  <a:pt x="17" y="48"/>
                  <a:pt x="17" y="48"/>
                  <a:pt x="17" y="48"/>
                </a:cubicBezTo>
                <a:cubicBezTo>
                  <a:pt x="17" y="48"/>
                  <a:pt x="17" y="48"/>
                  <a:pt x="17" y="48"/>
                </a:cubicBezTo>
                <a:cubicBezTo>
                  <a:pt x="17" y="48"/>
                  <a:pt x="17" y="48"/>
                  <a:pt x="17" y="48"/>
                </a:cubicBezTo>
                <a:cubicBezTo>
                  <a:pt x="17" y="48"/>
                  <a:pt x="17" y="48"/>
                  <a:pt x="17" y="48"/>
                </a:cubicBezTo>
                <a:cubicBezTo>
                  <a:pt x="17" y="48"/>
                  <a:pt x="17" y="48"/>
                  <a:pt x="17" y="48"/>
                </a:cubicBezTo>
                <a:cubicBezTo>
                  <a:pt x="17" y="48"/>
                  <a:pt x="17" y="48"/>
                  <a:pt x="18" y="48"/>
                </a:cubicBezTo>
                <a:cubicBezTo>
                  <a:pt x="18" y="48"/>
                  <a:pt x="18" y="47"/>
                  <a:pt x="18" y="47"/>
                </a:cubicBezTo>
                <a:cubicBezTo>
                  <a:pt x="18" y="47"/>
                  <a:pt x="18" y="47"/>
                  <a:pt x="18" y="47"/>
                </a:cubicBezTo>
                <a:cubicBezTo>
                  <a:pt x="18" y="47"/>
                  <a:pt x="18" y="46"/>
                  <a:pt x="18" y="46"/>
                </a:cubicBezTo>
                <a:cubicBezTo>
                  <a:pt x="18" y="46"/>
                  <a:pt x="18" y="46"/>
                  <a:pt x="18" y="46"/>
                </a:cubicBezTo>
                <a:cubicBezTo>
                  <a:pt x="18" y="46"/>
                  <a:pt x="18" y="46"/>
                  <a:pt x="18" y="46"/>
                </a:cubicBezTo>
                <a:cubicBezTo>
                  <a:pt x="18" y="46"/>
                  <a:pt x="18" y="46"/>
                  <a:pt x="18" y="46"/>
                </a:cubicBezTo>
                <a:cubicBezTo>
                  <a:pt x="17" y="46"/>
                  <a:pt x="17" y="46"/>
                  <a:pt x="17" y="46"/>
                </a:cubicBezTo>
                <a:cubicBezTo>
                  <a:pt x="17" y="46"/>
                  <a:pt x="17" y="46"/>
                  <a:pt x="17" y="46"/>
                </a:cubicBezTo>
                <a:cubicBezTo>
                  <a:pt x="18" y="46"/>
                  <a:pt x="18" y="46"/>
                  <a:pt x="18" y="46"/>
                </a:cubicBezTo>
                <a:cubicBezTo>
                  <a:pt x="18" y="46"/>
                  <a:pt x="18" y="46"/>
                  <a:pt x="18" y="46"/>
                </a:cubicBezTo>
                <a:cubicBezTo>
                  <a:pt x="18" y="46"/>
                  <a:pt x="18" y="46"/>
                  <a:pt x="18" y="46"/>
                </a:cubicBezTo>
                <a:cubicBezTo>
                  <a:pt x="18" y="46"/>
                  <a:pt x="18" y="46"/>
                  <a:pt x="18" y="46"/>
                </a:cubicBezTo>
                <a:cubicBezTo>
                  <a:pt x="19" y="46"/>
                  <a:pt x="19" y="46"/>
                  <a:pt x="19" y="46"/>
                </a:cubicBezTo>
                <a:cubicBezTo>
                  <a:pt x="19" y="46"/>
                  <a:pt x="19" y="46"/>
                  <a:pt x="19" y="46"/>
                </a:cubicBezTo>
                <a:cubicBezTo>
                  <a:pt x="19" y="46"/>
                  <a:pt x="19" y="45"/>
                  <a:pt x="19" y="45"/>
                </a:cubicBezTo>
                <a:cubicBezTo>
                  <a:pt x="19" y="45"/>
                  <a:pt x="19" y="45"/>
                  <a:pt x="19" y="45"/>
                </a:cubicBezTo>
                <a:cubicBezTo>
                  <a:pt x="19" y="45"/>
                  <a:pt x="19" y="45"/>
                  <a:pt x="19" y="45"/>
                </a:cubicBezTo>
                <a:cubicBezTo>
                  <a:pt x="19" y="45"/>
                  <a:pt x="19" y="45"/>
                  <a:pt x="19" y="45"/>
                </a:cubicBezTo>
                <a:cubicBezTo>
                  <a:pt x="19" y="45"/>
                  <a:pt x="19" y="45"/>
                  <a:pt x="19" y="45"/>
                </a:cubicBezTo>
                <a:cubicBezTo>
                  <a:pt x="19" y="45"/>
                  <a:pt x="19" y="45"/>
                  <a:pt x="19" y="45"/>
                </a:cubicBezTo>
                <a:cubicBezTo>
                  <a:pt x="19" y="45"/>
                  <a:pt x="19" y="45"/>
                  <a:pt x="20" y="44"/>
                </a:cubicBezTo>
                <a:cubicBezTo>
                  <a:pt x="20" y="44"/>
                  <a:pt x="20" y="44"/>
                  <a:pt x="20" y="44"/>
                </a:cubicBezTo>
                <a:cubicBezTo>
                  <a:pt x="20" y="42"/>
                  <a:pt x="20" y="42"/>
                  <a:pt x="20" y="42"/>
                </a:cubicBezTo>
                <a:cubicBezTo>
                  <a:pt x="20" y="42"/>
                  <a:pt x="20" y="42"/>
                  <a:pt x="20" y="42"/>
                </a:cubicBezTo>
                <a:cubicBezTo>
                  <a:pt x="20" y="42"/>
                  <a:pt x="20" y="42"/>
                  <a:pt x="20" y="42"/>
                </a:cubicBezTo>
                <a:cubicBezTo>
                  <a:pt x="20" y="42"/>
                  <a:pt x="20" y="42"/>
                  <a:pt x="20" y="42"/>
                </a:cubicBezTo>
                <a:cubicBezTo>
                  <a:pt x="20" y="42"/>
                  <a:pt x="20" y="42"/>
                  <a:pt x="20" y="42"/>
                </a:cubicBezTo>
                <a:cubicBezTo>
                  <a:pt x="20" y="42"/>
                  <a:pt x="20" y="42"/>
                  <a:pt x="20" y="42"/>
                </a:cubicBezTo>
                <a:cubicBezTo>
                  <a:pt x="20" y="42"/>
                  <a:pt x="20" y="42"/>
                  <a:pt x="20" y="41"/>
                </a:cubicBezTo>
                <a:cubicBezTo>
                  <a:pt x="20" y="41"/>
                  <a:pt x="20" y="41"/>
                  <a:pt x="20" y="41"/>
                </a:cubicBezTo>
                <a:cubicBezTo>
                  <a:pt x="20" y="41"/>
                  <a:pt x="20" y="41"/>
                  <a:pt x="20" y="41"/>
                </a:cubicBezTo>
                <a:cubicBezTo>
                  <a:pt x="21" y="41"/>
                  <a:pt x="21" y="41"/>
                  <a:pt x="21" y="41"/>
                </a:cubicBezTo>
                <a:cubicBezTo>
                  <a:pt x="21" y="41"/>
                  <a:pt x="21" y="41"/>
                  <a:pt x="21" y="41"/>
                </a:cubicBezTo>
                <a:cubicBezTo>
                  <a:pt x="21" y="41"/>
                  <a:pt x="21" y="41"/>
                  <a:pt x="21" y="41"/>
                </a:cubicBezTo>
                <a:cubicBezTo>
                  <a:pt x="22" y="41"/>
                  <a:pt x="22" y="41"/>
                  <a:pt x="22" y="41"/>
                </a:cubicBezTo>
                <a:cubicBezTo>
                  <a:pt x="22" y="41"/>
                  <a:pt x="22" y="41"/>
                  <a:pt x="22" y="41"/>
                </a:cubicBezTo>
                <a:cubicBezTo>
                  <a:pt x="22" y="41"/>
                  <a:pt x="22" y="41"/>
                  <a:pt x="22" y="41"/>
                </a:cubicBezTo>
                <a:cubicBezTo>
                  <a:pt x="22" y="41"/>
                  <a:pt x="22" y="41"/>
                  <a:pt x="22" y="41"/>
                </a:cubicBezTo>
                <a:cubicBezTo>
                  <a:pt x="22" y="41"/>
                  <a:pt x="22" y="41"/>
                  <a:pt x="22" y="41"/>
                </a:cubicBezTo>
                <a:cubicBezTo>
                  <a:pt x="22" y="41"/>
                  <a:pt x="22" y="41"/>
                  <a:pt x="22" y="41"/>
                </a:cubicBezTo>
                <a:cubicBezTo>
                  <a:pt x="22" y="41"/>
                  <a:pt x="22" y="41"/>
                  <a:pt x="22" y="41"/>
                </a:cubicBezTo>
                <a:cubicBezTo>
                  <a:pt x="22" y="41"/>
                  <a:pt x="22" y="41"/>
                  <a:pt x="22" y="41"/>
                </a:cubicBezTo>
                <a:cubicBezTo>
                  <a:pt x="22" y="41"/>
                  <a:pt x="22" y="41"/>
                  <a:pt x="22" y="41"/>
                </a:cubicBezTo>
                <a:cubicBezTo>
                  <a:pt x="22" y="41"/>
                  <a:pt x="22" y="40"/>
                  <a:pt x="22" y="40"/>
                </a:cubicBezTo>
                <a:cubicBezTo>
                  <a:pt x="22" y="40"/>
                  <a:pt x="22" y="40"/>
                  <a:pt x="22" y="40"/>
                </a:cubicBezTo>
                <a:cubicBezTo>
                  <a:pt x="22" y="40"/>
                  <a:pt x="22" y="40"/>
                  <a:pt x="23" y="40"/>
                </a:cubicBezTo>
                <a:cubicBezTo>
                  <a:pt x="23" y="40"/>
                  <a:pt x="23" y="40"/>
                  <a:pt x="23" y="40"/>
                </a:cubicBezTo>
                <a:cubicBezTo>
                  <a:pt x="23" y="40"/>
                  <a:pt x="23" y="40"/>
                  <a:pt x="23" y="40"/>
                </a:cubicBezTo>
                <a:cubicBezTo>
                  <a:pt x="23" y="40"/>
                  <a:pt x="23" y="40"/>
                  <a:pt x="23" y="40"/>
                </a:cubicBezTo>
                <a:cubicBezTo>
                  <a:pt x="23" y="40"/>
                  <a:pt x="23" y="40"/>
                  <a:pt x="23" y="40"/>
                </a:cubicBezTo>
                <a:cubicBezTo>
                  <a:pt x="23" y="40"/>
                  <a:pt x="23" y="40"/>
                  <a:pt x="23" y="40"/>
                </a:cubicBezTo>
                <a:cubicBezTo>
                  <a:pt x="23" y="40"/>
                  <a:pt x="23" y="40"/>
                  <a:pt x="23" y="40"/>
                </a:cubicBezTo>
                <a:cubicBezTo>
                  <a:pt x="23" y="39"/>
                  <a:pt x="24" y="39"/>
                  <a:pt x="24" y="39"/>
                </a:cubicBezTo>
                <a:cubicBezTo>
                  <a:pt x="24" y="39"/>
                  <a:pt x="24" y="39"/>
                  <a:pt x="24" y="39"/>
                </a:cubicBezTo>
                <a:cubicBezTo>
                  <a:pt x="24" y="39"/>
                  <a:pt x="24" y="39"/>
                  <a:pt x="24" y="39"/>
                </a:cubicBezTo>
                <a:cubicBezTo>
                  <a:pt x="24" y="38"/>
                  <a:pt x="24" y="38"/>
                  <a:pt x="24" y="38"/>
                </a:cubicBezTo>
                <a:cubicBezTo>
                  <a:pt x="24" y="38"/>
                  <a:pt x="24" y="38"/>
                  <a:pt x="24" y="37"/>
                </a:cubicBezTo>
                <a:cubicBezTo>
                  <a:pt x="24" y="36"/>
                  <a:pt x="24" y="36"/>
                  <a:pt x="24" y="36"/>
                </a:cubicBezTo>
                <a:cubicBezTo>
                  <a:pt x="24" y="36"/>
                  <a:pt x="24" y="36"/>
                  <a:pt x="24" y="36"/>
                </a:cubicBezTo>
                <a:cubicBezTo>
                  <a:pt x="24" y="36"/>
                  <a:pt x="24" y="36"/>
                  <a:pt x="24" y="36"/>
                </a:cubicBezTo>
                <a:cubicBezTo>
                  <a:pt x="24" y="36"/>
                  <a:pt x="24" y="36"/>
                  <a:pt x="24" y="36"/>
                </a:cubicBezTo>
                <a:cubicBezTo>
                  <a:pt x="24" y="36"/>
                  <a:pt x="24" y="36"/>
                  <a:pt x="24" y="36"/>
                </a:cubicBezTo>
                <a:cubicBezTo>
                  <a:pt x="24" y="36"/>
                  <a:pt x="24" y="36"/>
                  <a:pt x="24" y="36"/>
                </a:cubicBezTo>
                <a:cubicBezTo>
                  <a:pt x="24" y="36"/>
                  <a:pt x="24" y="36"/>
                  <a:pt x="24" y="36"/>
                </a:cubicBezTo>
                <a:cubicBezTo>
                  <a:pt x="24" y="36"/>
                  <a:pt x="24" y="36"/>
                  <a:pt x="24" y="36"/>
                </a:cubicBezTo>
                <a:cubicBezTo>
                  <a:pt x="24" y="36"/>
                  <a:pt x="24" y="36"/>
                  <a:pt x="24" y="36"/>
                </a:cubicBezTo>
                <a:cubicBezTo>
                  <a:pt x="24" y="36"/>
                  <a:pt x="24" y="36"/>
                  <a:pt x="24" y="36"/>
                </a:cubicBezTo>
                <a:cubicBezTo>
                  <a:pt x="25" y="36"/>
                  <a:pt x="25" y="36"/>
                  <a:pt x="25" y="36"/>
                </a:cubicBezTo>
                <a:cubicBezTo>
                  <a:pt x="25" y="36"/>
                  <a:pt x="25" y="35"/>
                  <a:pt x="25" y="35"/>
                </a:cubicBezTo>
                <a:cubicBezTo>
                  <a:pt x="25" y="35"/>
                  <a:pt x="25" y="35"/>
                  <a:pt x="25" y="35"/>
                </a:cubicBezTo>
                <a:cubicBezTo>
                  <a:pt x="25" y="35"/>
                  <a:pt x="25" y="35"/>
                  <a:pt x="25" y="35"/>
                </a:cubicBezTo>
                <a:cubicBezTo>
                  <a:pt x="25" y="35"/>
                  <a:pt x="25" y="35"/>
                  <a:pt x="25" y="35"/>
                </a:cubicBezTo>
                <a:cubicBezTo>
                  <a:pt x="25" y="35"/>
                  <a:pt x="25" y="35"/>
                  <a:pt x="25" y="35"/>
                </a:cubicBezTo>
                <a:cubicBezTo>
                  <a:pt x="25" y="35"/>
                  <a:pt x="25" y="35"/>
                  <a:pt x="25" y="35"/>
                </a:cubicBezTo>
                <a:cubicBezTo>
                  <a:pt x="25" y="35"/>
                  <a:pt x="25" y="35"/>
                  <a:pt x="25" y="35"/>
                </a:cubicBezTo>
                <a:cubicBezTo>
                  <a:pt x="25" y="35"/>
                  <a:pt x="25" y="35"/>
                  <a:pt x="25" y="35"/>
                </a:cubicBezTo>
                <a:cubicBezTo>
                  <a:pt x="25" y="35"/>
                  <a:pt x="25" y="35"/>
                  <a:pt x="25" y="35"/>
                </a:cubicBezTo>
                <a:cubicBezTo>
                  <a:pt x="25" y="35"/>
                  <a:pt x="25" y="35"/>
                  <a:pt x="25" y="35"/>
                </a:cubicBezTo>
                <a:cubicBezTo>
                  <a:pt x="26" y="34"/>
                  <a:pt x="26" y="34"/>
                  <a:pt x="26" y="34"/>
                </a:cubicBezTo>
                <a:cubicBezTo>
                  <a:pt x="26" y="34"/>
                  <a:pt x="26" y="34"/>
                  <a:pt x="26" y="34"/>
                </a:cubicBezTo>
                <a:cubicBezTo>
                  <a:pt x="26" y="34"/>
                  <a:pt x="26" y="34"/>
                  <a:pt x="26" y="34"/>
                </a:cubicBezTo>
                <a:cubicBezTo>
                  <a:pt x="26" y="34"/>
                  <a:pt x="26" y="34"/>
                  <a:pt x="26" y="34"/>
                </a:cubicBezTo>
                <a:cubicBezTo>
                  <a:pt x="26" y="33"/>
                  <a:pt x="26" y="33"/>
                  <a:pt x="26" y="33"/>
                </a:cubicBezTo>
                <a:cubicBezTo>
                  <a:pt x="26" y="33"/>
                  <a:pt x="26" y="33"/>
                  <a:pt x="26" y="33"/>
                </a:cubicBezTo>
                <a:cubicBezTo>
                  <a:pt x="26" y="33"/>
                  <a:pt x="26" y="33"/>
                  <a:pt x="26" y="33"/>
                </a:cubicBezTo>
                <a:cubicBezTo>
                  <a:pt x="26" y="33"/>
                  <a:pt x="26" y="33"/>
                  <a:pt x="26" y="33"/>
                </a:cubicBezTo>
                <a:cubicBezTo>
                  <a:pt x="26" y="33"/>
                  <a:pt x="26" y="33"/>
                  <a:pt x="26" y="33"/>
                </a:cubicBezTo>
                <a:cubicBezTo>
                  <a:pt x="26" y="33"/>
                  <a:pt x="26" y="33"/>
                  <a:pt x="26" y="33"/>
                </a:cubicBezTo>
                <a:cubicBezTo>
                  <a:pt x="26" y="33"/>
                  <a:pt x="26" y="33"/>
                  <a:pt x="26" y="33"/>
                </a:cubicBezTo>
                <a:cubicBezTo>
                  <a:pt x="26" y="32"/>
                  <a:pt x="26" y="32"/>
                  <a:pt x="26" y="32"/>
                </a:cubicBezTo>
                <a:cubicBezTo>
                  <a:pt x="26" y="32"/>
                  <a:pt x="26" y="32"/>
                  <a:pt x="26" y="32"/>
                </a:cubicBezTo>
                <a:cubicBezTo>
                  <a:pt x="26" y="32"/>
                  <a:pt x="26" y="32"/>
                  <a:pt x="26" y="32"/>
                </a:cubicBezTo>
                <a:cubicBezTo>
                  <a:pt x="26" y="32"/>
                  <a:pt x="26" y="32"/>
                  <a:pt x="26" y="32"/>
                </a:cubicBezTo>
                <a:cubicBezTo>
                  <a:pt x="26" y="32"/>
                  <a:pt x="26" y="32"/>
                  <a:pt x="26" y="32"/>
                </a:cubicBezTo>
                <a:cubicBezTo>
                  <a:pt x="26" y="32"/>
                  <a:pt x="26" y="32"/>
                  <a:pt x="26" y="32"/>
                </a:cubicBezTo>
                <a:cubicBezTo>
                  <a:pt x="26" y="32"/>
                  <a:pt x="26" y="32"/>
                  <a:pt x="26" y="32"/>
                </a:cubicBezTo>
                <a:cubicBezTo>
                  <a:pt x="26" y="32"/>
                  <a:pt x="26" y="32"/>
                  <a:pt x="25" y="32"/>
                </a:cubicBezTo>
                <a:cubicBezTo>
                  <a:pt x="25" y="32"/>
                  <a:pt x="25" y="32"/>
                  <a:pt x="25" y="31"/>
                </a:cubicBezTo>
                <a:cubicBezTo>
                  <a:pt x="25" y="31"/>
                  <a:pt x="25" y="31"/>
                  <a:pt x="25" y="31"/>
                </a:cubicBezTo>
                <a:cubicBezTo>
                  <a:pt x="25" y="31"/>
                  <a:pt x="25" y="31"/>
                  <a:pt x="25" y="31"/>
                </a:cubicBezTo>
                <a:cubicBezTo>
                  <a:pt x="25" y="31"/>
                  <a:pt x="25" y="31"/>
                  <a:pt x="25" y="31"/>
                </a:cubicBezTo>
                <a:cubicBezTo>
                  <a:pt x="24" y="31"/>
                  <a:pt x="24" y="31"/>
                  <a:pt x="24" y="31"/>
                </a:cubicBezTo>
                <a:cubicBezTo>
                  <a:pt x="24" y="31"/>
                  <a:pt x="24" y="31"/>
                  <a:pt x="24" y="31"/>
                </a:cubicBezTo>
                <a:cubicBezTo>
                  <a:pt x="24" y="31"/>
                  <a:pt x="24" y="31"/>
                  <a:pt x="24" y="31"/>
                </a:cubicBezTo>
                <a:cubicBezTo>
                  <a:pt x="24" y="31"/>
                  <a:pt x="24" y="31"/>
                  <a:pt x="24" y="31"/>
                </a:cubicBezTo>
                <a:cubicBezTo>
                  <a:pt x="24" y="31"/>
                  <a:pt x="24" y="31"/>
                  <a:pt x="24" y="31"/>
                </a:cubicBezTo>
                <a:cubicBezTo>
                  <a:pt x="24" y="31"/>
                  <a:pt x="24" y="31"/>
                  <a:pt x="24" y="31"/>
                </a:cubicBezTo>
                <a:cubicBezTo>
                  <a:pt x="24" y="31"/>
                  <a:pt x="24" y="31"/>
                  <a:pt x="24" y="31"/>
                </a:cubicBezTo>
                <a:cubicBezTo>
                  <a:pt x="23" y="31"/>
                  <a:pt x="23" y="31"/>
                  <a:pt x="23" y="31"/>
                </a:cubicBezTo>
                <a:cubicBezTo>
                  <a:pt x="23" y="31"/>
                  <a:pt x="23" y="31"/>
                  <a:pt x="23" y="31"/>
                </a:cubicBezTo>
                <a:cubicBezTo>
                  <a:pt x="23" y="31"/>
                  <a:pt x="23" y="31"/>
                  <a:pt x="23" y="31"/>
                </a:cubicBezTo>
                <a:cubicBezTo>
                  <a:pt x="23" y="31"/>
                  <a:pt x="23" y="31"/>
                  <a:pt x="23" y="31"/>
                </a:cubicBezTo>
                <a:cubicBezTo>
                  <a:pt x="23" y="30"/>
                  <a:pt x="23" y="30"/>
                  <a:pt x="23" y="30"/>
                </a:cubicBezTo>
                <a:cubicBezTo>
                  <a:pt x="23" y="30"/>
                  <a:pt x="22" y="30"/>
                  <a:pt x="22" y="30"/>
                </a:cubicBezTo>
                <a:cubicBezTo>
                  <a:pt x="22" y="30"/>
                  <a:pt x="22" y="30"/>
                  <a:pt x="22" y="30"/>
                </a:cubicBezTo>
                <a:cubicBezTo>
                  <a:pt x="22" y="30"/>
                  <a:pt x="22" y="30"/>
                  <a:pt x="22" y="30"/>
                </a:cubicBezTo>
                <a:cubicBezTo>
                  <a:pt x="22" y="30"/>
                  <a:pt x="22" y="30"/>
                  <a:pt x="22" y="30"/>
                </a:cubicBezTo>
                <a:cubicBezTo>
                  <a:pt x="21" y="30"/>
                  <a:pt x="21" y="30"/>
                  <a:pt x="21" y="30"/>
                </a:cubicBezTo>
                <a:cubicBezTo>
                  <a:pt x="21" y="30"/>
                  <a:pt x="21" y="30"/>
                  <a:pt x="21" y="30"/>
                </a:cubicBezTo>
                <a:cubicBezTo>
                  <a:pt x="21" y="30"/>
                  <a:pt x="21" y="30"/>
                  <a:pt x="21" y="30"/>
                </a:cubicBezTo>
                <a:cubicBezTo>
                  <a:pt x="21" y="30"/>
                  <a:pt x="21" y="30"/>
                  <a:pt x="21" y="30"/>
                </a:cubicBezTo>
                <a:cubicBezTo>
                  <a:pt x="21" y="30"/>
                  <a:pt x="21" y="30"/>
                  <a:pt x="21" y="30"/>
                </a:cubicBezTo>
                <a:cubicBezTo>
                  <a:pt x="21" y="30"/>
                  <a:pt x="21" y="30"/>
                  <a:pt x="21" y="30"/>
                </a:cubicBezTo>
                <a:cubicBezTo>
                  <a:pt x="21" y="30"/>
                  <a:pt x="21" y="30"/>
                  <a:pt x="20" y="30"/>
                </a:cubicBezTo>
                <a:cubicBezTo>
                  <a:pt x="20" y="30"/>
                  <a:pt x="20" y="30"/>
                  <a:pt x="20" y="30"/>
                </a:cubicBezTo>
                <a:cubicBezTo>
                  <a:pt x="20" y="30"/>
                  <a:pt x="20" y="30"/>
                  <a:pt x="20" y="30"/>
                </a:cubicBezTo>
                <a:cubicBezTo>
                  <a:pt x="20" y="30"/>
                  <a:pt x="20" y="30"/>
                  <a:pt x="20" y="30"/>
                </a:cubicBezTo>
                <a:cubicBezTo>
                  <a:pt x="20" y="30"/>
                  <a:pt x="20" y="29"/>
                  <a:pt x="20" y="29"/>
                </a:cubicBezTo>
                <a:cubicBezTo>
                  <a:pt x="20" y="29"/>
                  <a:pt x="20" y="29"/>
                  <a:pt x="20" y="29"/>
                </a:cubicBezTo>
                <a:cubicBezTo>
                  <a:pt x="20" y="29"/>
                  <a:pt x="20" y="29"/>
                  <a:pt x="20" y="29"/>
                </a:cubicBezTo>
                <a:cubicBezTo>
                  <a:pt x="19" y="29"/>
                  <a:pt x="19" y="29"/>
                  <a:pt x="19" y="29"/>
                </a:cubicBezTo>
                <a:cubicBezTo>
                  <a:pt x="19" y="29"/>
                  <a:pt x="19" y="29"/>
                  <a:pt x="19" y="29"/>
                </a:cubicBezTo>
                <a:cubicBezTo>
                  <a:pt x="19" y="29"/>
                  <a:pt x="19" y="29"/>
                  <a:pt x="19" y="30"/>
                </a:cubicBezTo>
                <a:cubicBezTo>
                  <a:pt x="19" y="30"/>
                  <a:pt x="19" y="30"/>
                  <a:pt x="19" y="30"/>
                </a:cubicBezTo>
                <a:cubicBezTo>
                  <a:pt x="19" y="30"/>
                  <a:pt x="18" y="30"/>
                  <a:pt x="18" y="30"/>
                </a:cubicBezTo>
                <a:cubicBezTo>
                  <a:pt x="18" y="30"/>
                  <a:pt x="18" y="30"/>
                  <a:pt x="18" y="29"/>
                </a:cubicBezTo>
                <a:cubicBezTo>
                  <a:pt x="18" y="29"/>
                  <a:pt x="18" y="29"/>
                  <a:pt x="18" y="29"/>
                </a:cubicBezTo>
                <a:cubicBezTo>
                  <a:pt x="18" y="29"/>
                  <a:pt x="18" y="29"/>
                  <a:pt x="18" y="29"/>
                </a:cubicBezTo>
                <a:cubicBezTo>
                  <a:pt x="18" y="29"/>
                  <a:pt x="18" y="29"/>
                  <a:pt x="18" y="29"/>
                </a:cubicBezTo>
                <a:cubicBezTo>
                  <a:pt x="18" y="29"/>
                  <a:pt x="18" y="29"/>
                  <a:pt x="18" y="29"/>
                </a:cubicBezTo>
                <a:cubicBezTo>
                  <a:pt x="18" y="29"/>
                  <a:pt x="18" y="29"/>
                  <a:pt x="18" y="29"/>
                </a:cubicBezTo>
                <a:cubicBezTo>
                  <a:pt x="18" y="29"/>
                  <a:pt x="18" y="29"/>
                  <a:pt x="19" y="29"/>
                </a:cubicBezTo>
                <a:cubicBezTo>
                  <a:pt x="19" y="29"/>
                  <a:pt x="19" y="29"/>
                  <a:pt x="19" y="29"/>
                </a:cubicBezTo>
                <a:cubicBezTo>
                  <a:pt x="19" y="29"/>
                  <a:pt x="19" y="29"/>
                  <a:pt x="19" y="29"/>
                </a:cubicBezTo>
                <a:cubicBezTo>
                  <a:pt x="19" y="29"/>
                  <a:pt x="19" y="29"/>
                  <a:pt x="19" y="29"/>
                </a:cubicBezTo>
                <a:cubicBezTo>
                  <a:pt x="19" y="29"/>
                  <a:pt x="19" y="29"/>
                  <a:pt x="19" y="29"/>
                </a:cubicBezTo>
                <a:cubicBezTo>
                  <a:pt x="19" y="29"/>
                  <a:pt x="19" y="29"/>
                  <a:pt x="19" y="29"/>
                </a:cubicBezTo>
                <a:cubicBezTo>
                  <a:pt x="19" y="29"/>
                  <a:pt x="19" y="29"/>
                  <a:pt x="19" y="29"/>
                </a:cubicBezTo>
                <a:cubicBezTo>
                  <a:pt x="19" y="29"/>
                  <a:pt x="19" y="28"/>
                  <a:pt x="19" y="28"/>
                </a:cubicBezTo>
                <a:cubicBezTo>
                  <a:pt x="19" y="28"/>
                  <a:pt x="19" y="28"/>
                  <a:pt x="19" y="28"/>
                </a:cubicBezTo>
                <a:cubicBezTo>
                  <a:pt x="19" y="28"/>
                  <a:pt x="19" y="28"/>
                  <a:pt x="19" y="28"/>
                </a:cubicBezTo>
                <a:cubicBezTo>
                  <a:pt x="18" y="28"/>
                  <a:pt x="18" y="28"/>
                  <a:pt x="18" y="28"/>
                </a:cubicBezTo>
                <a:cubicBezTo>
                  <a:pt x="18" y="28"/>
                  <a:pt x="18" y="28"/>
                  <a:pt x="18" y="28"/>
                </a:cubicBezTo>
                <a:cubicBezTo>
                  <a:pt x="18" y="28"/>
                  <a:pt x="18" y="28"/>
                  <a:pt x="18" y="28"/>
                </a:cubicBezTo>
                <a:cubicBezTo>
                  <a:pt x="18" y="28"/>
                  <a:pt x="18" y="28"/>
                  <a:pt x="18" y="28"/>
                </a:cubicBezTo>
                <a:cubicBezTo>
                  <a:pt x="18" y="28"/>
                  <a:pt x="18" y="28"/>
                  <a:pt x="18" y="28"/>
                </a:cubicBezTo>
                <a:cubicBezTo>
                  <a:pt x="18" y="27"/>
                  <a:pt x="18" y="27"/>
                  <a:pt x="18" y="27"/>
                </a:cubicBezTo>
                <a:cubicBezTo>
                  <a:pt x="18" y="27"/>
                  <a:pt x="18" y="27"/>
                  <a:pt x="18" y="27"/>
                </a:cubicBezTo>
                <a:cubicBezTo>
                  <a:pt x="18" y="27"/>
                  <a:pt x="18" y="27"/>
                  <a:pt x="18" y="27"/>
                </a:cubicBezTo>
                <a:cubicBezTo>
                  <a:pt x="18" y="27"/>
                  <a:pt x="18" y="27"/>
                  <a:pt x="18" y="27"/>
                </a:cubicBezTo>
                <a:cubicBezTo>
                  <a:pt x="18" y="27"/>
                  <a:pt x="18" y="27"/>
                  <a:pt x="18" y="27"/>
                </a:cubicBezTo>
                <a:cubicBezTo>
                  <a:pt x="18" y="27"/>
                  <a:pt x="18" y="27"/>
                  <a:pt x="18" y="27"/>
                </a:cubicBezTo>
                <a:cubicBezTo>
                  <a:pt x="18" y="27"/>
                  <a:pt x="17" y="27"/>
                  <a:pt x="17" y="26"/>
                </a:cubicBezTo>
                <a:cubicBezTo>
                  <a:pt x="17" y="26"/>
                  <a:pt x="17" y="26"/>
                  <a:pt x="17" y="26"/>
                </a:cubicBezTo>
                <a:cubicBezTo>
                  <a:pt x="17" y="26"/>
                  <a:pt x="17" y="26"/>
                  <a:pt x="17" y="26"/>
                </a:cubicBezTo>
                <a:cubicBezTo>
                  <a:pt x="17" y="26"/>
                  <a:pt x="17" y="26"/>
                  <a:pt x="17" y="26"/>
                </a:cubicBezTo>
                <a:cubicBezTo>
                  <a:pt x="17" y="26"/>
                  <a:pt x="17" y="26"/>
                  <a:pt x="17" y="26"/>
                </a:cubicBezTo>
                <a:cubicBezTo>
                  <a:pt x="16" y="26"/>
                  <a:pt x="16" y="26"/>
                  <a:pt x="16" y="26"/>
                </a:cubicBezTo>
                <a:cubicBezTo>
                  <a:pt x="16" y="26"/>
                  <a:pt x="16" y="26"/>
                  <a:pt x="16" y="26"/>
                </a:cubicBezTo>
                <a:cubicBezTo>
                  <a:pt x="16" y="26"/>
                  <a:pt x="16" y="26"/>
                  <a:pt x="16" y="26"/>
                </a:cubicBezTo>
                <a:cubicBezTo>
                  <a:pt x="16" y="26"/>
                  <a:pt x="16" y="26"/>
                  <a:pt x="16" y="26"/>
                </a:cubicBezTo>
                <a:cubicBezTo>
                  <a:pt x="16" y="26"/>
                  <a:pt x="16" y="26"/>
                  <a:pt x="16" y="26"/>
                </a:cubicBezTo>
                <a:cubicBezTo>
                  <a:pt x="15" y="26"/>
                  <a:pt x="15" y="26"/>
                  <a:pt x="15" y="26"/>
                </a:cubicBezTo>
                <a:cubicBezTo>
                  <a:pt x="15" y="26"/>
                  <a:pt x="15" y="26"/>
                  <a:pt x="15" y="25"/>
                </a:cubicBezTo>
                <a:cubicBezTo>
                  <a:pt x="15" y="25"/>
                  <a:pt x="15" y="25"/>
                  <a:pt x="15" y="25"/>
                </a:cubicBezTo>
                <a:cubicBezTo>
                  <a:pt x="15" y="25"/>
                  <a:pt x="15" y="25"/>
                  <a:pt x="15" y="25"/>
                </a:cubicBezTo>
                <a:cubicBezTo>
                  <a:pt x="15" y="25"/>
                  <a:pt x="15" y="25"/>
                  <a:pt x="15" y="25"/>
                </a:cubicBezTo>
                <a:cubicBezTo>
                  <a:pt x="15" y="25"/>
                  <a:pt x="15" y="25"/>
                  <a:pt x="15" y="25"/>
                </a:cubicBezTo>
                <a:cubicBezTo>
                  <a:pt x="15" y="25"/>
                  <a:pt x="15" y="25"/>
                  <a:pt x="15" y="25"/>
                </a:cubicBezTo>
                <a:cubicBezTo>
                  <a:pt x="15" y="25"/>
                  <a:pt x="14" y="25"/>
                  <a:pt x="14" y="25"/>
                </a:cubicBezTo>
                <a:cubicBezTo>
                  <a:pt x="14" y="25"/>
                  <a:pt x="14" y="25"/>
                  <a:pt x="14" y="25"/>
                </a:cubicBezTo>
                <a:cubicBezTo>
                  <a:pt x="14" y="25"/>
                  <a:pt x="14" y="25"/>
                  <a:pt x="14" y="25"/>
                </a:cubicBezTo>
                <a:cubicBezTo>
                  <a:pt x="14" y="25"/>
                  <a:pt x="14" y="25"/>
                  <a:pt x="13" y="25"/>
                </a:cubicBezTo>
                <a:cubicBezTo>
                  <a:pt x="14" y="25"/>
                  <a:pt x="14" y="24"/>
                  <a:pt x="14" y="24"/>
                </a:cubicBezTo>
                <a:cubicBezTo>
                  <a:pt x="14" y="24"/>
                  <a:pt x="14" y="24"/>
                  <a:pt x="14" y="24"/>
                </a:cubicBezTo>
                <a:cubicBezTo>
                  <a:pt x="14" y="24"/>
                  <a:pt x="14" y="24"/>
                  <a:pt x="14" y="24"/>
                </a:cubicBezTo>
                <a:cubicBezTo>
                  <a:pt x="13" y="24"/>
                  <a:pt x="13" y="24"/>
                  <a:pt x="13" y="24"/>
                </a:cubicBezTo>
                <a:cubicBezTo>
                  <a:pt x="13" y="24"/>
                  <a:pt x="13" y="24"/>
                  <a:pt x="13" y="24"/>
                </a:cubicBezTo>
                <a:cubicBezTo>
                  <a:pt x="13" y="24"/>
                  <a:pt x="13" y="24"/>
                  <a:pt x="13" y="24"/>
                </a:cubicBezTo>
                <a:cubicBezTo>
                  <a:pt x="13" y="24"/>
                  <a:pt x="13" y="24"/>
                  <a:pt x="13" y="24"/>
                </a:cubicBezTo>
                <a:cubicBezTo>
                  <a:pt x="13" y="24"/>
                  <a:pt x="13" y="24"/>
                  <a:pt x="13" y="24"/>
                </a:cubicBezTo>
                <a:cubicBezTo>
                  <a:pt x="13" y="24"/>
                  <a:pt x="13" y="24"/>
                  <a:pt x="13" y="24"/>
                </a:cubicBezTo>
                <a:cubicBezTo>
                  <a:pt x="13" y="24"/>
                  <a:pt x="13" y="24"/>
                  <a:pt x="13" y="24"/>
                </a:cubicBezTo>
                <a:cubicBezTo>
                  <a:pt x="13" y="24"/>
                  <a:pt x="13" y="24"/>
                  <a:pt x="13" y="24"/>
                </a:cubicBezTo>
                <a:cubicBezTo>
                  <a:pt x="13" y="24"/>
                  <a:pt x="13" y="24"/>
                  <a:pt x="13" y="24"/>
                </a:cubicBezTo>
                <a:cubicBezTo>
                  <a:pt x="13" y="24"/>
                  <a:pt x="12" y="24"/>
                  <a:pt x="12" y="24"/>
                </a:cubicBezTo>
                <a:cubicBezTo>
                  <a:pt x="12" y="24"/>
                  <a:pt x="12" y="24"/>
                  <a:pt x="12" y="24"/>
                </a:cubicBezTo>
                <a:cubicBezTo>
                  <a:pt x="12" y="24"/>
                  <a:pt x="12" y="24"/>
                  <a:pt x="12" y="24"/>
                </a:cubicBezTo>
                <a:cubicBezTo>
                  <a:pt x="12" y="24"/>
                  <a:pt x="12" y="24"/>
                  <a:pt x="12" y="24"/>
                </a:cubicBezTo>
                <a:cubicBezTo>
                  <a:pt x="12" y="24"/>
                  <a:pt x="11" y="24"/>
                  <a:pt x="11" y="24"/>
                </a:cubicBezTo>
                <a:cubicBezTo>
                  <a:pt x="11" y="24"/>
                  <a:pt x="11" y="23"/>
                  <a:pt x="11" y="23"/>
                </a:cubicBezTo>
                <a:cubicBezTo>
                  <a:pt x="11" y="23"/>
                  <a:pt x="11" y="23"/>
                  <a:pt x="11" y="23"/>
                </a:cubicBezTo>
                <a:cubicBezTo>
                  <a:pt x="11" y="23"/>
                  <a:pt x="10" y="23"/>
                  <a:pt x="10" y="23"/>
                </a:cubicBezTo>
                <a:cubicBezTo>
                  <a:pt x="10" y="23"/>
                  <a:pt x="10" y="23"/>
                  <a:pt x="10" y="23"/>
                </a:cubicBezTo>
                <a:cubicBezTo>
                  <a:pt x="10" y="23"/>
                  <a:pt x="10" y="23"/>
                  <a:pt x="10" y="23"/>
                </a:cubicBezTo>
                <a:cubicBezTo>
                  <a:pt x="10" y="23"/>
                  <a:pt x="10" y="23"/>
                  <a:pt x="10" y="23"/>
                </a:cubicBezTo>
                <a:cubicBezTo>
                  <a:pt x="10" y="23"/>
                  <a:pt x="10" y="23"/>
                  <a:pt x="10" y="23"/>
                </a:cubicBezTo>
                <a:cubicBezTo>
                  <a:pt x="10" y="23"/>
                  <a:pt x="10" y="23"/>
                  <a:pt x="10" y="23"/>
                </a:cubicBezTo>
                <a:cubicBezTo>
                  <a:pt x="10" y="23"/>
                  <a:pt x="9" y="23"/>
                  <a:pt x="9" y="23"/>
                </a:cubicBezTo>
                <a:cubicBezTo>
                  <a:pt x="9" y="23"/>
                  <a:pt x="9" y="23"/>
                  <a:pt x="9" y="23"/>
                </a:cubicBezTo>
                <a:cubicBezTo>
                  <a:pt x="9" y="23"/>
                  <a:pt x="9" y="23"/>
                  <a:pt x="9" y="23"/>
                </a:cubicBezTo>
                <a:cubicBezTo>
                  <a:pt x="9" y="23"/>
                  <a:pt x="9" y="23"/>
                  <a:pt x="9" y="23"/>
                </a:cubicBezTo>
                <a:cubicBezTo>
                  <a:pt x="9" y="23"/>
                  <a:pt x="9" y="23"/>
                  <a:pt x="9" y="23"/>
                </a:cubicBezTo>
                <a:cubicBezTo>
                  <a:pt x="9" y="23"/>
                  <a:pt x="9" y="23"/>
                  <a:pt x="9" y="23"/>
                </a:cubicBezTo>
                <a:cubicBezTo>
                  <a:pt x="9" y="23"/>
                  <a:pt x="9" y="23"/>
                  <a:pt x="9" y="23"/>
                </a:cubicBezTo>
                <a:cubicBezTo>
                  <a:pt x="9" y="23"/>
                  <a:pt x="9" y="23"/>
                  <a:pt x="8" y="24"/>
                </a:cubicBezTo>
                <a:cubicBezTo>
                  <a:pt x="8" y="24"/>
                  <a:pt x="8" y="24"/>
                  <a:pt x="8" y="24"/>
                </a:cubicBezTo>
                <a:cubicBezTo>
                  <a:pt x="8" y="24"/>
                  <a:pt x="8" y="24"/>
                  <a:pt x="8" y="24"/>
                </a:cubicBezTo>
                <a:cubicBezTo>
                  <a:pt x="8" y="24"/>
                  <a:pt x="8" y="24"/>
                  <a:pt x="8" y="24"/>
                </a:cubicBezTo>
                <a:cubicBezTo>
                  <a:pt x="8" y="24"/>
                  <a:pt x="8" y="24"/>
                  <a:pt x="8" y="24"/>
                </a:cubicBezTo>
                <a:cubicBezTo>
                  <a:pt x="8" y="24"/>
                  <a:pt x="8" y="24"/>
                  <a:pt x="8" y="24"/>
                </a:cubicBezTo>
                <a:cubicBezTo>
                  <a:pt x="8" y="24"/>
                  <a:pt x="8" y="24"/>
                  <a:pt x="8" y="24"/>
                </a:cubicBezTo>
                <a:cubicBezTo>
                  <a:pt x="8" y="24"/>
                  <a:pt x="8" y="24"/>
                  <a:pt x="8" y="24"/>
                </a:cubicBezTo>
                <a:cubicBezTo>
                  <a:pt x="8" y="24"/>
                  <a:pt x="8" y="24"/>
                  <a:pt x="8" y="24"/>
                </a:cubicBezTo>
                <a:cubicBezTo>
                  <a:pt x="8" y="24"/>
                  <a:pt x="8" y="24"/>
                  <a:pt x="8" y="24"/>
                </a:cubicBezTo>
                <a:cubicBezTo>
                  <a:pt x="8" y="24"/>
                  <a:pt x="8" y="24"/>
                  <a:pt x="8" y="24"/>
                </a:cubicBezTo>
                <a:cubicBezTo>
                  <a:pt x="8" y="25"/>
                  <a:pt x="8" y="25"/>
                  <a:pt x="8" y="25"/>
                </a:cubicBezTo>
                <a:cubicBezTo>
                  <a:pt x="8" y="25"/>
                  <a:pt x="8" y="25"/>
                  <a:pt x="8" y="25"/>
                </a:cubicBezTo>
                <a:cubicBezTo>
                  <a:pt x="8" y="25"/>
                  <a:pt x="8" y="25"/>
                  <a:pt x="8" y="25"/>
                </a:cubicBezTo>
                <a:cubicBezTo>
                  <a:pt x="8" y="25"/>
                  <a:pt x="8" y="25"/>
                  <a:pt x="8" y="25"/>
                </a:cubicBezTo>
                <a:cubicBezTo>
                  <a:pt x="8" y="25"/>
                  <a:pt x="8" y="25"/>
                  <a:pt x="8" y="25"/>
                </a:cubicBezTo>
                <a:cubicBezTo>
                  <a:pt x="8" y="25"/>
                  <a:pt x="8" y="25"/>
                  <a:pt x="7" y="25"/>
                </a:cubicBezTo>
                <a:cubicBezTo>
                  <a:pt x="7" y="24"/>
                  <a:pt x="7" y="24"/>
                  <a:pt x="7" y="24"/>
                </a:cubicBezTo>
                <a:cubicBezTo>
                  <a:pt x="7" y="24"/>
                  <a:pt x="7" y="24"/>
                  <a:pt x="7" y="24"/>
                </a:cubicBezTo>
                <a:cubicBezTo>
                  <a:pt x="7" y="24"/>
                  <a:pt x="7" y="24"/>
                  <a:pt x="7" y="24"/>
                </a:cubicBezTo>
                <a:cubicBezTo>
                  <a:pt x="7" y="24"/>
                  <a:pt x="7" y="24"/>
                  <a:pt x="7" y="24"/>
                </a:cubicBezTo>
                <a:cubicBezTo>
                  <a:pt x="7" y="24"/>
                  <a:pt x="7" y="24"/>
                  <a:pt x="7" y="24"/>
                </a:cubicBezTo>
                <a:cubicBezTo>
                  <a:pt x="7" y="24"/>
                  <a:pt x="7" y="24"/>
                  <a:pt x="7" y="24"/>
                </a:cubicBezTo>
                <a:cubicBezTo>
                  <a:pt x="7" y="24"/>
                  <a:pt x="7" y="24"/>
                  <a:pt x="7" y="24"/>
                </a:cubicBezTo>
                <a:cubicBezTo>
                  <a:pt x="6" y="24"/>
                  <a:pt x="6" y="24"/>
                  <a:pt x="6" y="24"/>
                </a:cubicBezTo>
                <a:cubicBezTo>
                  <a:pt x="6" y="24"/>
                  <a:pt x="6" y="24"/>
                  <a:pt x="6" y="24"/>
                </a:cubicBezTo>
                <a:cubicBezTo>
                  <a:pt x="6" y="24"/>
                  <a:pt x="6" y="24"/>
                  <a:pt x="6" y="24"/>
                </a:cubicBezTo>
                <a:cubicBezTo>
                  <a:pt x="6" y="24"/>
                  <a:pt x="6" y="24"/>
                  <a:pt x="6" y="24"/>
                </a:cubicBezTo>
                <a:cubicBezTo>
                  <a:pt x="6" y="24"/>
                  <a:pt x="6" y="24"/>
                  <a:pt x="6" y="24"/>
                </a:cubicBezTo>
                <a:cubicBezTo>
                  <a:pt x="6" y="24"/>
                  <a:pt x="6" y="24"/>
                  <a:pt x="6" y="24"/>
                </a:cubicBezTo>
                <a:cubicBezTo>
                  <a:pt x="6" y="24"/>
                  <a:pt x="6" y="24"/>
                  <a:pt x="6" y="24"/>
                </a:cubicBezTo>
                <a:cubicBezTo>
                  <a:pt x="6" y="24"/>
                  <a:pt x="6" y="24"/>
                  <a:pt x="6" y="23"/>
                </a:cubicBezTo>
                <a:cubicBezTo>
                  <a:pt x="6" y="23"/>
                  <a:pt x="6" y="23"/>
                  <a:pt x="6" y="23"/>
                </a:cubicBezTo>
                <a:cubicBezTo>
                  <a:pt x="6" y="23"/>
                  <a:pt x="6" y="23"/>
                  <a:pt x="5" y="23"/>
                </a:cubicBezTo>
                <a:cubicBezTo>
                  <a:pt x="6" y="23"/>
                  <a:pt x="6" y="23"/>
                  <a:pt x="6" y="23"/>
                </a:cubicBezTo>
                <a:cubicBezTo>
                  <a:pt x="6" y="23"/>
                  <a:pt x="6" y="23"/>
                  <a:pt x="6" y="23"/>
                </a:cubicBezTo>
                <a:cubicBezTo>
                  <a:pt x="6" y="23"/>
                  <a:pt x="6" y="23"/>
                  <a:pt x="6" y="23"/>
                </a:cubicBezTo>
                <a:cubicBezTo>
                  <a:pt x="6" y="23"/>
                  <a:pt x="6" y="22"/>
                  <a:pt x="6" y="22"/>
                </a:cubicBezTo>
                <a:cubicBezTo>
                  <a:pt x="6" y="22"/>
                  <a:pt x="6" y="22"/>
                  <a:pt x="6" y="22"/>
                </a:cubicBezTo>
                <a:cubicBezTo>
                  <a:pt x="6" y="22"/>
                  <a:pt x="6" y="22"/>
                  <a:pt x="6" y="22"/>
                </a:cubicBezTo>
                <a:cubicBezTo>
                  <a:pt x="6" y="22"/>
                  <a:pt x="6" y="22"/>
                  <a:pt x="6" y="22"/>
                </a:cubicBezTo>
                <a:cubicBezTo>
                  <a:pt x="6" y="22"/>
                  <a:pt x="6" y="22"/>
                  <a:pt x="6" y="22"/>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5" y="21"/>
                  <a:pt x="5" y="21"/>
                  <a:pt x="5" y="21"/>
                </a:cubicBezTo>
                <a:cubicBezTo>
                  <a:pt x="5" y="21"/>
                  <a:pt x="5" y="21"/>
                  <a:pt x="5" y="21"/>
                </a:cubicBezTo>
                <a:cubicBezTo>
                  <a:pt x="5" y="21"/>
                  <a:pt x="5" y="21"/>
                  <a:pt x="5" y="21"/>
                </a:cubicBezTo>
                <a:cubicBezTo>
                  <a:pt x="5" y="21"/>
                  <a:pt x="5" y="21"/>
                  <a:pt x="5" y="21"/>
                </a:cubicBezTo>
                <a:cubicBezTo>
                  <a:pt x="5" y="21"/>
                  <a:pt x="5" y="21"/>
                  <a:pt x="5" y="21"/>
                </a:cubicBezTo>
                <a:cubicBezTo>
                  <a:pt x="5" y="21"/>
                  <a:pt x="5" y="21"/>
                  <a:pt x="5" y="21"/>
                </a:cubicBezTo>
                <a:cubicBezTo>
                  <a:pt x="5" y="21"/>
                  <a:pt x="5" y="21"/>
                  <a:pt x="5" y="21"/>
                </a:cubicBezTo>
                <a:cubicBezTo>
                  <a:pt x="5" y="20"/>
                  <a:pt x="5" y="20"/>
                  <a:pt x="5" y="20"/>
                </a:cubicBezTo>
                <a:cubicBezTo>
                  <a:pt x="5" y="20"/>
                  <a:pt x="5" y="20"/>
                  <a:pt x="5" y="20"/>
                </a:cubicBezTo>
                <a:cubicBezTo>
                  <a:pt x="5" y="20"/>
                  <a:pt x="5" y="20"/>
                  <a:pt x="5" y="20"/>
                </a:cubicBezTo>
                <a:cubicBezTo>
                  <a:pt x="5" y="20"/>
                  <a:pt x="5" y="20"/>
                  <a:pt x="5" y="20"/>
                </a:cubicBezTo>
                <a:cubicBezTo>
                  <a:pt x="5" y="20"/>
                  <a:pt x="5" y="20"/>
                  <a:pt x="5" y="20"/>
                </a:cubicBezTo>
                <a:cubicBezTo>
                  <a:pt x="5" y="20"/>
                  <a:pt x="5" y="20"/>
                  <a:pt x="5" y="20"/>
                </a:cubicBezTo>
                <a:cubicBezTo>
                  <a:pt x="5" y="20"/>
                  <a:pt x="5" y="20"/>
                  <a:pt x="5" y="20"/>
                </a:cubicBezTo>
                <a:cubicBezTo>
                  <a:pt x="6" y="20"/>
                  <a:pt x="6" y="20"/>
                  <a:pt x="6" y="19"/>
                </a:cubicBezTo>
                <a:cubicBezTo>
                  <a:pt x="6" y="19"/>
                  <a:pt x="6" y="19"/>
                  <a:pt x="6" y="19"/>
                </a:cubicBezTo>
                <a:cubicBezTo>
                  <a:pt x="6" y="19"/>
                  <a:pt x="6" y="19"/>
                  <a:pt x="6" y="19"/>
                </a:cubicBezTo>
                <a:cubicBezTo>
                  <a:pt x="6" y="18"/>
                  <a:pt x="6" y="18"/>
                  <a:pt x="6" y="18"/>
                </a:cubicBezTo>
                <a:cubicBezTo>
                  <a:pt x="6" y="18"/>
                  <a:pt x="6" y="18"/>
                  <a:pt x="6" y="18"/>
                </a:cubicBezTo>
                <a:cubicBezTo>
                  <a:pt x="6" y="18"/>
                  <a:pt x="6" y="18"/>
                  <a:pt x="6" y="18"/>
                </a:cubicBezTo>
                <a:cubicBezTo>
                  <a:pt x="5" y="18"/>
                  <a:pt x="5" y="18"/>
                  <a:pt x="5" y="18"/>
                </a:cubicBezTo>
                <a:cubicBezTo>
                  <a:pt x="5" y="19"/>
                  <a:pt x="5" y="19"/>
                  <a:pt x="5" y="19"/>
                </a:cubicBezTo>
                <a:cubicBezTo>
                  <a:pt x="5" y="19"/>
                  <a:pt x="5" y="19"/>
                  <a:pt x="5" y="19"/>
                </a:cubicBezTo>
                <a:cubicBezTo>
                  <a:pt x="5" y="19"/>
                  <a:pt x="5" y="19"/>
                  <a:pt x="5" y="19"/>
                </a:cubicBezTo>
                <a:cubicBezTo>
                  <a:pt x="5" y="19"/>
                  <a:pt x="5" y="19"/>
                  <a:pt x="5" y="19"/>
                </a:cubicBezTo>
                <a:cubicBezTo>
                  <a:pt x="5" y="19"/>
                  <a:pt x="5" y="19"/>
                  <a:pt x="5" y="19"/>
                </a:cubicBezTo>
                <a:cubicBezTo>
                  <a:pt x="5" y="19"/>
                  <a:pt x="5" y="19"/>
                  <a:pt x="5" y="19"/>
                </a:cubicBezTo>
                <a:cubicBezTo>
                  <a:pt x="5" y="19"/>
                  <a:pt x="5" y="19"/>
                  <a:pt x="5" y="19"/>
                </a:cubicBezTo>
                <a:cubicBezTo>
                  <a:pt x="5" y="19"/>
                  <a:pt x="5" y="19"/>
                  <a:pt x="5" y="19"/>
                </a:cubicBezTo>
                <a:cubicBezTo>
                  <a:pt x="5" y="19"/>
                  <a:pt x="5" y="19"/>
                  <a:pt x="5" y="19"/>
                </a:cubicBezTo>
                <a:cubicBezTo>
                  <a:pt x="4" y="19"/>
                  <a:pt x="4" y="19"/>
                  <a:pt x="4" y="19"/>
                </a:cubicBezTo>
                <a:cubicBezTo>
                  <a:pt x="4" y="19"/>
                  <a:pt x="4" y="19"/>
                  <a:pt x="4" y="19"/>
                </a:cubicBezTo>
                <a:cubicBezTo>
                  <a:pt x="4" y="19"/>
                  <a:pt x="4" y="19"/>
                  <a:pt x="4" y="19"/>
                </a:cubicBezTo>
                <a:cubicBezTo>
                  <a:pt x="4" y="20"/>
                  <a:pt x="4" y="20"/>
                  <a:pt x="4" y="20"/>
                </a:cubicBezTo>
                <a:cubicBezTo>
                  <a:pt x="4" y="20"/>
                  <a:pt x="4" y="20"/>
                  <a:pt x="4" y="20"/>
                </a:cubicBezTo>
                <a:cubicBezTo>
                  <a:pt x="4" y="20"/>
                  <a:pt x="4" y="20"/>
                  <a:pt x="4" y="20"/>
                </a:cubicBezTo>
                <a:cubicBezTo>
                  <a:pt x="4" y="20"/>
                  <a:pt x="4" y="20"/>
                  <a:pt x="4" y="20"/>
                </a:cubicBezTo>
                <a:cubicBezTo>
                  <a:pt x="4" y="19"/>
                  <a:pt x="4" y="19"/>
                  <a:pt x="4" y="19"/>
                </a:cubicBezTo>
                <a:cubicBezTo>
                  <a:pt x="4" y="19"/>
                  <a:pt x="4" y="19"/>
                  <a:pt x="3" y="19"/>
                </a:cubicBezTo>
                <a:cubicBezTo>
                  <a:pt x="3" y="19"/>
                  <a:pt x="3" y="19"/>
                  <a:pt x="3" y="19"/>
                </a:cubicBezTo>
                <a:cubicBezTo>
                  <a:pt x="3" y="19"/>
                  <a:pt x="3" y="19"/>
                  <a:pt x="3" y="19"/>
                </a:cubicBezTo>
                <a:cubicBezTo>
                  <a:pt x="3" y="19"/>
                  <a:pt x="3" y="19"/>
                  <a:pt x="3" y="19"/>
                </a:cubicBezTo>
                <a:cubicBezTo>
                  <a:pt x="3" y="19"/>
                  <a:pt x="3" y="19"/>
                  <a:pt x="3" y="19"/>
                </a:cubicBezTo>
                <a:cubicBezTo>
                  <a:pt x="3" y="19"/>
                  <a:pt x="3" y="19"/>
                  <a:pt x="3" y="19"/>
                </a:cubicBezTo>
                <a:cubicBezTo>
                  <a:pt x="3" y="19"/>
                  <a:pt x="3" y="19"/>
                  <a:pt x="4" y="19"/>
                </a:cubicBezTo>
                <a:cubicBezTo>
                  <a:pt x="4" y="19"/>
                  <a:pt x="4" y="19"/>
                  <a:pt x="4" y="19"/>
                </a:cubicBezTo>
                <a:cubicBezTo>
                  <a:pt x="4" y="19"/>
                  <a:pt x="4" y="19"/>
                  <a:pt x="4" y="19"/>
                </a:cubicBezTo>
                <a:cubicBezTo>
                  <a:pt x="4" y="19"/>
                  <a:pt x="4" y="19"/>
                  <a:pt x="4" y="19"/>
                </a:cubicBezTo>
                <a:cubicBezTo>
                  <a:pt x="4" y="19"/>
                  <a:pt x="4" y="19"/>
                  <a:pt x="4" y="19"/>
                </a:cubicBezTo>
                <a:cubicBezTo>
                  <a:pt x="4" y="19"/>
                  <a:pt x="4" y="19"/>
                  <a:pt x="4" y="19"/>
                </a:cubicBezTo>
                <a:cubicBezTo>
                  <a:pt x="4" y="18"/>
                  <a:pt x="4" y="18"/>
                  <a:pt x="4" y="18"/>
                </a:cubicBezTo>
                <a:cubicBezTo>
                  <a:pt x="4" y="18"/>
                  <a:pt x="4" y="18"/>
                  <a:pt x="4" y="18"/>
                </a:cubicBezTo>
                <a:cubicBezTo>
                  <a:pt x="4" y="18"/>
                  <a:pt x="4" y="18"/>
                  <a:pt x="4" y="18"/>
                </a:cubicBezTo>
                <a:cubicBezTo>
                  <a:pt x="4" y="18"/>
                  <a:pt x="4" y="18"/>
                  <a:pt x="4" y="18"/>
                </a:cubicBezTo>
                <a:cubicBezTo>
                  <a:pt x="4" y="18"/>
                  <a:pt x="4" y="18"/>
                  <a:pt x="4" y="18"/>
                </a:cubicBezTo>
                <a:cubicBezTo>
                  <a:pt x="4" y="18"/>
                  <a:pt x="4" y="18"/>
                  <a:pt x="4" y="18"/>
                </a:cubicBezTo>
                <a:cubicBezTo>
                  <a:pt x="4" y="18"/>
                  <a:pt x="4" y="18"/>
                  <a:pt x="4" y="18"/>
                </a:cubicBezTo>
                <a:cubicBezTo>
                  <a:pt x="4" y="17"/>
                  <a:pt x="4" y="17"/>
                  <a:pt x="4" y="17"/>
                </a:cubicBezTo>
                <a:cubicBezTo>
                  <a:pt x="4" y="17"/>
                  <a:pt x="4" y="17"/>
                  <a:pt x="4" y="17"/>
                </a:cubicBezTo>
                <a:cubicBezTo>
                  <a:pt x="4" y="17"/>
                  <a:pt x="4" y="17"/>
                  <a:pt x="4" y="17"/>
                </a:cubicBezTo>
                <a:cubicBezTo>
                  <a:pt x="4" y="17"/>
                  <a:pt x="4" y="17"/>
                  <a:pt x="4" y="17"/>
                </a:cubicBezTo>
                <a:cubicBezTo>
                  <a:pt x="4" y="17"/>
                  <a:pt x="4" y="17"/>
                  <a:pt x="4" y="17"/>
                </a:cubicBezTo>
                <a:cubicBezTo>
                  <a:pt x="4" y="17"/>
                  <a:pt x="4" y="17"/>
                  <a:pt x="4" y="17"/>
                </a:cubicBezTo>
                <a:cubicBezTo>
                  <a:pt x="4" y="17"/>
                  <a:pt x="5" y="17"/>
                  <a:pt x="5" y="17"/>
                </a:cubicBezTo>
                <a:cubicBezTo>
                  <a:pt x="5" y="17"/>
                  <a:pt x="5" y="17"/>
                  <a:pt x="5" y="17"/>
                </a:cubicBezTo>
                <a:cubicBezTo>
                  <a:pt x="5" y="17"/>
                  <a:pt x="5" y="17"/>
                  <a:pt x="5" y="17"/>
                </a:cubicBezTo>
                <a:cubicBezTo>
                  <a:pt x="5" y="17"/>
                  <a:pt x="5" y="17"/>
                  <a:pt x="5" y="16"/>
                </a:cubicBezTo>
                <a:cubicBezTo>
                  <a:pt x="5" y="16"/>
                  <a:pt x="5" y="16"/>
                  <a:pt x="5" y="16"/>
                </a:cubicBezTo>
                <a:cubicBezTo>
                  <a:pt x="5" y="16"/>
                  <a:pt x="5" y="16"/>
                  <a:pt x="5" y="16"/>
                </a:cubicBezTo>
                <a:cubicBezTo>
                  <a:pt x="5" y="16"/>
                  <a:pt x="5" y="16"/>
                  <a:pt x="5" y="16"/>
                </a:cubicBezTo>
                <a:cubicBezTo>
                  <a:pt x="5" y="16"/>
                  <a:pt x="5" y="16"/>
                  <a:pt x="5" y="16"/>
                </a:cubicBezTo>
                <a:cubicBezTo>
                  <a:pt x="5" y="16"/>
                  <a:pt x="5" y="16"/>
                  <a:pt x="5" y="16"/>
                </a:cubicBezTo>
                <a:cubicBezTo>
                  <a:pt x="5" y="16"/>
                  <a:pt x="5" y="16"/>
                  <a:pt x="5" y="16"/>
                </a:cubicBezTo>
                <a:cubicBezTo>
                  <a:pt x="5" y="16"/>
                  <a:pt x="6" y="15"/>
                  <a:pt x="6" y="15"/>
                </a:cubicBezTo>
                <a:cubicBezTo>
                  <a:pt x="6" y="15"/>
                  <a:pt x="6" y="15"/>
                  <a:pt x="6" y="15"/>
                </a:cubicBezTo>
                <a:cubicBezTo>
                  <a:pt x="6" y="15"/>
                  <a:pt x="6" y="15"/>
                  <a:pt x="6" y="15"/>
                </a:cubicBezTo>
                <a:cubicBezTo>
                  <a:pt x="6" y="15"/>
                  <a:pt x="6" y="15"/>
                  <a:pt x="6" y="15"/>
                </a:cubicBezTo>
                <a:cubicBezTo>
                  <a:pt x="6" y="15"/>
                  <a:pt x="6" y="15"/>
                  <a:pt x="6" y="15"/>
                </a:cubicBezTo>
                <a:cubicBezTo>
                  <a:pt x="6" y="15"/>
                  <a:pt x="6" y="15"/>
                  <a:pt x="6" y="15"/>
                </a:cubicBezTo>
                <a:cubicBezTo>
                  <a:pt x="6" y="15"/>
                  <a:pt x="6" y="15"/>
                  <a:pt x="6" y="15"/>
                </a:cubicBezTo>
                <a:cubicBezTo>
                  <a:pt x="7" y="15"/>
                  <a:pt x="7" y="15"/>
                  <a:pt x="7" y="15"/>
                </a:cubicBezTo>
                <a:cubicBezTo>
                  <a:pt x="7" y="15"/>
                  <a:pt x="7" y="15"/>
                  <a:pt x="7" y="15"/>
                </a:cubicBezTo>
                <a:cubicBezTo>
                  <a:pt x="7" y="15"/>
                  <a:pt x="7" y="15"/>
                  <a:pt x="7" y="15"/>
                </a:cubicBezTo>
                <a:cubicBezTo>
                  <a:pt x="7" y="15"/>
                  <a:pt x="8" y="15"/>
                  <a:pt x="8" y="15"/>
                </a:cubicBezTo>
                <a:cubicBezTo>
                  <a:pt x="8" y="15"/>
                  <a:pt x="8" y="15"/>
                  <a:pt x="8" y="15"/>
                </a:cubicBezTo>
                <a:cubicBezTo>
                  <a:pt x="8" y="15"/>
                  <a:pt x="8" y="15"/>
                  <a:pt x="8" y="15"/>
                </a:cubicBezTo>
                <a:cubicBezTo>
                  <a:pt x="8" y="15"/>
                  <a:pt x="8" y="15"/>
                  <a:pt x="8" y="15"/>
                </a:cubicBezTo>
                <a:cubicBezTo>
                  <a:pt x="8" y="15"/>
                  <a:pt x="8" y="16"/>
                  <a:pt x="8" y="16"/>
                </a:cubicBezTo>
                <a:cubicBezTo>
                  <a:pt x="8" y="16"/>
                  <a:pt x="8" y="16"/>
                  <a:pt x="8" y="16"/>
                </a:cubicBezTo>
                <a:cubicBezTo>
                  <a:pt x="8" y="16"/>
                  <a:pt x="8" y="16"/>
                  <a:pt x="8" y="16"/>
                </a:cubicBezTo>
                <a:cubicBezTo>
                  <a:pt x="8" y="16"/>
                  <a:pt x="8" y="16"/>
                  <a:pt x="8" y="16"/>
                </a:cubicBezTo>
                <a:cubicBezTo>
                  <a:pt x="8" y="16"/>
                  <a:pt x="8" y="16"/>
                  <a:pt x="8" y="16"/>
                </a:cubicBezTo>
                <a:cubicBezTo>
                  <a:pt x="8" y="16"/>
                  <a:pt x="8" y="16"/>
                  <a:pt x="8" y="16"/>
                </a:cubicBezTo>
                <a:cubicBezTo>
                  <a:pt x="8" y="16"/>
                  <a:pt x="8" y="17"/>
                  <a:pt x="8" y="17"/>
                </a:cubicBezTo>
                <a:cubicBezTo>
                  <a:pt x="8" y="17"/>
                  <a:pt x="8" y="17"/>
                  <a:pt x="8" y="17"/>
                </a:cubicBezTo>
                <a:cubicBezTo>
                  <a:pt x="8" y="17"/>
                  <a:pt x="8" y="17"/>
                  <a:pt x="8" y="17"/>
                </a:cubicBezTo>
                <a:cubicBezTo>
                  <a:pt x="8" y="17"/>
                  <a:pt x="8" y="17"/>
                  <a:pt x="8" y="17"/>
                </a:cubicBezTo>
                <a:cubicBezTo>
                  <a:pt x="9" y="17"/>
                  <a:pt x="9" y="16"/>
                  <a:pt x="9" y="16"/>
                </a:cubicBezTo>
                <a:cubicBezTo>
                  <a:pt x="9" y="16"/>
                  <a:pt x="9" y="16"/>
                  <a:pt x="9" y="16"/>
                </a:cubicBezTo>
                <a:cubicBezTo>
                  <a:pt x="9" y="16"/>
                  <a:pt x="9" y="16"/>
                  <a:pt x="9" y="16"/>
                </a:cubicBezTo>
                <a:cubicBezTo>
                  <a:pt x="9" y="16"/>
                  <a:pt x="9" y="16"/>
                  <a:pt x="9" y="16"/>
                </a:cubicBezTo>
                <a:cubicBezTo>
                  <a:pt x="9" y="16"/>
                  <a:pt x="9" y="16"/>
                  <a:pt x="9" y="16"/>
                </a:cubicBezTo>
                <a:cubicBezTo>
                  <a:pt x="9" y="16"/>
                  <a:pt x="9" y="16"/>
                  <a:pt x="9" y="15"/>
                </a:cubicBezTo>
                <a:cubicBezTo>
                  <a:pt x="9" y="15"/>
                  <a:pt x="9" y="15"/>
                  <a:pt x="9" y="15"/>
                </a:cubicBezTo>
                <a:cubicBezTo>
                  <a:pt x="9" y="15"/>
                  <a:pt x="9" y="15"/>
                  <a:pt x="9" y="15"/>
                </a:cubicBezTo>
                <a:cubicBezTo>
                  <a:pt x="9" y="15"/>
                  <a:pt x="9" y="15"/>
                  <a:pt x="9" y="15"/>
                </a:cubicBezTo>
                <a:cubicBezTo>
                  <a:pt x="9" y="15"/>
                  <a:pt x="9" y="15"/>
                  <a:pt x="9" y="15"/>
                </a:cubicBezTo>
                <a:cubicBezTo>
                  <a:pt x="9" y="15"/>
                  <a:pt x="9" y="15"/>
                  <a:pt x="9" y="15"/>
                </a:cubicBezTo>
                <a:cubicBezTo>
                  <a:pt x="9" y="15"/>
                  <a:pt x="9" y="14"/>
                  <a:pt x="9" y="14"/>
                </a:cubicBezTo>
                <a:cubicBezTo>
                  <a:pt x="9" y="14"/>
                  <a:pt x="9" y="14"/>
                  <a:pt x="9" y="14"/>
                </a:cubicBezTo>
                <a:cubicBezTo>
                  <a:pt x="9" y="14"/>
                  <a:pt x="9" y="14"/>
                  <a:pt x="9" y="14"/>
                </a:cubicBezTo>
                <a:cubicBezTo>
                  <a:pt x="9" y="14"/>
                  <a:pt x="9" y="14"/>
                  <a:pt x="9" y="14"/>
                </a:cubicBezTo>
                <a:cubicBezTo>
                  <a:pt x="9" y="14"/>
                  <a:pt x="9" y="14"/>
                  <a:pt x="9" y="14"/>
                </a:cubicBezTo>
                <a:cubicBezTo>
                  <a:pt x="9" y="14"/>
                  <a:pt x="9" y="14"/>
                  <a:pt x="9" y="14"/>
                </a:cubicBezTo>
                <a:cubicBezTo>
                  <a:pt x="10" y="14"/>
                  <a:pt x="10" y="14"/>
                  <a:pt x="10" y="14"/>
                </a:cubicBezTo>
                <a:cubicBezTo>
                  <a:pt x="10" y="14"/>
                  <a:pt x="10" y="14"/>
                  <a:pt x="10" y="14"/>
                </a:cubicBezTo>
                <a:cubicBezTo>
                  <a:pt x="10" y="14"/>
                  <a:pt x="10" y="14"/>
                  <a:pt x="10" y="14"/>
                </a:cubicBezTo>
                <a:cubicBezTo>
                  <a:pt x="10" y="14"/>
                  <a:pt x="10" y="14"/>
                  <a:pt x="10" y="14"/>
                </a:cubicBezTo>
                <a:cubicBezTo>
                  <a:pt x="10" y="14"/>
                  <a:pt x="10" y="14"/>
                  <a:pt x="10" y="14"/>
                </a:cubicBezTo>
                <a:cubicBezTo>
                  <a:pt x="10" y="14"/>
                  <a:pt x="10" y="14"/>
                  <a:pt x="10" y="14"/>
                </a:cubicBezTo>
                <a:cubicBezTo>
                  <a:pt x="10" y="14"/>
                  <a:pt x="10" y="14"/>
                  <a:pt x="10" y="14"/>
                </a:cubicBezTo>
                <a:cubicBezTo>
                  <a:pt x="10" y="14"/>
                  <a:pt x="10" y="14"/>
                  <a:pt x="10" y="14"/>
                </a:cubicBezTo>
                <a:cubicBezTo>
                  <a:pt x="10" y="14"/>
                  <a:pt x="10" y="14"/>
                  <a:pt x="10" y="14"/>
                </a:cubicBezTo>
                <a:cubicBezTo>
                  <a:pt x="10" y="13"/>
                  <a:pt x="10" y="13"/>
                  <a:pt x="10" y="13"/>
                </a:cubicBezTo>
                <a:cubicBezTo>
                  <a:pt x="10" y="13"/>
                  <a:pt x="10" y="13"/>
                  <a:pt x="10" y="13"/>
                </a:cubicBezTo>
                <a:cubicBezTo>
                  <a:pt x="10" y="13"/>
                  <a:pt x="10" y="13"/>
                  <a:pt x="10" y="13"/>
                </a:cubicBezTo>
                <a:cubicBezTo>
                  <a:pt x="10" y="13"/>
                  <a:pt x="10" y="13"/>
                  <a:pt x="10" y="13"/>
                </a:cubicBezTo>
                <a:cubicBezTo>
                  <a:pt x="10" y="13"/>
                  <a:pt x="10" y="13"/>
                  <a:pt x="10" y="13"/>
                </a:cubicBezTo>
                <a:cubicBezTo>
                  <a:pt x="10" y="13"/>
                  <a:pt x="11" y="13"/>
                  <a:pt x="11" y="13"/>
                </a:cubicBezTo>
                <a:cubicBezTo>
                  <a:pt x="11" y="13"/>
                  <a:pt x="11" y="13"/>
                  <a:pt x="11" y="13"/>
                </a:cubicBezTo>
                <a:cubicBezTo>
                  <a:pt x="11" y="13"/>
                  <a:pt x="11" y="13"/>
                  <a:pt x="11" y="13"/>
                </a:cubicBezTo>
                <a:cubicBezTo>
                  <a:pt x="11" y="13"/>
                  <a:pt x="11" y="13"/>
                  <a:pt x="11" y="13"/>
                </a:cubicBezTo>
                <a:cubicBezTo>
                  <a:pt x="12" y="13"/>
                  <a:pt x="12" y="13"/>
                  <a:pt x="12" y="12"/>
                </a:cubicBezTo>
                <a:cubicBezTo>
                  <a:pt x="12" y="12"/>
                  <a:pt x="12" y="12"/>
                  <a:pt x="12" y="12"/>
                </a:cubicBezTo>
                <a:cubicBezTo>
                  <a:pt x="12" y="12"/>
                  <a:pt x="12" y="12"/>
                  <a:pt x="12" y="12"/>
                </a:cubicBezTo>
                <a:cubicBezTo>
                  <a:pt x="12" y="12"/>
                  <a:pt x="12" y="12"/>
                  <a:pt x="12" y="12"/>
                </a:cubicBezTo>
                <a:cubicBezTo>
                  <a:pt x="12" y="12"/>
                  <a:pt x="12" y="12"/>
                  <a:pt x="12" y="12"/>
                </a:cubicBezTo>
                <a:cubicBezTo>
                  <a:pt x="12" y="12"/>
                  <a:pt x="12" y="12"/>
                  <a:pt x="12" y="12"/>
                </a:cubicBezTo>
                <a:cubicBezTo>
                  <a:pt x="12" y="12"/>
                  <a:pt x="12" y="12"/>
                  <a:pt x="12" y="12"/>
                </a:cubicBezTo>
                <a:cubicBezTo>
                  <a:pt x="12" y="11"/>
                  <a:pt x="12" y="11"/>
                  <a:pt x="12" y="11"/>
                </a:cubicBezTo>
                <a:cubicBezTo>
                  <a:pt x="12" y="11"/>
                  <a:pt x="12" y="11"/>
                  <a:pt x="12" y="11"/>
                </a:cubicBezTo>
                <a:cubicBezTo>
                  <a:pt x="12" y="11"/>
                  <a:pt x="13" y="11"/>
                  <a:pt x="13" y="11"/>
                </a:cubicBezTo>
                <a:cubicBezTo>
                  <a:pt x="13" y="11"/>
                  <a:pt x="13" y="11"/>
                  <a:pt x="13" y="11"/>
                </a:cubicBezTo>
                <a:cubicBezTo>
                  <a:pt x="13" y="11"/>
                  <a:pt x="13" y="10"/>
                  <a:pt x="13" y="10"/>
                </a:cubicBezTo>
                <a:cubicBezTo>
                  <a:pt x="13" y="10"/>
                  <a:pt x="13" y="10"/>
                  <a:pt x="13" y="10"/>
                </a:cubicBezTo>
                <a:cubicBezTo>
                  <a:pt x="13" y="10"/>
                  <a:pt x="14" y="10"/>
                  <a:pt x="14" y="10"/>
                </a:cubicBezTo>
                <a:cubicBezTo>
                  <a:pt x="14" y="10"/>
                  <a:pt x="14" y="10"/>
                  <a:pt x="14" y="10"/>
                </a:cubicBezTo>
                <a:cubicBezTo>
                  <a:pt x="14" y="10"/>
                  <a:pt x="14" y="10"/>
                  <a:pt x="14" y="10"/>
                </a:cubicBezTo>
                <a:cubicBezTo>
                  <a:pt x="14" y="10"/>
                  <a:pt x="14" y="10"/>
                  <a:pt x="14" y="10"/>
                </a:cubicBezTo>
                <a:cubicBezTo>
                  <a:pt x="14" y="10"/>
                  <a:pt x="14" y="10"/>
                  <a:pt x="14" y="10"/>
                </a:cubicBezTo>
                <a:cubicBezTo>
                  <a:pt x="14" y="10"/>
                  <a:pt x="14" y="10"/>
                  <a:pt x="14" y="10"/>
                </a:cubicBezTo>
                <a:cubicBezTo>
                  <a:pt x="14" y="10"/>
                  <a:pt x="14" y="10"/>
                  <a:pt x="14" y="10"/>
                </a:cubicBezTo>
                <a:cubicBezTo>
                  <a:pt x="14" y="10"/>
                  <a:pt x="15" y="10"/>
                  <a:pt x="15" y="10"/>
                </a:cubicBezTo>
                <a:cubicBezTo>
                  <a:pt x="15" y="9"/>
                  <a:pt x="15" y="9"/>
                  <a:pt x="15" y="9"/>
                </a:cubicBezTo>
                <a:cubicBezTo>
                  <a:pt x="15" y="9"/>
                  <a:pt x="15" y="9"/>
                  <a:pt x="15" y="9"/>
                </a:cubicBezTo>
                <a:cubicBezTo>
                  <a:pt x="15" y="9"/>
                  <a:pt x="15" y="9"/>
                  <a:pt x="15" y="9"/>
                </a:cubicBezTo>
                <a:cubicBezTo>
                  <a:pt x="15" y="9"/>
                  <a:pt x="15" y="9"/>
                  <a:pt x="15" y="9"/>
                </a:cubicBezTo>
                <a:cubicBezTo>
                  <a:pt x="15" y="9"/>
                  <a:pt x="15" y="9"/>
                  <a:pt x="15" y="9"/>
                </a:cubicBezTo>
                <a:cubicBezTo>
                  <a:pt x="15" y="9"/>
                  <a:pt x="15" y="9"/>
                  <a:pt x="15" y="9"/>
                </a:cubicBezTo>
                <a:cubicBezTo>
                  <a:pt x="15" y="9"/>
                  <a:pt x="15" y="9"/>
                  <a:pt x="15" y="9"/>
                </a:cubicBezTo>
                <a:cubicBezTo>
                  <a:pt x="15" y="9"/>
                  <a:pt x="15" y="9"/>
                  <a:pt x="15" y="9"/>
                </a:cubicBezTo>
                <a:cubicBezTo>
                  <a:pt x="15" y="9"/>
                  <a:pt x="15" y="9"/>
                  <a:pt x="15" y="9"/>
                </a:cubicBezTo>
                <a:cubicBezTo>
                  <a:pt x="15" y="9"/>
                  <a:pt x="15" y="9"/>
                  <a:pt x="15" y="9"/>
                </a:cubicBezTo>
                <a:cubicBezTo>
                  <a:pt x="15" y="9"/>
                  <a:pt x="15" y="9"/>
                  <a:pt x="15" y="9"/>
                </a:cubicBezTo>
                <a:cubicBezTo>
                  <a:pt x="15" y="9"/>
                  <a:pt x="15" y="9"/>
                  <a:pt x="15" y="9"/>
                </a:cubicBezTo>
                <a:cubicBezTo>
                  <a:pt x="16" y="9"/>
                  <a:pt x="16" y="9"/>
                  <a:pt x="16" y="9"/>
                </a:cubicBezTo>
                <a:cubicBezTo>
                  <a:pt x="16" y="9"/>
                  <a:pt x="16" y="9"/>
                  <a:pt x="16" y="9"/>
                </a:cubicBezTo>
                <a:cubicBezTo>
                  <a:pt x="16" y="9"/>
                  <a:pt x="16" y="9"/>
                  <a:pt x="16" y="9"/>
                </a:cubicBezTo>
                <a:cubicBezTo>
                  <a:pt x="16" y="9"/>
                  <a:pt x="16" y="9"/>
                  <a:pt x="16" y="9"/>
                </a:cubicBezTo>
                <a:cubicBezTo>
                  <a:pt x="16" y="9"/>
                  <a:pt x="16" y="9"/>
                  <a:pt x="16" y="9"/>
                </a:cubicBezTo>
                <a:cubicBezTo>
                  <a:pt x="16" y="9"/>
                  <a:pt x="16" y="8"/>
                  <a:pt x="16" y="8"/>
                </a:cubicBezTo>
                <a:cubicBezTo>
                  <a:pt x="16" y="8"/>
                  <a:pt x="16" y="8"/>
                  <a:pt x="16" y="8"/>
                </a:cubicBezTo>
                <a:cubicBezTo>
                  <a:pt x="16" y="8"/>
                  <a:pt x="16" y="8"/>
                  <a:pt x="16" y="8"/>
                </a:cubicBezTo>
                <a:cubicBezTo>
                  <a:pt x="16" y="8"/>
                  <a:pt x="16" y="8"/>
                  <a:pt x="16" y="8"/>
                </a:cubicBezTo>
                <a:cubicBezTo>
                  <a:pt x="16" y="8"/>
                  <a:pt x="16" y="8"/>
                  <a:pt x="16" y="8"/>
                </a:cubicBezTo>
                <a:cubicBezTo>
                  <a:pt x="17" y="8"/>
                  <a:pt x="17" y="8"/>
                  <a:pt x="17" y="8"/>
                </a:cubicBezTo>
                <a:cubicBezTo>
                  <a:pt x="17" y="8"/>
                  <a:pt x="17" y="8"/>
                  <a:pt x="17" y="8"/>
                </a:cubicBezTo>
                <a:cubicBezTo>
                  <a:pt x="17" y="8"/>
                  <a:pt x="17" y="8"/>
                  <a:pt x="17" y="8"/>
                </a:cubicBezTo>
                <a:cubicBezTo>
                  <a:pt x="17" y="8"/>
                  <a:pt x="17" y="8"/>
                  <a:pt x="17" y="8"/>
                </a:cubicBezTo>
                <a:cubicBezTo>
                  <a:pt x="17" y="7"/>
                  <a:pt x="17" y="7"/>
                  <a:pt x="17" y="7"/>
                </a:cubicBezTo>
                <a:cubicBezTo>
                  <a:pt x="16" y="7"/>
                  <a:pt x="16" y="7"/>
                  <a:pt x="16" y="7"/>
                </a:cubicBezTo>
                <a:cubicBezTo>
                  <a:pt x="16" y="7"/>
                  <a:pt x="16" y="7"/>
                  <a:pt x="16" y="8"/>
                </a:cubicBezTo>
                <a:cubicBezTo>
                  <a:pt x="16" y="8"/>
                  <a:pt x="16" y="8"/>
                  <a:pt x="16" y="8"/>
                </a:cubicBezTo>
                <a:cubicBezTo>
                  <a:pt x="16" y="8"/>
                  <a:pt x="16" y="8"/>
                  <a:pt x="16" y="8"/>
                </a:cubicBezTo>
                <a:cubicBezTo>
                  <a:pt x="16" y="8"/>
                  <a:pt x="16" y="8"/>
                  <a:pt x="16" y="8"/>
                </a:cubicBezTo>
                <a:cubicBezTo>
                  <a:pt x="16" y="8"/>
                  <a:pt x="16" y="8"/>
                  <a:pt x="16" y="8"/>
                </a:cubicBezTo>
                <a:cubicBezTo>
                  <a:pt x="16" y="8"/>
                  <a:pt x="16" y="8"/>
                  <a:pt x="16" y="8"/>
                </a:cubicBezTo>
                <a:cubicBezTo>
                  <a:pt x="16" y="8"/>
                  <a:pt x="16" y="8"/>
                  <a:pt x="16" y="8"/>
                </a:cubicBezTo>
                <a:cubicBezTo>
                  <a:pt x="16" y="7"/>
                  <a:pt x="16" y="7"/>
                  <a:pt x="16" y="7"/>
                </a:cubicBezTo>
                <a:cubicBezTo>
                  <a:pt x="16" y="7"/>
                  <a:pt x="16" y="7"/>
                  <a:pt x="16" y="7"/>
                </a:cubicBezTo>
                <a:cubicBezTo>
                  <a:pt x="16" y="7"/>
                  <a:pt x="16" y="7"/>
                  <a:pt x="16" y="7"/>
                </a:cubicBezTo>
                <a:cubicBezTo>
                  <a:pt x="16" y="7"/>
                  <a:pt x="16" y="7"/>
                  <a:pt x="16" y="7"/>
                </a:cubicBezTo>
                <a:cubicBezTo>
                  <a:pt x="16" y="7"/>
                  <a:pt x="16" y="7"/>
                  <a:pt x="16" y="7"/>
                </a:cubicBezTo>
                <a:cubicBezTo>
                  <a:pt x="17" y="7"/>
                  <a:pt x="17" y="7"/>
                  <a:pt x="17" y="7"/>
                </a:cubicBezTo>
                <a:cubicBezTo>
                  <a:pt x="17" y="7"/>
                  <a:pt x="17" y="7"/>
                  <a:pt x="17" y="7"/>
                </a:cubicBezTo>
                <a:cubicBezTo>
                  <a:pt x="17" y="7"/>
                  <a:pt x="17" y="7"/>
                  <a:pt x="17" y="7"/>
                </a:cubicBezTo>
                <a:cubicBezTo>
                  <a:pt x="17" y="7"/>
                  <a:pt x="17" y="7"/>
                  <a:pt x="17" y="7"/>
                </a:cubicBezTo>
                <a:cubicBezTo>
                  <a:pt x="17" y="7"/>
                  <a:pt x="17" y="7"/>
                  <a:pt x="17" y="7"/>
                </a:cubicBezTo>
                <a:cubicBezTo>
                  <a:pt x="19" y="7"/>
                  <a:pt x="19" y="7"/>
                  <a:pt x="19" y="7"/>
                </a:cubicBezTo>
                <a:cubicBezTo>
                  <a:pt x="19" y="7"/>
                  <a:pt x="19" y="7"/>
                  <a:pt x="19" y="7"/>
                </a:cubicBezTo>
                <a:cubicBezTo>
                  <a:pt x="19" y="7"/>
                  <a:pt x="19" y="7"/>
                  <a:pt x="19" y="7"/>
                </a:cubicBezTo>
                <a:cubicBezTo>
                  <a:pt x="19" y="7"/>
                  <a:pt x="19" y="7"/>
                  <a:pt x="19" y="7"/>
                </a:cubicBezTo>
                <a:cubicBezTo>
                  <a:pt x="19" y="7"/>
                  <a:pt x="19" y="7"/>
                  <a:pt x="19" y="7"/>
                </a:cubicBezTo>
                <a:cubicBezTo>
                  <a:pt x="19" y="7"/>
                  <a:pt x="19" y="7"/>
                  <a:pt x="19" y="7"/>
                </a:cubicBezTo>
                <a:cubicBezTo>
                  <a:pt x="19" y="7"/>
                  <a:pt x="19" y="6"/>
                  <a:pt x="19" y="6"/>
                </a:cubicBezTo>
                <a:cubicBezTo>
                  <a:pt x="19" y="6"/>
                  <a:pt x="19" y="6"/>
                  <a:pt x="19" y="6"/>
                </a:cubicBezTo>
                <a:cubicBezTo>
                  <a:pt x="19" y="6"/>
                  <a:pt x="19" y="6"/>
                  <a:pt x="19" y="6"/>
                </a:cubicBezTo>
                <a:cubicBezTo>
                  <a:pt x="19" y="6"/>
                  <a:pt x="19" y="6"/>
                  <a:pt x="19" y="6"/>
                </a:cubicBezTo>
                <a:cubicBezTo>
                  <a:pt x="19" y="6"/>
                  <a:pt x="19" y="6"/>
                  <a:pt x="19" y="6"/>
                </a:cubicBezTo>
                <a:cubicBezTo>
                  <a:pt x="19" y="6"/>
                  <a:pt x="20" y="6"/>
                  <a:pt x="20" y="6"/>
                </a:cubicBezTo>
                <a:cubicBezTo>
                  <a:pt x="20" y="6"/>
                  <a:pt x="20" y="6"/>
                  <a:pt x="20" y="6"/>
                </a:cubicBezTo>
                <a:cubicBezTo>
                  <a:pt x="20" y="6"/>
                  <a:pt x="20" y="6"/>
                  <a:pt x="20" y="6"/>
                </a:cubicBezTo>
                <a:cubicBezTo>
                  <a:pt x="20" y="6"/>
                  <a:pt x="20" y="6"/>
                  <a:pt x="20" y="6"/>
                </a:cubicBezTo>
                <a:cubicBezTo>
                  <a:pt x="20" y="6"/>
                  <a:pt x="20" y="6"/>
                  <a:pt x="20" y="6"/>
                </a:cubicBezTo>
                <a:cubicBezTo>
                  <a:pt x="20" y="6"/>
                  <a:pt x="20" y="6"/>
                  <a:pt x="20" y="6"/>
                </a:cubicBezTo>
                <a:cubicBezTo>
                  <a:pt x="21" y="6"/>
                  <a:pt x="21" y="6"/>
                  <a:pt x="21" y="6"/>
                </a:cubicBezTo>
                <a:cubicBezTo>
                  <a:pt x="21" y="6"/>
                  <a:pt x="21" y="6"/>
                  <a:pt x="21" y="6"/>
                </a:cubicBezTo>
                <a:cubicBezTo>
                  <a:pt x="21" y="6"/>
                  <a:pt x="21" y="5"/>
                  <a:pt x="21" y="5"/>
                </a:cubicBezTo>
                <a:cubicBezTo>
                  <a:pt x="20" y="5"/>
                  <a:pt x="20" y="5"/>
                  <a:pt x="20" y="5"/>
                </a:cubicBezTo>
                <a:cubicBezTo>
                  <a:pt x="20" y="5"/>
                  <a:pt x="20" y="5"/>
                  <a:pt x="20" y="5"/>
                </a:cubicBezTo>
                <a:cubicBezTo>
                  <a:pt x="20" y="4"/>
                  <a:pt x="20" y="4"/>
                  <a:pt x="20" y="4"/>
                </a:cubicBezTo>
                <a:cubicBezTo>
                  <a:pt x="20" y="4"/>
                  <a:pt x="20" y="4"/>
                  <a:pt x="20" y="4"/>
                </a:cubicBezTo>
                <a:cubicBezTo>
                  <a:pt x="20" y="4"/>
                  <a:pt x="20" y="4"/>
                  <a:pt x="20" y="4"/>
                </a:cubicBezTo>
                <a:cubicBezTo>
                  <a:pt x="20" y="4"/>
                  <a:pt x="20" y="4"/>
                  <a:pt x="20" y="4"/>
                </a:cubicBezTo>
                <a:cubicBezTo>
                  <a:pt x="20" y="4"/>
                  <a:pt x="20" y="4"/>
                  <a:pt x="20" y="4"/>
                </a:cubicBezTo>
                <a:cubicBezTo>
                  <a:pt x="20" y="4"/>
                  <a:pt x="20" y="4"/>
                  <a:pt x="20" y="4"/>
                </a:cubicBezTo>
                <a:cubicBezTo>
                  <a:pt x="20" y="4"/>
                  <a:pt x="19" y="4"/>
                  <a:pt x="19" y="4"/>
                </a:cubicBezTo>
                <a:cubicBezTo>
                  <a:pt x="19" y="4"/>
                  <a:pt x="19" y="4"/>
                  <a:pt x="19" y="4"/>
                </a:cubicBezTo>
                <a:cubicBezTo>
                  <a:pt x="19" y="4"/>
                  <a:pt x="19" y="4"/>
                  <a:pt x="19" y="4"/>
                </a:cubicBezTo>
                <a:cubicBezTo>
                  <a:pt x="19" y="4"/>
                  <a:pt x="19" y="4"/>
                  <a:pt x="19" y="4"/>
                </a:cubicBezTo>
                <a:cubicBezTo>
                  <a:pt x="20" y="4"/>
                  <a:pt x="20" y="4"/>
                  <a:pt x="20" y="4"/>
                </a:cubicBezTo>
                <a:cubicBezTo>
                  <a:pt x="20" y="4"/>
                  <a:pt x="20" y="4"/>
                  <a:pt x="20" y="4"/>
                </a:cubicBezTo>
                <a:cubicBezTo>
                  <a:pt x="20" y="4"/>
                  <a:pt x="19" y="4"/>
                  <a:pt x="19" y="4"/>
                </a:cubicBezTo>
                <a:cubicBezTo>
                  <a:pt x="19" y="4"/>
                  <a:pt x="19" y="4"/>
                  <a:pt x="19" y="4"/>
                </a:cubicBezTo>
                <a:cubicBezTo>
                  <a:pt x="19" y="4"/>
                  <a:pt x="19" y="4"/>
                  <a:pt x="19" y="4"/>
                </a:cubicBezTo>
                <a:cubicBezTo>
                  <a:pt x="18" y="4"/>
                  <a:pt x="18" y="4"/>
                  <a:pt x="18" y="4"/>
                </a:cubicBezTo>
                <a:cubicBezTo>
                  <a:pt x="18" y="4"/>
                  <a:pt x="18" y="4"/>
                  <a:pt x="18" y="4"/>
                </a:cubicBezTo>
                <a:cubicBezTo>
                  <a:pt x="18" y="4"/>
                  <a:pt x="18" y="4"/>
                  <a:pt x="18" y="4"/>
                </a:cubicBezTo>
                <a:cubicBezTo>
                  <a:pt x="18" y="4"/>
                  <a:pt x="18" y="4"/>
                  <a:pt x="18" y="4"/>
                </a:cubicBezTo>
                <a:cubicBezTo>
                  <a:pt x="17" y="4"/>
                  <a:pt x="17" y="4"/>
                  <a:pt x="17" y="4"/>
                </a:cubicBezTo>
                <a:cubicBezTo>
                  <a:pt x="17" y="4"/>
                  <a:pt x="17" y="4"/>
                  <a:pt x="17" y="4"/>
                </a:cubicBezTo>
                <a:cubicBezTo>
                  <a:pt x="17" y="4"/>
                  <a:pt x="17" y="4"/>
                  <a:pt x="17" y="4"/>
                </a:cubicBezTo>
                <a:cubicBezTo>
                  <a:pt x="17" y="4"/>
                  <a:pt x="17" y="4"/>
                  <a:pt x="17" y="4"/>
                </a:cubicBezTo>
                <a:cubicBezTo>
                  <a:pt x="17" y="4"/>
                  <a:pt x="17" y="4"/>
                  <a:pt x="17" y="4"/>
                </a:cubicBezTo>
                <a:cubicBezTo>
                  <a:pt x="17" y="5"/>
                  <a:pt x="17" y="5"/>
                  <a:pt x="17" y="5"/>
                </a:cubicBezTo>
                <a:cubicBezTo>
                  <a:pt x="17" y="5"/>
                  <a:pt x="17" y="5"/>
                  <a:pt x="17" y="5"/>
                </a:cubicBezTo>
                <a:cubicBezTo>
                  <a:pt x="16" y="5"/>
                  <a:pt x="16" y="5"/>
                  <a:pt x="16" y="5"/>
                </a:cubicBezTo>
                <a:cubicBezTo>
                  <a:pt x="16" y="5"/>
                  <a:pt x="16" y="5"/>
                  <a:pt x="16" y="5"/>
                </a:cubicBezTo>
                <a:cubicBezTo>
                  <a:pt x="16" y="5"/>
                  <a:pt x="16" y="5"/>
                  <a:pt x="16" y="5"/>
                </a:cubicBezTo>
                <a:cubicBezTo>
                  <a:pt x="16" y="5"/>
                  <a:pt x="16" y="5"/>
                  <a:pt x="16" y="5"/>
                </a:cubicBezTo>
                <a:cubicBezTo>
                  <a:pt x="16" y="5"/>
                  <a:pt x="16" y="5"/>
                  <a:pt x="16" y="5"/>
                </a:cubicBezTo>
                <a:cubicBezTo>
                  <a:pt x="16" y="5"/>
                  <a:pt x="16" y="5"/>
                  <a:pt x="16" y="6"/>
                </a:cubicBezTo>
                <a:cubicBezTo>
                  <a:pt x="16" y="6"/>
                  <a:pt x="16" y="6"/>
                  <a:pt x="16" y="6"/>
                </a:cubicBezTo>
                <a:cubicBezTo>
                  <a:pt x="16" y="6"/>
                  <a:pt x="15" y="6"/>
                  <a:pt x="15" y="6"/>
                </a:cubicBezTo>
                <a:cubicBezTo>
                  <a:pt x="15" y="6"/>
                  <a:pt x="15" y="6"/>
                  <a:pt x="15" y="6"/>
                </a:cubicBezTo>
                <a:cubicBezTo>
                  <a:pt x="15" y="6"/>
                  <a:pt x="15" y="6"/>
                  <a:pt x="15" y="6"/>
                </a:cubicBezTo>
                <a:cubicBezTo>
                  <a:pt x="15" y="6"/>
                  <a:pt x="15" y="6"/>
                  <a:pt x="15" y="6"/>
                </a:cubicBezTo>
                <a:cubicBezTo>
                  <a:pt x="15" y="6"/>
                  <a:pt x="15" y="6"/>
                  <a:pt x="15" y="6"/>
                </a:cubicBezTo>
                <a:cubicBezTo>
                  <a:pt x="15" y="6"/>
                  <a:pt x="15" y="6"/>
                  <a:pt x="15" y="6"/>
                </a:cubicBezTo>
                <a:cubicBezTo>
                  <a:pt x="15" y="6"/>
                  <a:pt x="15" y="6"/>
                  <a:pt x="15" y="6"/>
                </a:cubicBezTo>
                <a:cubicBezTo>
                  <a:pt x="15" y="6"/>
                  <a:pt x="15" y="6"/>
                  <a:pt x="15" y="6"/>
                </a:cubicBezTo>
                <a:cubicBezTo>
                  <a:pt x="15" y="6"/>
                  <a:pt x="15" y="6"/>
                  <a:pt x="15" y="5"/>
                </a:cubicBezTo>
                <a:cubicBezTo>
                  <a:pt x="15" y="5"/>
                  <a:pt x="15" y="5"/>
                  <a:pt x="15" y="5"/>
                </a:cubicBezTo>
                <a:cubicBezTo>
                  <a:pt x="15" y="5"/>
                  <a:pt x="15" y="5"/>
                  <a:pt x="15" y="5"/>
                </a:cubicBezTo>
                <a:cubicBezTo>
                  <a:pt x="15" y="5"/>
                  <a:pt x="15" y="5"/>
                  <a:pt x="15" y="5"/>
                </a:cubicBezTo>
                <a:cubicBezTo>
                  <a:pt x="15" y="5"/>
                  <a:pt x="15" y="5"/>
                  <a:pt x="15" y="5"/>
                </a:cubicBezTo>
                <a:cubicBezTo>
                  <a:pt x="15" y="5"/>
                  <a:pt x="15" y="5"/>
                  <a:pt x="15" y="5"/>
                </a:cubicBezTo>
                <a:cubicBezTo>
                  <a:pt x="15" y="5"/>
                  <a:pt x="15" y="5"/>
                  <a:pt x="15" y="5"/>
                </a:cubicBezTo>
                <a:cubicBezTo>
                  <a:pt x="15" y="5"/>
                  <a:pt x="15" y="5"/>
                  <a:pt x="15" y="5"/>
                </a:cubicBezTo>
                <a:cubicBezTo>
                  <a:pt x="15" y="5"/>
                  <a:pt x="15" y="5"/>
                  <a:pt x="15" y="5"/>
                </a:cubicBezTo>
                <a:cubicBezTo>
                  <a:pt x="16" y="5"/>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7" y="4"/>
                  <a:pt x="17" y="4"/>
                </a:cubicBezTo>
                <a:cubicBezTo>
                  <a:pt x="17" y="4"/>
                  <a:pt x="17" y="4"/>
                  <a:pt x="17" y="3"/>
                </a:cubicBezTo>
                <a:cubicBezTo>
                  <a:pt x="17" y="3"/>
                  <a:pt x="17" y="3"/>
                  <a:pt x="17" y="3"/>
                </a:cubicBezTo>
                <a:cubicBezTo>
                  <a:pt x="17" y="3"/>
                  <a:pt x="17" y="3"/>
                  <a:pt x="17" y="3"/>
                </a:cubicBezTo>
                <a:cubicBezTo>
                  <a:pt x="17" y="3"/>
                  <a:pt x="17" y="3"/>
                  <a:pt x="17" y="3"/>
                </a:cubicBezTo>
                <a:cubicBezTo>
                  <a:pt x="17" y="3"/>
                  <a:pt x="18" y="3"/>
                  <a:pt x="18" y="3"/>
                </a:cubicBezTo>
                <a:cubicBezTo>
                  <a:pt x="18" y="3"/>
                  <a:pt x="18" y="3"/>
                  <a:pt x="18" y="3"/>
                </a:cubicBezTo>
                <a:cubicBezTo>
                  <a:pt x="18" y="3"/>
                  <a:pt x="18" y="3"/>
                  <a:pt x="18" y="3"/>
                </a:cubicBezTo>
                <a:cubicBezTo>
                  <a:pt x="18" y="3"/>
                  <a:pt x="18" y="3"/>
                  <a:pt x="18" y="3"/>
                </a:cubicBezTo>
                <a:cubicBezTo>
                  <a:pt x="18" y="3"/>
                  <a:pt x="18" y="3"/>
                  <a:pt x="18" y="3"/>
                </a:cubicBezTo>
                <a:cubicBezTo>
                  <a:pt x="18" y="3"/>
                  <a:pt x="18" y="3"/>
                  <a:pt x="18" y="3"/>
                </a:cubicBezTo>
                <a:cubicBezTo>
                  <a:pt x="18" y="3"/>
                  <a:pt x="18" y="3"/>
                  <a:pt x="18" y="3"/>
                </a:cubicBezTo>
                <a:cubicBezTo>
                  <a:pt x="18" y="3"/>
                  <a:pt x="18" y="3"/>
                  <a:pt x="18" y="2"/>
                </a:cubicBezTo>
                <a:cubicBezTo>
                  <a:pt x="18" y="2"/>
                  <a:pt x="18" y="2"/>
                  <a:pt x="18" y="2"/>
                </a:cubicBezTo>
                <a:cubicBezTo>
                  <a:pt x="20" y="2"/>
                  <a:pt x="22" y="1"/>
                  <a:pt x="24" y="1"/>
                </a:cubicBezTo>
                <a:cubicBezTo>
                  <a:pt x="24" y="1"/>
                  <a:pt x="24" y="1"/>
                  <a:pt x="24" y="1"/>
                </a:cubicBezTo>
                <a:cubicBezTo>
                  <a:pt x="24" y="1"/>
                  <a:pt x="24" y="1"/>
                  <a:pt x="24" y="1"/>
                </a:cubicBezTo>
                <a:cubicBezTo>
                  <a:pt x="24" y="1"/>
                  <a:pt x="24" y="1"/>
                  <a:pt x="24" y="1"/>
                </a:cubicBezTo>
                <a:cubicBezTo>
                  <a:pt x="24" y="1"/>
                  <a:pt x="24" y="1"/>
                  <a:pt x="24" y="1"/>
                </a:cubicBezTo>
                <a:cubicBezTo>
                  <a:pt x="24" y="1"/>
                  <a:pt x="24" y="2"/>
                  <a:pt x="24" y="2"/>
                </a:cubicBezTo>
                <a:cubicBezTo>
                  <a:pt x="24" y="2"/>
                  <a:pt x="24" y="2"/>
                  <a:pt x="24" y="2"/>
                </a:cubicBezTo>
                <a:cubicBezTo>
                  <a:pt x="24" y="2"/>
                  <a:pt x="24" y="2"/>
                  <a:pt x="24" y="2"/>
                </a:cubicBezTo>
                <a:cubicBezTo>
                  <a:pt x="24" y="2"/>
                  <a:pt x="24" y="2"/>
                  <a:pt x="24" y="2"/>
                </a:cubicBezTo>
                <a:cubicBezTo>
                  <a:pt x="24" y="2"/>
                  <a:pt x="24" y="2"/>
                  <a:pt x="24" y="2"/>
                </a:cubicBezTo>
                <a:cubicBezTo>
                  <a:pt x="24" y="2"/>
                  <a:pt x="24" y="3"/>
                  <a:pt x="24" y="3"/>
                </a:cubicBezTo>
                <a:cubicBezTo>
                  <a:pt x="24" y="3"/>
                  <a:pt x="24" y="3"/>
                  <a:pt x="24" y="3"/>
                </a:cubicBezTo>
                <a:cubicBezTo>
                  <a:pt x="24" y="3"/>
                  <a:pt x="24" y="3"/>
                  <a:pt x="24" y="3"/>
                </a:cubicBezTo>
                <a:cubicBezTo>
                  <a:pt x="24" y="3"/>
                  <a:pt x="24" y="3"/>
                  <a:pt x="24" y="3"/>
                </a:cubicBezTo>
                <a:cubicBezTo>
                  <a:pt x="24" y="3"/>
                  <a:pt x="24" y="3"/>
                  <a:pt x="24" y="3"/>
                </a:cubicBezTo>
                <a:cubicBezTo>
                  <a:pt x="24" y="3"/>
                  <a:pt x="24" y="4"/>
                  <a:pt x="24" y="4"/>
                </a:cubicBezTo>
                <a:cubicBezTo>
                  <a:pt x="24" y="4"/>
                  <a:pt x="24" y="4"/>
                  <a:pt x="24" y="4"/>
                </a:cubicBezTo>
                <a:cubicBezTo>
                  <a:pt x="25" y="4"/>
                  <a:pt x="25" y="4"/>
                  <a:pt x="25" y="4"/>
                </a:cubicBezTo>
                <a:cubicBezTo>
                  <a:pt x="25" y="4"/>
                  <a:pt x="25" y="4"/>
                  <a:pt x="25" y="4"/>
                </a:cubicBezTo>
                <a:cubicBezTo>
                  <a:pt x="25" y="4"/>
                  <a:pt x="25" y="4"/>
                  <a:pt x="26" y="4"/>
                </a:cubicBezTo>
                <a:cubicBezTo>
                  <a:pt x="26" y="4"/>
                  <a:pt x="26" y="4"/>
                  <a:pt x="26" y="4"/>
                </a:cubicBezTo>
                <a:cubicBezTo>
                  <a:pt x="26" y="4"/>
                  <a:pt x="26" y="4"/>
                  <a:pt x="26" y="4"/>
                </a:cubicBezTo>
                <a:cubicBezTo>
                  <a:pt x="26" y="4"/>
                  <a:pt x="26" y="4"/>
                  <a:pt x="26" y="4"/>
                </a:cubicBezTo>
                <a:cubicBezTo>
                  <a:pt x="26" y="4"/>
                  <a:pt x="26" y="4"/>
                  <a:pt x="26" y="3"/>
                </a:cubicBezTo>
                <a:cubicBezTo>
                  <a:pt x="26" y="3"/>
                  <a:pt x="26" y="3"/>
                  <a:pt x="26" y="3"/>
                </a:cubicBezTo>
                <a:cubicBezTo>
                  <a:pt x="26" y="3"/>
                  <a:pt x="26" y="3"/>
                  <a:pt x="26" y="3"/>
                </a:cubicBezTo>
                <a:cubicBezTo>
                  <a:pt x="26" y="3"/>
                  <a:pt x="26" y="3"/>
                  <a:pt x="26" y="3"/>
                </a:cubicBezTo>
                <a:cubicBezTo>
                  <a:pt x="26" y="3"/>
                  <a:pt x="26" y="3"/>
                  <a:pt x="26" y="3"/>
                </a:cubicBezTo>
                <a:cubicBezTo>
                  <a:pt x="26" y="3"/>
                  <a:pt x="27" y="3"/>
                  <a:pt x="27" y="3"/>
                </a:cubicBezTo>
                <a:cubicBezTo>
                  <a:pt x="27" y="3"/>
                  <a:pt x="27" y="3"/>
                  <a:pt x="27" y="3"/>
                </a:cubicBezTo>
                <a:cubicBezTo>
                  <a:pt x="27" y="3"/>
                  <a:pt x="27" y="3"/>
                  <a:pt x="27" y="3"/>
                </a:cubicBezTo>
                <a:cubicBezTo>
                  <a:pt x="27" y="3"/>
                  <a:pt x="27" y="3"/>
                  <a:pt x="27" y="3"/>
                </a:cubicBezTo>
                <a:cubicBezTo>
                  <a:pt x="27" y="3"/>
                  <a:pt x="27" y="3"/>
                  <a:pt x="27" y="3"/>
                </a:cubicBezTo>
                <a:cubicBezTo>
                  <a:pt x="27" y="3"/>
                  <a:pt x="27" y="3"/>
                  <a:pt x="28" y="3"/>
                </a:cubicBezTo>
                <a:cubicBezTo>
                  <a:pt x="28" y="3"/>
                  <a:pt x="28" y="3"/>
                  <a:pt x="28" y="3"/>
                </a:cubicBezTo>
                <a:cubicBezTo>
                  <a:pt x="28" y="3"/>
                  <a:pt x="28" y="3"/>
                  <a:pt x="28" y="3"/>
                </a:cubicBezTo>
                <a:cubicBezTo>
                  <a:pt x="28" y="3"/>
                  <a:pt x="28" y="2"/>
                  <a:pt x="28" y="2"/>
                </a:cubicBezTo>
                <a:cubicBezTo>
                  <a:pt x="28" y="2"/>
                  <a:pt x="28" y="2"/>
                  <a:pt x="28" y="2"/>
                </a:cubicBezTo>
                <a:cubicBezTo>
                  <a:pt x="29" y="2"/>
                  <a:pt x="29" y="2"/>
                  <a:pt x="29" y="2"/>
                </a:cubicBezTo>
                <a:cubicBezTo>
                  <a:pt x="29" y="2"/>
                  <a:pt x="29" y="2"/>
                  <a:pt x="29" y="2"/>
                </a:cubicBezTo>
                <a:cubicBezTo>
                  <a:pt x="29" y="2"/>
                  <a:pt x="29" y="2"/>
                  <a:pt x="29" y="2"/>
                </a:cubicBezTo>
                <a:cubicBezTo>
                  <a:pt x="29" y="2"/>
                  <a:pt x="29" y="2"/>
                  <a:pt x="29" y="2"/>
                </a:cubicBezTo>
                <a:cubicBezTo>
                  <a:pt x="29" y="2"/>
                  <a:pt x="29" y="2"/>
                  <a:pt x="29" y="2"/>
                </a:cubicBezTo>
                <a:cubicBezTo>
                  <a:pt x="29" y="2"/>
                  <a:pt x="29" y="2"/>
                  <a:pt x="29" y="2"/>
                </a:cubicBezTo>
                <a:cubicBezTo>
                  <a:pt x="29" y="2"/>
                  <a:pt x="29" y="2"/>
                  <a:pt x="29" y="2"/>
                </a:cubicBezTo>
                <a:cubicBezTo>
                  <a:pt x="29" y="2"/>
                  <a:pt x="29" y="2"/>
                  <a:pt x="29" y="2"/>
                </a:cubicBezTo>
                <a:cubicBezTo>
                  <a:pt x="29" y="2"/>
                  <a:pt x="29" y="2"/>
                  <a:pt x="29" y="2"/>
                </a:cubicBezTo>
                <a:cubicBezTo>
                  <a:pt x="29" y="2"/>
                  <a:pt x="29" y="2"/>
                  <a:pt x="29" y="2"/>
                </a:cubicBezTo>
                <a:cubicBezTo>
                  <a:pt x="29" y="1"/>
                  <a:pt x="29" y="1"/>
                  <a:pt x="29" y="1"/>
                </a:cubicBezTo>
                <a:cubicBezTo>
                  <a:pt x="29" y="1"/>
                  <a:pt x="29" y="1"/>
                  <a:pt x="29" y="1"/>
                </a:cubicBezTo>
                <a:cubicBezTo>
                  <a:pt x="29" y="1"/>
                  <a:pt x="29" y="1"/>
                  <a:pt x="29" y="1"/>
                </a:cubicBezTo>
                <a:cubicBezTo>
                  <a:pt x="30" y="1"/>
                  <a:pt x="30" y="1"/>
                  <a:pt x="30" y="0"/>
                </a:cubicBezTo>
                <a:cubicBezTo>
                  <a:pt x="30" y="0"/>
                  <a:pt x="30" y="0"/>
                  <a:pt x="30" y="0"/>
                </a:cubicBezTo>
                <a:cubicBezTo>
                  <a:pt x="33" y="1"/>
                  <a:pt x="37" y="1"/>
                  <a:pt x="40" y="3"/>
                </a:cubicBezTo>
                <a:cubicBezTo>
                  <a:pt x="40" y="3"/>
                  <a:pt x="40" y="3"/>
                  <a:pt x="40" y="3"/>
                </a:cubicBezTo>
                <a:cubicBezTo>
                  <a:pt x="40" y="3"/>
                  <a:pt x="40" y="3"/>
                  <a:pt x="40" y="3"/>
                </a:cubicBezTo>
                <a:cubicBezTo>
                  <a:pt x="40" y="3"/>
                  <a:pt x="40" y="3"/>
                  <a:pt x="40" y="3"/>
                </a:cubicBezTo>
                <a:cubicBezTo>
                  <a:pt x="40" y="3"/>
                  <a:pt x="40" y="3"/>
                  <a:pt x="40" y="3"/>
                </a:cubicBezTo>
                <a:cubicBezTo>
                  <a:pt x="40" y="3"/>
                  <a:pt x="40" y="3"/>
                  <a:pt x="41" y="3"/>
                </a:cubicBezTo>
                <a:cubicBezTo>
                  <a:pt x="41" y="3"/>
                  <a:pt x="41" y="3"/>
                  <a:pt x="41" y="3"/>
                </a:cubicBezTo>
                <a:cubicBezTo>
                  <a:pt x="41" y="3"/>
                  <a:pt x="41" y="4"/>
                  <a:pt x="41" y="4"/>
                </a:cubicBezTo>
                <a:cubicBezTo>
                  <a:pt x="41" y="4"/>
                  <a:pt x="41" y="4"/>
                  <a:pt x="41" y="4"/>
                </a:cubicBezTo>
                <a:cubicBezTo>
                  <a:pt x="41" y="4"/>
                  <a:pt x="41" y="4"/>
                  <a:pt x="41" y="4"/>
                </a:cubicBezTo>
                <a:cubicBezTo>
                  <a:pt x="41" y="4"/>
                  <a:pt x="41" y="4"/>
                  <a:pt x="41" y="4"/>
                </a:cubicBezTo>
                <a:cubicBezTo>
                  <a:pt x="40" y="4"/>
                  <a:pt x="40" y="4"/>
                  <a:pt x="40" y="4"/>
                </a:cubicBezTo>
                <a:cubicBezTo>
                  <a:pt x="40" y="4"/>
                  <a:pt x="40" y="4"/>
                  <a:pt x="40" y="4"/>
                </a:cubicBezTo>
                <a:cubicBezTo>
                  <a:pt x="40" y="4"/>
                  <a:pt x="40" y="4"/>
                  <a:pt x="40" y="4"/>
                </a:cubicBezTo>
                <a:cubicBezTo>
                  <a:pt x="40" y="4"/>
                  <a:pt x="40" y="5"/>
                  <a:pt x="41" y="5"/>
                </a:cubicBezTo>
                <a:cubicBezTo>
                  <a:pt x="41" y="5"/>
                  <a:pt x="41" y="5"/>
                  <a:pt x="41" y="5"/>
                </a:cubicBezTo>
                <a:cubicBezTo>
                  <a:pt x="41" y="5"/>
                  <a:pt x="41" y="5"/>
                  <a:pt x="41" y="5"/>
                </a:cubicBezTo>
                <a:cubicBezTo>
                  <a:pt x="41" y="5"/>
                  <a:pt x="41" y="5"/>
                  <a:pt x="41" y="5"/>
                </a:cubicBezTo>
                <a:cubicBezTo>
                  <a:pt x="41" y="5"/>
                  <a:pt x="41" y="5"/>
                  <a:pt x="41" y="5"/>
                </a:cubicBezTo>
                <a:cubicBezTo>
                  <a:pt x="41" y="5"/>
                  <a:pt x="41" y="5"/>
                  <a:pt x="41" y="5"/>
                </a:cubicBezTo>
                <a:cubicBezTo>
                  <a:pt x="41" y="5"/>
                  <a:pt x="41" y="5"/>
                  <a:pt x="41" y="5"/>
                </a:cubicBezTo>
                <a:cubicBezTo>
                  <a:pt x="41" y="5"/>
                  <a:pt x="41" y="5"/>
                  <a:pt x="41" y="5"/>
                </a:cubicBezTo>
                <a:cubicBezTo>
                  <a:pt x="41" y="5"/>
                  <a:pt x="41" y="5"/>
                  <a:pt x="41" y="5"/>
                </a:cubicBezTo>
                <a:cubicBezTo>
                  <a:pt x="40" y="5"/>
                  <a:pt x="40" y="5"/>
                  <a:pt x="40" y="5"/>
                </a:cubicBezTo>
                <a:cubicBezTo>
                  <a:pt x="40" y="5"/>
                  <a:pt x="40" y="5"/>
                  <a:pt x="40" y="5"/>
                </a:cubicBezTo>
                <a:cubicBezTo>
                  <a:pt x="40" y="5"/>
                  <a:pt x="40" y="5"/>
                  <a:pt x="40" y="5"/>
                </a:cubicBezTo>
                <a:cubicBezTo>
                  <a:pt x="40" y="5"/>
                  <a:pt x="40" y="5"/>
                  <a:pt x="40" y="6"/>
                </a:cubicBezTo>
                <a:cubicBezTo>
                  <a:pt x="40" y="6"/>
                  <a:pt x="40" y="6"/>
                  <a:pt x="40" y="6"/>
                </a:cubicBezTo>
                <a:cubicBezTo>
                  <a:pt x="40" y="6"/>
                  <a:pt x="40" y="6"/>
                  <a:pt x="40" y="6"/>
                </a:cubicBezTo>
                <a:cubicBezTo>
                  <a:pt x="40" y="6"/>
                  <a:pt x="40" y="6"/>
                  <a:pt x="40" y="6"/>
                </a:cubicBezTo>
                <a:cubicBezTo>
                  <a:pt x="40" y="6"/>
                  <a:pt x="40" y="6"/>
                  <a:pt x="40" y="6"/>
                </a:cubicBezTo>
                <a:cubicBezTo>
                  <a:pt x="39" y="6"/>
                  <a:pt x="39" y="6"/>
                  <a:pt x="39" y="6"/>
                </a:cubicBezTo>
                <a:cubicBezTo>
                  <a:pt x="39" y="6"/>
                  <a:pt x="39" y="6"/>
                  <a:pt x="39" y="6"/>
                </a:cubicBezTo>
                <a:cubicBezTo>
                  <a:pt x="39" y="6"/>
                  <a:pt x="39" y="6"/>
                  <a:pt x="39" y="6"/>
                </a:cubicBezTo>
                <a:cubicBezTo>
                  <a:pt x="39" y="6"/>
                  <a:pt x="39" y="6"/>
                  <a:pt x="39" y="6"/>
                </a:cubicBezTo>
                <a:cubicBezTo>
                  <a:pt x="39" y="6"/>
                  <a:pt x="39" y="6"/>
                  <a:pt x="39" y="6"/>
                </a:cubicBezTo>
                <a:cubicBezTo>
                  <a:pt x="39" y="6"/>
                  <a:pt x="39" y="6"/>
                  <a:pt x="38" y="6"/>
                </a:cubicBezTo>
                <a:cubicBezTo>
                  <a:pt x="38" y="6"/>
                  <a:pt x="38" y="6"/>
                  <a:pt x="38" y="6"/>
                </a:cubicBezTo>
                <a:cubicBezTo>
                  <a:pt x="38" y="6"/>
                  <a:pt x="38" y="7"/>
                  <a:pt x="38" y="7"/>
                </a:cubicBezTo>
                <a:cubicBezTo>
                  <a:pt x="38" y="7"/>
                  <a:pt x="38" y="7"/>
                  <a:pt x="38" y="7"/>
                </a:cubicBezTo>
                <a:cubicBezTo>
                  <a:pt x="38" y="7"/>
                  <a:pt x="38" y="7"/>
                  <a:pt x="38" y="7"/>
                </a:cubicBezTo>
                <a:cubicBezTo>
                  <a:pt x="37" y="7"/>
                  <a:pt x="37" y="7"/>
                  <a:pt x="37" y="7"/>
                </a:cubicBezTo>
                <a:cubicBezTo>
                  <a:pt x="38" y="7"/>
                  <a:pt x="38" y="7"/>
                  <a:pt x="38" y="7"/>
                </a:cubicBezTo>
                <a:cubicBezTo>
                  <a:pt x="38" y="8"/>
                  <a:pt x="38" y="8"/>
                  <a:pt x="38" y="8"/>
                </a:cubicBezTo>
                <a:cubicBezTo>
                  <a:pt x="39" y="8"/>
                  <a:pt x="39" y="8"/>
                  <a:pt x="39" y="9"/>
                </a:cubicBezTo>
                <a:cubicBezTo>
                  <a:pt x="39" y="9"/>
                  <a:pt x="39" y="10"/>
                  <a:pt x="40" y="10"/>
                </a:cubicBezTo>
                <a:cubicBezTo>
                  <a:pt x="40" y="10"/>
                  <a:pt x="40" y="10"/>
                  <a:pt x="40" y="10"/>
                </a:cubicBezTo>
                <a:cubicBezTo>
                  <a:pt x="40" y="10"/>
                  <a:pt x="40" y="10"/>
                  <a:pt x="40" y="10"/>
                </a:cubicBezTo>
                <a:cubicBezTo>
                  <a:pt x="40" y="10"/>
                  <a:pt x="40" y="10"/>
                  <a:pt x="40" y="10"/>
                </a:cubicBezTo>
                <a:cubicBezTo>
                  <a:pt x="40" y="10"/>
                  <a:pt x="40" y="10"/>
                  <a:pt x="40" y="10"/>
                </a:cubicBezTo>
                <a:cubicBezTo>
                  <a:pt x="40" y="10"/>
                  <a:pt x="40" y="10"/>
                  <a:pt x="40" y="10"/>
                </a:cubicBezTo>
                <a:cubicBezTo>
                  <a:pt x="40" y="10"/>
                  <a:pt x="40" y="10"/>
                  <a:pt x="40" y="10"/>
                </a:cubicBezTo>
                <a:cubicBezTo>
                  <a:pt x="41" y="10"/>
                  <a:pt x="41" y="10"/>
                  <a:pt x="41" y="10"/>
                </a:cubicBezTo>
                <a:cubicBezTo>
                  <a:pt x="41" y="10"/>
                  <a:pt x="41" y="10"/>
                  <a:pt x="41" y="10"/>
                </a:cubicBezTo>
                <a:cubicBezTo>
                  <a:pt x="41" y="10"/>
                  <a:pt x="41" y="10"/>
                  <a:pt x="41" y="10"/>
                </a:cubicBezTo>
                <a:cubicBezTo>
                  <a:pt x="41" y="10"/>
                  <a:pt x="41" y="10"/>
                  <a:pt x="41" y="9"/>
                </a:cubicBezTo>
                <a:cubicBezTo>
                  <a:pt x="41" y="9"/>
                  <a:pt x="41" y="9"/>
                  <a:pt x="41" y="9"/>
                </a:cubicBezTo>
                <a:cubicBezTo>
                  <a:pt x="41" y="9"/>
                  <a:pt x="41" y="9"/>
                  <a:pt x="41" y="9"/>
                </a:cubicBezTo>
                <a:cubicBezTo>
                  <a:pt x="41" y="9"/>
                  <a:pt x="42" y="9"/>
                  <a:pt x="42" y="9"/>
                </a:cubicBezTo>
                <a:cubicBezTo>
                  <a:pt x="42" y="9"/>
                  <a:pt x="42" y="9"/>
                  <a:pt x="42" y="9"/>
                </a:cubicBezTo>
                <a:cubicBezTo>
                  <a:pt x="42" y="10"/>
                  <a:pt x="42" y="10"/>
                  <a:pt x="42" y="10"/>
                </a:cubicBezTo>
                <a:cubicBezTo>
                  <a:pt x="42" y="10"/>
                  <a:pt x="42" y="10"/>
                  <a:pt x="42" y="10"/>
                </a:cubicBezTo>
                <a:cubicBezTo>
                  <a:pt x="42" y="10"/>
                  <a:pt x="42" y="10"/>
                  <a:pt x="42" y="10"/>
                </a:cubicBezTo>
                <a:cubicBezTo>
                  <a:pt x="42" y="10"/>
                  <a:pt x="42" y="10"/>
                  <a:pt x="42" y="10"/>
                </a:cubicBezTo>
                <a:cubicBezTo>
                  <a:pt x="42" y="10"/>
                  <a:pt x="42" y="10"/>
                  <a:pt x="42" y="10"/>
                </a:cubicBezTo>
                <a:cubicBezTo>
                  <a:pt x="42" y="10"/>
                  <a:pt x="42" y="10"/>
                  <a:pt x="42" y="10"/>
                </a:cubicBezTo>
                <a:cubicBezTo>
                  <a:pt x="42" y="10"/>
                  <a:pt x="42" y="10"/>
                  <a:pt x="43" y="10"/>
                </a:cubicBezTo>
                <a:cubicBezTo>
                  <a:pt x="43" y="10"/>
                  <a:pt x="43" y="10"/>
                  <a:pt x="43" y="10"/>
                </a:cubicBezTo>
                <a:cubicBezTo>
                  <a:pt x="43" y="10"/>
                  <a:pt x="43" y="10"/>
                  <a:pt x="43" y="10"/>
                </a:cubicBezTo>
                <a:cubicBezTo>
                  <a:pt x="43" y="10"/>
                  <a:pt x="43" y="10"/>
                  <a:pt x="43" y="10"/>
                </a:cubicBezTo>
                <a:cubicBezTo>
                  <a:pt x="43" y="10"/>
                  <a:pt x="43" y="10"/>
                  <a:pt x="43" y="10"/>
                </a:cubicBezTo>
                <a:cubicBezTo>
                  <a:pt x="43" y="10"/>
                  <a:pt x="43" y="10"/>
                  <a:pt x="43" y="10"/>
                </a:cubicBezTo>
                <a:cubicBezTo>
                  <a:pt x="43" y="10"/>
                  <a:pt x="43" y="10"/>
                  <a:pt x="43" y="10"/>
                </a:cubicBezTo>
                <a:cubicBezTo>
                  <a:pt x="44" y="11"/>
                  <a:pt x="44" y="11"/>
                  <a:pt x="44" y="11"/>
                </a:cubicBezTo>
                <a:cubicBezTo>
                  <a:pt x="44" y="12"/>
                  <a:pt x="44" y="12"/>
                  <a:pt x="44" y="12"/>
                </a:cubicBezTo>
                <a:cubicBezTo>
                  <a:pt x="44" y="12"/>
                  <a:pt x="44" y="12"/>
                  <a:pt x="44" y="12"/>
                </a:cubicBezTo>
                <a:cubicBezTo>
                  <a:pt x="44" y="12"/>
                  <a:pt x="44" y="12"/>
                  <a:pt x="44" y="12"/>
                </a:cubicBezTo>
                <a:cubicBezTo>
                  <a:pt x="44" y="12"/>
                  <a:pt x="44" y="12"/>
                  <a:pt x="44" y="12"/>
                </a:cubicBezTo>
                <a:cubicBezTo>
                  <a:pt x="44" y="12"/>
                  <a:pt x="44" y="12"/>
                  <a:pt x="44" y="12"/>
                </a:cubicBezTo>
                <a:cubicBezTo>
                  <a:pt x="44" y="12"/>
                  <a:pt x="44" y="12"/>
                  <a:pt x="44" y="12"/>
                </a:cubicBezTo>
                <a:cubicBezTo>
                  <a:pt x="45" y="12"/>
                  <a:pt x="45" y="12"/>
                  <a:pt x="45" y="12"/>
                </a:cubicBezTo>
                <a:cubicBezTo>
                  <a:pt x="45" y="12"/>
                  <a:pt x="45" y="12"/>
                  <a:pt x="45" y="12"/>
                </a:cubicBezTo>
                <a:cubicBezTo>
                  <a:pt x="45" y="12"/>
                  <a:pt x="45" y="12"/>
                  <a:pt x="45" y="12"/>
                </a:cubicBezTo>
                <a:cubicBezTo>
                  <a:pt x="45" y="12"/>
                  <a:pt x="45" y="12"/>
                  <a:pt x="45" y="11"/>
                </a:cubicBezTo>
                <a:cubicBezTo>
                  <a:pt x="45" y="11"/>
                  <a:pt x="45" y="11"/>
                  <a:pt x="45" y="11"/>
                </a:cubicBezTo>
                <a:cubicBezTo>
                  <a:pt x="45" y="11"/>
                  <a:pt x="45" y="11"/>
                  <a:pt x="45" y="11"/>
                </a:cubicBezTo>
                <a:cubicBezTo>
                  <a:pt x="45" y="10"/>
                  <a:pt x="45" y="10"/>
                  <a:pt x="45" y="10"/>
                </a:cubicBezTo>
                <a:cubicBezTo>
                  <a:pt x="45" y="10"/>
                  <a:pt x="45" y="10"/>
                  <a:pt x="45" y="10"/>
                </a:cubicBezTo>
                <a:cubicBezTo>
                  <a:pt x="45" y="10"/>
                  <a:pt x="45" y="10"/>
                  <a:pt x="45" y="10"/>
                </a:cubicBezTo>
                <a:cubicBezTo>
                  <a:pt x="44" y="10"/>
                  <a:pt x="44" y="10"/>
                  <a:pt x="44" y="10"/>
                </a:cubicBezTo>
                <a:cubicBezTo>
                  <a:pt x="44" y="10"/>
                  <a:pt x="44" y="10"/>
                  <a:pt x="44" y="10"/>
                </a:cubicBezTo>
                <a:cubicBezTo>
                  <a:pt x="44" y="10"/>
                  <a:pt x="44" y="10"/>
                  <a:pt x="44" y="10"/>
                </a:cubicBezTo>
                <a:cubicBezTo>
                  <a:pt x="44" y="10"/>
                  <a:pt x="44" y="10"/>
                  <a:pt x="44" y="10"/>
                </a:cubicBezTo>
                <a:cubicBezTo>
                  <a:pt x="44" y="10"/>
                  <a:pt x="44" y="10"/>
                  <a:pt x="44" y="10"/>
                </a:cubicBezTo>
                <a:cubicBezTo>
                  <a:pt x="44" y="10"/>
                  <a:pt x="44" y="10"/>
                  <a:pt x="44" y="10"/>
                </a:cubicBezTo>
                <a:cubicBezTo>
                  <a:pt x="44" y="10"/>
                  <a:pt x="44" y="10"/>
                  <a:pt x="44" y="10"/>
                </a:cubicBezTo>
                <a:cubicBezTo>
                  <a:pt x="45" y="10"/>
                  <a:pt x="45" y="10"/>
                  <a:pt x="45" y="10"/>
                </a:cubicBezTo>
                <a:cubicBezTo>
                  <a:pt x="45" y="10"/>
                  <a:pt x="45" y="10"/>
                  <a:pt x="45" y="10"/>
                </a:cubicBezTo>
                <a:cubicBezTo>
                  <a:pt x="45" y="10"/>
                  <a:pt x="45" y="10"/>
                  <a:pt x="45" y="10"/>
                </a:cubicBezTo>
                <a:cubicBezTo>
                  <a:pt x="45" y="10"/>
                  <a:pt x="45" y="10"/>
                  <a:pt x="45" y="10"/>
                </a:cubicBezTo>
                <a:cubicBezTo>
                  <a:pt x="45" y="10"/>
                  <a:pt x="45" y="10"/>
                  <a:pt x="45" y="10"/>
                </a:cubicBezTo>
                <a:cubicBezTo>
                  <a:pt x="45" y="10"/>
                  <a:pt x="45" y="10"/>
                  <a:pt x="45" y="10"/>
                </a:cubicBezTo>
                <a:cubicBezTo>
                  <a:pt x="45" y="10"/>
                  <a:pt x="45" y="10"/>
                  <a:pt x="45" y="10"/>
                </a:cubicBezTo>
                <a:cubicBezTo>
                  <a:pt x="45" y="10"/>
                  <a:pt x="45" y="10"/>
                  <a:pt x="45" y="10"/>
                </a:cubicBezTo>
                <a:cubicBezTo>
                  <a:pt x="45" y="11"/>
                  <a:pt x="45" y="11"/>
                  <a:pt x="45" y="11"/>
                </a:cubicBezTo>
                <a:cubicBezTo>
                  <a:pt x="45" y="11"/>
                  <a:pt x="45" y="11"/>
                  <a:pt x="45" y="11"/>
                </a:cubicBezTo>
                <a:cubicBezTo>
                  <a:pt x="45" y="11"/>
                  <a:pt x="45" y="11"/>
                  <a:pt x="46" y="11"/>
                </a:cubicBezTo>
                <a:cubicBezTo>
                  <a:pt x="46" y="11"/>
                  <a:pt x="46" y="11"/>
                  <a:pt x="46" y="11"/>
                </a:cubicBezTo>
                <a:cubicBezTo>
                  <a:pt x="46" y="11"/>
                  <a:pt x="46" y="11"/>
                  <a:pt x="46" y="11"/>
                </a:cubicBezTo>
                <a:cubicBezTo>
                  <a:pt x="46" y="11"/>
                  <a:pt x="46" y="11"/>
                  <a:pt x="46" y="11"/>
                </a:cubicBezTo>
                <a:cubicBezTo>
                  <a:pt x="46" y="11"/>
                  <a:pt x="46" y="11"/>
                  <a:pt x="46" y="11"/>
                </a:cubicBezTo>
                <a:cubicBezTo>
                  <a:pt x="46" y="11"/>
                  <a:pt x="46" y="11"/>
                  <a:pt x="46" y="11"/>
                </a:cubicBezTo>
                <a:cubicBezTo>
                  <a:pt x="46" y="11"/>
                  <a:pt x="46" y="11"/>
                  <a:pt x="46" y="11"/>
                </a:cubicBezTo>
                <a:cubicBezTo>
                  <a:pt x="46" y="11"/>
                  <a:pt x="46" y="11"/>
                  <a:pt x="46" y="11"/>
                </a:cubicBezTo>
                <a:cubicBezTo>
                  <a:pt x="46" y="11"/>
                  <a:pt x="46" y="11"/>
                  <a:pt x="46" y="11"/>
                </a:cubicBezTo>
                <a:cubicBezTo>
                  <a:pt x="46" y="10"/>
                  <a:pt x="47" y="10"/>
                  <a:pt x="47" y="10"/>
                </a:cubicBezTo>
                <a:cubicBezTo>
                  <a:pt x="47" y="10"/>
                  <a:pt x="46" y="9"/>
                  <a:pt x="46" y="9"/>
                </a:cubicBezTo>
                <a:cubicBezTo>
                  <a:pt x="46" y="9"/>
                  <a:pt x="46" y="9"/>
                  <a:pt x="46" y="9"/>
                </a:cubicBezTo>
                <a:cubicBezTo>
                  <a:pt x="46" y="9"/>
                  <a:pt x="46" y="9"/>
                  <a:pt x="46" y="9"/>
                </a:cubicBezTo>
                <a:cubicBezTo>
                  <a:pt x="46" y="9"/>
                  <a:pt x="46" y="9"/>
                  <a:pt x="46" y="9"/>
                </a:cubicBezTo>
                <a:cubicBezTo>
                  <a:pt x="46" y="8"/>
                  <a:pt x="46" y="8"/>
                  <a:pt x="46" y="8"/>
                </a:cubicBezTo>
                <a:cubicBezTo>
                  <a:pt x="46" y="8"/>
                  <a:pt x="46" y="8"/>
                  <a:pt x="46" y="8"/>
                </a:cubicBezTo>
                <a:cubicBezTo>
                  <a:pt x="46" y="8"/>
                  <a:pt x="46" y="8"/>
                  <a:pt x="46" y="8"/>
                </a:cubicBezTo>
                <a:cubicBezTo>
                  <a:pt x="46" y="8"/>
                  <a:pt x="46" y="8"/>
                  <a:pt x="47" y="8"/>
                </a:cubicBezTo>
                <a:cubicBezTo>
                  <a:pt x="47" y="8"/>
                  <a:pt x="47" y="9"/>
                  <a:pt x="47" y="9"/>
                </a:cubicBezTo>
                <a:cubicBezTo>
                  <a:pt x="47" y="9"/>
                  <a:pt x="47" y="9"/>
                  <a:pt x="47" y="9"/>
                </a:cubicBezTo>
                <a:cubicBezTo>
                  <a:pt x="47" y="9"/>
                  <a:pt x="47" y="9"/>
                  <a:pt x="47" y="9"/>
                </a:cubicBezTo>
                <a:cubicBezTo>
                  <a:pt x="47" y="9"/>
                  <a:pt x="47" y="9"/>
                  <a:pt x="47" y="9"/>
                </a:cubicBezTo>
                <a:cubicBezTo>
                  <a:pt x="47" y="9"/>
                  <a:pt x="47" y="9"/>
                  <a:pt x="47" y="9"/>
                </a:cubicBezTo>
                <a:cubicBezTo>
                  <a:pt x="47" y="9"/>
                  <a:pt x="47" y="9"/>
                  <a:pt x="48" y="9"/>
                </a:cubicBezTo>
                <a:cubicBezTo>
                  <a:pt x="48" y="9"/>
                  <a:pt x="48" y="9"/>
                  <a:pt x="48" y="9"/>
                </a:cubicBezTo>
                <a:cubicBezTo>
                  <a:pt x="48" y="9"/>
                  <a:pt x="48" y="9"/>
                  <a:pt x="48" y="10"/>
                </a:cubicBezTo>
                <a:cubicBezTo>
                  <a:pt x="48" y="10"/>
                  <a:pt x="48" y="10"/>
                  <a:pt x="48" y="10"/>
                </a:cubicBezTo>
                <a:cubicBezTo>
                  <a:pt x="48" y="10"/>
                  <a:pt x="48" y="10"/>
                  <a:pt x="48" y="10"/>
                </a:cubicBezTo>
                <a:cubicBezTo>
                  <a:pt x="47" y="10"/>
                  <a:pt x="47" y="10"/>
                  <a:pt x="47" y="10"/>
                </a:cubicBezTo>
                <a:cubicBezTo>
                  <a:pt x="47" y="10"/>
                  <a:pt x="47" y="10"/>
                  <a:pt x="47" y="10"/>
                </a:cubicBezTo>
                <a:cubicBezTo>
                  <a:pt x="47" y="10"/>
                  <a:pt x="47" y="10"/>
                  <a:pt x="47" y="10"/>
                </a:cubicBezTo>
                <a:cubicBezTo>
                  <a:pt x="47" y="10"/>
                  <a:pt x="47" y="10"/>
                  <a:pt x="47" y="10"/>
                </a:cubicBezTo>
                <a:cubicBezTo>
                  <a:pt x="47" y="10"/>
                  <a:pt x="47" y="10"/>
                  <a:pt x="47" y="10"/>
                </a:cubicBezTo>
                <a:cubicBezTo>
                  <a:pt x="47" y="10"/>
                  <a:pt x="47" y="10"/>
                  <a:pt x="47" y="10"/>
                </a:cubicBezTo>
                <a:cubicBezTo>
                  <a:pt x="47" y="10"/>
                  <a:pt x="47" y="11"/>
                  <a:pt x="47" y="11"/>
                </a:cubicBezTo>
                <a:cubicBezTo>
                  <a:pt x="47" y="11"/>
                  <a:pt x="47" y="11"/>
                  <a:pt x="47" y="11"/>
                </a:cubicBezTo>
                <a:cubicBezTo>
                  <a:pt x="47" y="11"/>
                  <a:pt x="47" y="11"/>
                  <a:pt x="47" y="11"/>
                </a:cubicBezTo>
                <a:cubicBezTo>
                  <a:pt x="48" y="11"/>
                  <a:pt x="48" y="11"/>
                  <a:pt x="48" y="11"/>
                </a:cubicBezTo>
                <a:cubicBezTo>
                  <a:pt x="48" y="11"/>
                  <a:pt x="48" y="11"/>
                  <a:pt x="48" y="11"/>
                </a:cubicBezTo>
                <a:cubicBezTo>
                  <a:pt x="48" y="11"/>
                  <a:pt x="48" y="12"/>
                  <a:pt x="48" y="12"/>
                </a:cubicBezTo>
                <a:cubicBezTo>
                  <a:pt x="48" y="12"/>
                  <a:pt x="48" y="12"/>
                  <a:pt x="48" y="12"/>
                </a:cubicBezTo>
                <a:cubicBezTo>
                  <a:pt x="48" y="12"/>
                  <a:pt x="48" y="12"/>
                  <a:pt x="48" y="12"/>
                </a:cubicBezTo>
                <a:cubicBezTo>
                  <a:pt x="48" y="12"/>
                  <a:pt x="48" y="12"/>
                  <a:pt x="48" y="12"/>
                </a:cubicBezTo>
                <a:cubicBezTo>
                  <a:pt x="48" y="12"/>
                  <a:pt x="48" y="12"/>
                  <a:pt x="48" y="12"/>
                </a:cubicBezTo>
                <a:cubicBezTo>
                  <a:pt x="48" y="12"/>
                  <a:pt x="48" y="12"/>
                  <a:pt x="48" y="12"/>
                </a:cubicBezTo>
                <a:cubicBezTo>
                  <a:pt x="48" y="12"/>
                  <a:pt x="48" y="12"/>
                  <a:pt x="48" y="12"/>
                </a:cubicBezTo>
                <a:cubicBezTo>
                  <a:pt x="49" y="12"/>
                  <a:pt x="49" y="12"/>
                  <a:pt x="49" y="12"/>
                </a:cubicBezTo>
                <a:cubicBezTo>
                  <a:pt x="49" y="12"/>
                  <a:pt x="49" y="12"/>
                  <a:pt x="49" y="12"/>
                </a:cubicBezTo>
                <a:cubicBezTo>
                  <a:pt x="49" y="12"/>
                  <a:pt x="49" y="12"/>
                  <a:pt x="49" y="12"/>
                </a:cubicBezTo>
                <a:cubicBezTo>
                  <a:pt x="49" y="12"/>
                  <a:pt x="49" y="12"/>
                  <a:pt x="49" y="12"/>
                </a:cubicBezTo>
                <a:cubicBezTo>
                  <a:pt x="49" y="12"/>
                  <a:pt x="49" y="12"/>
                  <a:pt x="49" y="12"/>
                </a:cubicBezTo>
                <a:cubicBezTo>
                  <a:pt x="49" y="12"/>
                  <a:pt x="49" y="12"/>
                  <a:pt x="49" y="12"/>
                </a:cubicBezTo>
                <a:cubicBezTo>
                  <a:pt x="49" y="12"/>
                  <a:pt x="49" y="12"/>
                  <a:pt x="49" y="12"/>
                </a:cubicBezTo>
                <a:cubicBezTo>
                  <a:pt x="49" y="12"/>
                  <a:pt x="49" y="12"/>
                  <a:pt x="49" y="12"/>
                </a:cubicBezTo>
                <a:cubicBezTo>
                  <a:pt x="49" y="12"/>
                  <a:pt x="49" y="12"/>
                  <a:pt x="49" y="12"/>
                </a:cubicBezTo>
                <a:cubicBezTo>
                  <a:pt x="49" y="12"/>
                  <a:pt x="49" y="12"/>
                  <a:pt x="49" y="12"/>
                </a:cubicBezTo>
                <a:cubicBezTo>
                  <a:pt x="49" y="12"/>
                  <a:pt x="49" y="12"/>
                  <a:pt x="49" y="12"/>
                </a:cubicBezTo>
                <a:cubicBezTo>
                  <a:pt x="49" y="12"/>
                  <a:pt x="49" y="12"/>
                  <a:pt x="49" y="12"/>
                </a:cubicBezTo>
                <a:cubicBezTo>
                  <a:pt x="49" y="12"/>
                  <a:pt x="50" y="12"/>
                  <a:pt x="50" y="12"/>
                </a:cubicBezTo>
                <a:cubicBezTo>
                  <a:pt x="50" y="12"/>
                  <a:pt x="50" y="12"/>
                  <a:pt x="50" y="12"/>
                </a:cubicBezTo>
                <a:cubicBezTo>
                  <a:pt x="50" y="12"/>
                  <a:pt x="50" y="12"/>
                  <a:pt x="50" y="12"/>
                </a:cubicBezTo>
                <a:cubicBezTo>
                  <a:pt x="50" y="13"/>
                  <a:pt x="50" y="13"/>
                  <a:pt x="50" y="13"/>
                </a:cubicBezTo>
                <a:cubicBezTo>
                  <a:pt x="50" y="13"/>
                  <a:pt x="50" y="13"/>
                  <a:pt x="50" y="13"/>
                </a:cubicBezTo>
                <a:cubicBezTo>
                  <a:pt x="50" y="13"/>
                  <a:pt x="50" y="13"/>
                  <a:pt x="50" y="13"/>
                </a:cubicBezTo>
                <a:cubicBezTo>
                  <a:pt x="50" y="13"/>
                  <a:pt x="50" y="13"/>
                  <a:pt x="50" y="13"/>
                </a:cubicBezTo>
                <a:cubicBezTo>
                  <a:pt x="50" y="13"/>
                  <a:pt x="50" y="13"/>
                  <a:pt x="50" y="13"/>
                </a:cubicBezTo>
                <a:cubicBezTo>
                  <a:pt x="50" y="13"/>
                  <a:pt x="50" y="13"/>
                  <a:pt x="50" y="13"/>
                </a:cubicBezTo>
                <a:cubicBezTo>
                  <a:pt x="50" y="13"/>
                  <a:pt x="50" y="13"/>
                  <a:pt x="50" y="13"/>
                </a:cubicBezTo>
                <a:cubicBezTo>
                  <a:pt x="50" y="13"/>
                  <a:pt x="50" y="13"/>
                  <a:pt x="50" y="13"/>
                </a:cubicBezTo>
                <a:cubicBezTo>
                  <a:pt x="50" y="13"/>
                  <a:pt x="50" y="13"/>
                  <a:pt x="50" y="13"/>
                </a:cubicBezTo>
                <a:cubicBezTo>
                  <a:pt x="50" y="13"/>
                  <a:pt x="50" y="14"/>
                  <a:pt x="50" y="14"/>
                </a:cubicBezTo>
                <a:cubicBezTo>
                  <a:pt x="50" y="14"/>
                  <a:pt x="50" y="14"/>
                  <a:pt x="50" y="14"/>
                </a:cubicBezTo>
                <a:cubicBezTo>
                  <a:pt x="50" y="14"/>
                  <a:pt x="50" y="14"/>
                  <a:pt x="50" y="14"/>
                </a:cubicBezTo>
                <a:cubicBezTo>
                  <a:pt x="50" y="14"/>
                  <a:pt x="50" y="14"/>
                  <a:pt x="50" y="14"/>
                </a:cubicBezTo>
                <a:cubicBezTo>
                  <a:pt x="50" y="14"/>
                  <a:pt x="50" y="14"/>
                  <a:pt x="50" y="14"/>
                </a:cubicBezTo>
                <a:cubicBezTo>
                  <a:pt x="50" y="14"/>
                  <a:pt x="50" y="14"/>
                  <a:pt x="50" y="14"/>
                </a:cubicBezTo>
                <a:cubicBezTo>
                  <a:pt x="50" y="14"/>
                  <a:pt x="49" y="14"/>
                  <a:pt x="49" y="14"/>
                </a:cubicBezTo>
                <a:cubicBezTo>
                  <a:pt x="49" y="14"/>
                  <a:pt x="49" y="14"/>
                  <a:pt x="49" y="14"/>
                </a:cubicBezTo>
                <a:cubicBezTo>
                  <a:pt x="49" y="14"/>
                  <a:pt x="49" y="14"/>
                  <a:pt x="49" y="14"/>
                </a:cubicBezTo>
                <a:cubicBezTo>
                  <a:pt x="49" y="14"/>
                  <a:pt x="49" y="14"/>
                  <a:pt x="49" y="14"/>
                </a:cubicBezTo>
                <a:cubicBezTo>
                  <a:pt x="49" y="14"/>
                  <a:pt x="49" y="14"/>
                  <a:pt x="49" y="14"/>
                </a:cubicBezTo>
                <a:cubicBezTo>
                  <a:pt x="49" y="14"/>
                  <a:pt x="49" y="14"/>
                  <a:pt x="49" y="14"/>
                </a:cubicBezTo>
                <a:cubicBezTo>
                  <a:pt x="49" y="14"/>
                  <a:pt x="48" y="14"/>
                  <a:pt x="48" y="14"/>
                </a:cubicBezTo>
                <a:cubicBezTo>
                  <a:pt x="48" y="14"/>
                  <a:pt x="48" y="14"/>
                  <a:pt x="48" y="14"/>
                </a:cubicBezTo>
                <a:cubicBezTo>
                  <a:pt x="48" y="14"/>
                  <a:pt x="48" y="14"/>
                  <a:pt x="48" y="14"/>
                </a:cubicBezTo>
                <a:cubicBezTo>
                  <a:pt x="48" y="14"/>
                  <a:pt x="48" y="14"/>
                  <a:pt x="48" y="14"/>
                </a:cubicBezTo>
                <a:cubicBezTo>
                  <a:pt x="48" y="14"/>
                  <a:pt x="48" y="14"/>
                  <a:pt x="48" y="13"/>
                </a:cubicBezTo>
                <a:cubicBezTo>
                  <a:pt x="48" y="13"/>
                  <a:pt x="48" y="13"/>
                  <a:pt x="48" y="13"/>
                </a:cubicBezTo>
                <a:cubicBezTo>
                  <a:pt x="48" y="13"/>
                  <a:pt x="48" y="13"/>
                  <a:pt x="48" y="13"/>
                </a:cubicBezTo>
                <a:cubicBezTo>
                  <a:pt x="48" y="14"/>
                  <a:pt x="48" y="14"/>
                  <a:pt x="48" y="14"/>
                </a:cubicBezTo>
                <a:cubicBezTo>
                  <a:pt x="48" y="14"/>
                  <a:pt x="48" y="14"/>
                  <a:pt x="47" y="14"/>
                </a:cubicBezTo>
                <a:cubicBezTo>
                  <a:pt x="47" y="14"/>
                  <a:pt x="47" y="14"/>
                  <a:pt x="47" y="14"/>
                </a:cubicBezTo>
                <a:cubicBezTo>
                  <a:pt x="47" y="14"/>
                  <a:pt x="47" y="14"/>
                  <a:pt x="47" y="14"/>
                </a:cubicBezTo>
                <a:cubicBezTo>
                  <a:pt x="47" y="14"/>
                  <a:pt x="47" y="14"/>
                  <a:pt x="47" y="14"/>
                </a:cubicBezTo>
                <a:cubicBezTo>
                  <a:pt x="47" y="14"/>
                  <a:pt x="47" y="14"/>
                  <a:pt x="47" y="14"/>
                </a:cubicBezTo>
                <a:cubicBezTo>
                  <a:pt x="47" y="14"/>
                  <a:pt x="47" y="14"/>
                  <a:pt x="47" y="14"/>
                </a:cubicBezTo>
                <a:cubicBezTo>
                  <a:pt x="47" y="14"/>
                  <a:pt x="47" y="14"/>
                  <a:pt x="47" y="14"/>
                </a:cubicBezTo>
                <a:cubicBezTo>
                  <a:pt x="47" y="14"/>
                  <a:pt x="47" y="14"/>
                  <a:pt x="47" y="14"/>
                </a:cubicBezTo>
                <a:cubicBezTo>
                  <a:pt x="47" y="14"/>
                  <a:pt x="47" y="14"/>
                  <a:pt x="47" y="14"/>
                </a:cubicBezTo>
                <a:cubicBezTo>
                  <a:pt x="47" y="14"/>
                  <a:pt x="47" y="14"/>
                  <a:pt x="46" y="14"/>
                </a:cubicBezTo>
                <a:cubicBezTo>
                  <a:pt x="46" y="14"/>
                  <a:pt x="46" y="14"/>
                  <a:pt x="46" y="14"/>
                </a:cubicBezTo>
                <a:cubicBezTo>
                  <a:pt x="46" y="14"/>
                  <a:pt x="46" y="14"/>
                  <a:pt x="46" y="14"/>
                </a:cubicBezTo>
                <a:cubicBezTo>
                  <a:pt x="46" y="14"/>
                  <a:pt x="46" y="14"/>
                  <a:pt x="46" y="14"/>
                </a:cubicBezTo>
                <a:cubicBezTo>
                  <a:pt x="46" y="14"/>
                  <a:pt x="46" y="14"/>
                  <a:pt x="46" y="14"/>
                </a:cubicBezTo>
                <a:cubicBezTo>
                  <a:pt x="46" y="14"/>
                  <a:pt x="46" y="14"/>
                  <a:pt x="46" y="14"/>
                </a:cubicBezTo>
                <a:cubicBezTo>
                  <a:pt x="46" y="14"/>
                  <a:pt x="46" y="14"/>
                  <a:pt x="46" y="14"/>
                </a:cubicBezTo>
                <a:cubicBezTo>
                  <a:pt x="46" y="14"/>
                  <a:pt x="46" y="14"/>
                  <a:pt x="46" y="14"/>
                </a:cubicBezTo>
                <a:cubicBezTo>
                  <a:pt x="46" y="13"/>
                  <a:pt x="46" y="13"/>
                  <a:pt x="46" y="13"/>
                </a:cubicBezTo>
                <a:cubicBezTo>
                  <a:pt x="46" y="13"/>
                  <a:pt x="46" y="13"/>
                  <a:pt x="46" y="13"/>
                </a:cubicBezTo>
                <a:cubicBezTo>
                  <a:pt x="46" y="13"/>
                  <a:pt x="46" y="13"/>
                  <a:pt x="46" y="13"/>
                </a:cubicBezTo>
                <a:cubicBezTo>
                  <a:pt x="46" y="13"/>
                  <a:pt x="46" y="13"/>
                  <a:pt x="46" y="13"/>
                </a:cubicBezTo>
                <a:cubicBezTo>
                  <a:pt x="45" y="13"/>
                  <a:pt x="45" y="13"/>
                  <a:pt x="45" y="13"/>
                </a:cubicBezTo>
                <a:cubicBezTo>
                  <a:pt x="45" y="13"/>
                  <a:pt x="45" y="13"/>
                  <a:pt x="45" y="13"/>
                </a:cubicBezTo>
                <a:cubicBezTo>
                  <a:pt x="45" y="13"/>
                  <a:pt x="45" y="13"/>
                  <a:pt x="45" y="13"/>
                </a:cubicBezTo>
                <a:cubicBezTo>
                  <a:pt x="45" y="13"/>
                  <a:pt x="45" y="13"/>
                  <a:pt x="45" y="13"/>
                </a:cubicBezTo>
                <a:cubicBezTo>
                  <a:pt x="45" y="13"/>
                  <a:pt x="45" y="13"/>
                  <a:pt x="45" y="13"/>
                </a:cubicBezTo>
                <a:cubicBezTo>
                  <a:pt x="45" y="13"/>
                  <a:pt x="45" y="13"/>
                  <a:pt x="45" y="13"/>
                </a:cubicBezTo>
                <a:cubicBezTo>
                  <a:pt x="45" y="13"/>
                  <a:pt x="45" y="13"/>
                  <a:pt x="44" y="13"/>
                </a:cubicBezTo>
                <a:cubicBezTo>
                  <a:pt x="44" y="13"/>
                  <a:pt x="44" y="13"/>
                  <a:pt x="44" y="13"/>
                </a:cubicBezTo>
                <a:cubicBezTo>
                  <a:pt x="44" y="13"/>
                  <a:pt x="44" y="13"/>
                  <a:pt x="44" y="13"/>
                </a:cubicBezTo>
                <a:cubicBezTo>
                  <a:pt x="44" y="13"/>
                  <a:pt x="44" y="13"/>
                  <a:pt x="44" y="13"/>
                </a:cubicBezTo>
                <a:cubicBezTo>
                  <a:pt x="44" y="13"/>
                  <a:pt x="44" y="13"/>
                  <a:pt x="44" y="13"/>
                </a:cubicBezTo>
                <a:cubicBezTo>
                  <a:pt x="44" y="13"/>
                  <a:pt x="44" y="13"/>
                  <a:pt x="44" y="13"/>
                </a:cubicBezTo>
                <a:cubicBezTo>
                  <a:pt x="44" y="13"/>
                  <a:pt x="44" y="13"/>
                  <a:pt x="44" y="13"/>
                </a:cubicBezTo>
                <a:cubicBezTo>
                  <a:pt x="44" y="13"/>
                  <a:pt x="44" y="13"/>
                  <a:pt x="44" y="12"/>
                </a:cubicBezTo>
                <a:cubicBezTo>
                  <a:pt x="44" y="12"/>
                  <a:pt x="44" y="12"/>
                  <a:pt x="44" y="12"/>
                </a:cubicBezTo>
                <a:cubicBezTo>
                  <a:pt x="44" y="12"/>
                  <a:pt x="44" y="12"/>
                  <a:pt x="44" y="12"/>
                </a:cubicBezTo>
                <a:cubicBezTo>
                  <a:pt x="44" y="12"/>
                  <a:pt x="44" y="12"/>
                  <a:pt x="44" y="12"/>
                </a:cubicBezTo>
                <a:cubicBezTo>
                  <a:pt x="44" y="12"/>
                  <a:pt x="44" y="12"/>
                  <a:pt x="44" y="12"/>
                </a:cubicBezTo>
                <a:cubicBezTo>
                  <a:pt x="44" y="12"/>
                  <a:pt x="44" y="12"/>
                  <a:pt x="44" y="12"/>
                </a:cubicBezTo>
                <a:cubicBezTo>
                  <a:pt x="44" y="12"/>
                  <a:pt x="44" y="12"/>
                  <a:pt x="44" y="12"/>
                </a:cubicBezTo>
                <a:cubicBezTo>
                  <a:pt x="44" y="12"/>
                  <a:pt x="44" y="12"/>
                  <a:pt x="44" y="12"/>
                </a:cubicBezTo>
                <a:cubicBezTo>
                  <a:pt x="44" y="12"/>
                  <a:pt x="43" y="12"/>
                  <a:pt x="43" y="12"/>
                </a:cubicBezTo>
                <a:cubicBezTo>
                  <a:pt x="43" y="12"/>
                  <a:pt x="43" y="12"/>
                  <a:pt x="43" y="12"/>
                </a:cubicBezTo>
                <a:cubicBezTo>
                  <a:pt x="43" y="12"/>
                  <a:pt x="43" y="12"/>
                  <a:pt x="43" y="11"/>
                </a:cubicBezTo>
                <a:cubicBezTo>
                  <a:pt x="43" y="11"/>
                  <a:pt x="43" y="11"/>
                  <a:pt x="43" y="11"/>
                </a:cubicBezTo>
                <a:cubicBezTo>
                  <a:pt x="43" y="11"/>
                  <a:pt x="43" y="11"/>
                  <a:pt x="43" y="11"/>
                </a:cubicBezTo>
                <a:cubicBezTo>
                  <a:pt x="43" y="11"/>
                  <a:pt x="43" y="11"/>
                  <a:pt x="43" y="12"/>
                </a:cubicBezTo>
                <a:cubicBezTo>
                  <a:pt x="42" y="12"/>
                  <a:pt x="42" y="12"/>
                  <a:pt x="42" y="12"/>
                </a:cubicBezTo>
                <a:cubicBezTo>
                  <a:pt x="42" y="12"/>
                  <a:pt x="42" y="12"/>
                  <a:pt x="42" y="12"/>
                </a:cubicBezTo>
                <a:cubicBezTo>
                  <a:pt x="42" y="12"/>
                  <a:pt x="42" y="12"/>
                  <a:pt x="42" y="12"/>
                </a:cubicBezTo>
                <a:cubicBezTo>
                  <a:pt x="42" y="12"/>
                  <a:pt x="42" y="12"/>
                  <a:pt x="42" y="12"/>
                </a:cubicBezTo>
                <a:cubicBezTo>
                  <a:pt x="41" y="12"/>
                  <a:pt x="41" y="12"/>
                  <a:pt x="41" y="12"/>
                </a:cubicBezTo>
                <a:cubicBezTo>
                  <a:pt x="41" y="12"/>
                  <a:pt x="41" y="12"/>
                  <a:pt x="41" y="12"/>
                </a:cubicBezTo>
                <a:cubicBezTo>
                  <a:pt x="41" y="12"/>
                  <a:pt x="41" y="12"/>
                  <a:pt x="40" y="12"/>
                </a:cubicBezTo>
                <a:cubicBezTo>
                  <a:pt x="40" y="12"/>
                  <a:pt x="40" y="12"/>
                  <a:pt x="40" y="12"/>
                </a:cubicBezTo>
                <a:cubicBezTo>
                  <a:pt x="40" y="12"/>
                  <a:pt x="40" y="12"/>
                  <a:pt x="40" y="12"/>
                </a:cubicBezTo>
                <a:cubicBezTo>
                  <a:pt x="40" y="12"/>
                  <a:pt x="40" y="12"/>
                  <a:pt x="40" y="12"/>
                </a:cubicBezTo>
                <a:cubicBezTo>
                  <a:pt x="40" y="12"/>
                  <a:pt x="40" y="12"/>
                  <a:pt x="40" y="12"/>
                </a:cubicBezTo>
                <a:cubicBezTo>
                  <a:pt x="40" y="12"/>
                  <a:pt x="40" y="12"/>
                  <a:pt x="40" y="12"/>
                </a:cubicBezTo>
                <a:cubicBezTo>
                  <a:pt x="40" y="12"/>
                  <a:pt x="40" y="12"/>
                  <a:pt x="40" y="12"/>
                </a:cubicBezTo>
                <a:cubicBezTo>
                  <a:pt x="40" y="12"/>
                  <a:pt x="40" y="12"/>
                  <a:pt x="40" y="12"/>
                </a:cubicBezTo>
                <a:cubicBezTo>
                  <a:pt x="40" y="12"/>
                  <a:pt x="40" y="12"/>
                  <a:pt x="40" y="12"/>
                </a:cubicBezTo>
                <a:cubicBezTo>
                  <a:pt x="40" y="12"/>
                  <a:pt x="40" y="12"/>
                  <a:pt x="40" y="12"/>
                </a:cubicBezTo>
                <a:cubicBezTo>
                  <a:pt x="40" y="12"/>
                  <a:pt x="40" y="12"/>
                  <a:pt x="40" y="12"/>
                </a:cubicBezTo>
                <a:cubicBezTo>
                  <a:pt x="40" y="12"/>
                  <a:pt x="39" y="12"/>
                  <a:pt x="39" y="12"/>
                </a:cubicBezTo>
                <a:cubicBezTo>
                  <a:pt x="39" y="12"/>
                  <a:pt x="39" y="12"/>
                  <a:pt x="39" y="12"/>
                </a:cubicBezTo>
                <a:cubicBezTo>
                  <a:pt x="39" y="12"/>
                  <a:pt x="39" y="12"/>
                  <a:pt x="39" y="12"/>
                </a:cubicBezTo>
                <a:cubicBezTo>
                  <a:pt x="39" y="12"/>
                  <a:pt x="39" y="12"/>
                  <a:pt x="39" y="12"/>
                </a:cubicBezTo>
                <a:cubicBezTo>
                  <a:pt x="39" y="12"/>
                  <a:pt x="39" y="12"/>
                  <a:pt x="39" y="12"/>
                </a:cubicBezTo>
                <a:cubicBezTo>
                  <a:pt x="39" y="12"/>
                  <a:pt x="39" y="12"/>
                  <a:pt x="39" y="12"/>
                </a:cubicBezTo>
                <a:cubicBezTo>
                  <a:pt x="39" y="12"/>
                  <a:pt x="39" y="12"/>
                  <a:pt x="39" y="12"/>
                </a:cubicBezTo>
                <a:cubicBezTo>
                  <a:pt x="39" y="12"/>
                  <a:pt x="38" y="12"/>
                  <a:pt x="38" y="12"/>
                </a:cubicBezTo>
                <a:cubicBezTo>
                  <a:pt x="38" y="12"/>
                  <a:pt x="38" y="12"/>
                  <a:pt x="38" y="12"/>
                </a:cubicBezTo>
                <a:cubicBezTo>
                  <a:pt x="38" y="12"/>
                  <a:pt x="38" y="12"/>
                  <a:pt x="38" y="13"/>
                </a:cubicBezTo>
                <a:cubicBezTo>
                  <a:pt x="38" y="13"/>
                  <a:pt x="38" y="13"/>
                  <a:pt x="38" y="13"/>
                </a:cubicBezTo>
                <a:cubicBezTo>
                  <a:pt x="38" y="13"/>
                  <a:pt x="38" y="13"/>
                  <a:pt x="38" y="13"/>
                </a:cubicBezTo>
                <a:cubicBezTo>
                  <a:pt x="38" y="13"/>
                  <a:pt x="38" y="13"/>
                  <a:pt x="37" y="13"/>
                </a:cubicBezTo>
                <a:cubicBezTo>
                  <a:pt x="37" y="13"/>
                  <a:pt x="37" y="13"/>
                  <a:pt x="37" y="13"/>
                </a:cubicBezTo>
                <a:cubicBezTo>
                  <a:pt x="37" y="13"/>
                  <a:pt x="37" y="13"/>
                  <a:pt x="37" y="13"/>
                </a:cubicBezTo>
                <a:cubicBezTo>
                  <a:pt x="37" y="13"/>
                  <a:pt x="37" y="13"/>
                  <a:pt x="37" y="13"/>
                </a:cubicBezTo>
                <a:cubicBezTo>
                  <a:pt x="37" y="13"/>
                  <a:pt x="37" y="13"/>
                  <a:pt x="37" y="13"/>
                </a:cubicBezTo>
                <a:cubicBezTo>
                  <a:pt x="37" y="13"/>
                  <a:pt x="37" y="13"/>
                  <a:pt x="37" y="13"/>
                </a:cubicBezTo>
                <a:cubicBezTo>
                  <a:pt x="37" y="13"/>
                  <a:pt x="37" y="14"/>
                  <a:pt x="37" y="14"/>
                </a:cubicBezTo>
                <a:cubicBezTo>
                  <a:pt x="37" y="14"/>
                  <a:pt x="37" y="14"/>
                  <a:pt x="37" y="14"/>
                </a:cubicBezTo>
                <a:cubicBezTo>
                  <a:pt x="37" y="14"/>
                  <a:pt x="37" y="14"/>
                  <a:pt x="37" y="14"/>
                </a:cubicBezTo>
                <a:cubicBezTo>
                  <a:pt x="37" y="14"/>
                  <a:pt x="37" y="14"/>
                  <a:pt x="37" y="14"/>
                </a:cubicBezTo>
                <a:cubicBezTo>
                  <a:pt x="37" y="14"/>
                  <a:pt x="37" y="14"/>
                  <a:pt x="37" y="14"/>
                </a:cubicBezTo>
                <a:cubicBezTo>
                  <a:pt x="37" y="15"/>
                  <a:pt x="37" y="15"/>
                  <a:pt x="37" y="15"/>
                </a:cubicBezTo>
                <a:cubicBezTo>
                  <a:pt x="37" y="15"/>
                  <a:pt x="37" y="15"/>
                  <a:pt x="36" y="15"/>
                </a:cubicBezTo>
                <a:cubicBezTo>
                  <a:pt x="36" y="15"/>
                  <a:pt x="36" y="15"/>
                  <a:pt x="36" y="15"/>
                </a:cubicBezTo>
                <a:cubicBezTo>
                  <a:pt x="36" y="15"/>
                  <a:pt x="36" y="15"/>
                  <a:pt x="36" y="15"/>
                </a:cubicBezTo>
                <a:cubicBezTo>
                  <a:pt x="36" y="15"/>
                  <a:pt x="36" y="15"/>
                  <a:pt x="36" y="15"/>
                </a:cubicBezTo>
                <a:cubicBezTo>
                  <a:pt x="36" y="15"/>
                  <a:pt x="36" y="15"/>
                  <a:pt x="36" y="15"/>
                </a:cubicBezTo>
                <a:cubicBezTo>
                  <a:pt x="36" y="15"/>
                  <a:pt x="36" y="15"/>
                  <a:pt x="36" y="15"/>
                </a:cubicBezTo>
                <a:cubicBezTo>
                  <a:pt x="36" y="15"/>
                  <a:pt x="36" y="15"/>
                  <a:pt x="36" y="15"/>
                </a:cubicBezTo>
                <a:cubicBezTo>
                  <a:pt x="36" y="15"/>
                  <a:pt x="36" y="15"/>
                  <a:pt x="36" y="15"/>
                </a:cubicBezTo>
                <a:cubicBezTo>
                  <a:pt x="36" y="15"/>
                  <a:pt x="36" y="15"/>
                  <a:pt x="36" y="15"/>
                </a:cubicBezTo>
                <a:cubicBezTo>
                  <a:pt x="36" y="15"/>
                  <a:pt x="36" y="15"/>
                  <a:pt x="35" y="15"/>
                </a:cubicBezTo>
                <a:cubicBezTo>
                  <a:pt x="35" y="15"/>
                  <a:pt x="35" y="15"/>
                  <a:pt x="35" y="15"/>
                </a:cubicBezTo>
                <a:cubicBezTo>
                  <a:pt x="35" y="16"/>
                  <a:pt x="35" y="16"/>
                  <a:pt x="35" y="16"/>
                </a:cubicBezTo>
                <a:cubicBezTo>
                  <a:pt x="35" y="16"/>
                  <a:pt x="35" y="16"/>
                  <a:pt x="35" y="16"/>
                </a:cubicBezTo>
                <a:cubicBezTo>
                  <a:pt x="35" y="16"/>
                  <a:pt x="35" y="16"/>
                  <a:pt x="35" y="16"/>
                </a:cubicBezTo>
                <a:cubicBezTo>
                  <a:pt x="35" y="16"/>
                  <a:pt x="35" y="16"/>
                  <a:pt x="35" y="16"/>
                </a:cubicBezTo>
                <a:cubicBezTo>
                  <a:pt x="35" y="16"/>
                  <a:pt x="35" y="16"/>
                  <a:pt x="35" y="16"/>
                </a:cubicBezTo>
                <a:cubicBezTo>
                  <a:pt x="35" y="17"/>
                  <a:pt x="35" y="17"/>
                  <a:pt x="35" y="17"/>
                </a:cubicBezTo>
                <a:cubicBezTo>
                  <a:pt x="35" y="17"/>
                  <a:pt x="35" y="17"/>
                  <a:pt x="35" y="17"/>
                </a:cubicBezTo>
                <a:cubicBezTo>
                  <a:pt x="35" y="17"/>
                  <a:pt x="35" y="17"/>
                  <a:pt x="35" y="17"/>
                </a:cubicBezTo>
                <a:cubicBezTo>
                  <a:pt x="34" y="17"/>
                  <a:pt x="34" y="17"/>
                  <a:pt x="34" y="17"/>
                </a:cubicBezTo>
                <a:cubicBezTo>
                  <a:pt x="34" y="18"/>
                  <a:pt x="34" y="18"/>
                  <a:pt x="34" y="18"/>
                </a:cubicBezTo>
                <a:cubicBezTo>
                  <a:pt x="34" y="18"/>
                  <a:pt x="34" y="18"/>
                  <a:pt x="34" y="18"/>
                </a:cubicBezTo>
                <a:cubicBezTo>
                  <a:pt x="34" y="18"/>
                  <a:pt x="34" y="18"/>
                  <a:pt x="34" y="18"/>
                </a:cubicBezTo>
                <a:cubicBezTo>
                  <a:pt x="34" y="18"/>
                  <a:pt x="34" y="18"/>
                  <a:pt x="34" y="18"/>
                </a:cubicBezTo>
                <a:cubicBezTo>
                  <a:pt x="34" y="18"/>
                  <a:pt x="34" y="18"/>
                  <a:pt x="34" y="18"/>
                </a:cubicBezTo>
                <a:cubicBezTo>
                  <a:pt x="34" y="19"/>
                  <a:pt x="34" y="19"/>
                  <a:pt x="34" y="19"/>
                </a:cubicBezTo>
                <a:cubicBezTo>
                  <a:pt x="34" y="19"/>
                  <a:pt x="34" y="19"/>
                  <a:pt x="34" y="19"/>
                </a:cubicBezTo>
                <a:cubicBezTo>
                  <a:pt x="34" y="19"/>
                  <a:pt x="34" y="19"/>
                  <a:pt x="34" y="19"/>
                </a:cubicBezTo>
                <a:cubicBezTo>
                  <a:pt x="34" y="19"/>
                  <a:pt x="34" y="19"/>
                  <a:pt x="34" y="19"/>
                </a:cubicBezTo>
                <a:cubicBezTo>
                  <a:pt x="34" y="19"/>
                  <a:pt x="34" y="20"/>
                  <a:pt x="34" y="20"/>
                </a:cubicBezTo>
                <a:cubicBezTo>
                  <a:pt x="34" y="20"/>
                  <a:pt x="34" y="20"/>
                  <a:pt x="34" y="20"/>
                </a:cubicBezTo>
                <a:cubicBezTo>
                  <a:pt x="34" y="20"/>
                  <a:pt x="34" y="20"/>
                  <a:pt x="34" y="20"/>
                </a:cubicBezTo>
                <a:cubicBezTo>
                  <a:pt x="34" y="20"/>
                  <a:pt x="34" y="20"/>
                  <a:pt x="34" y="20"/>
                </a:cubicBezTo>
                <a:cubicBezTo>
                  <a:pt x="34" y="20"/>
                  <a:pt x="34" y="20"/>
                  <a:pt x="34" y="20"/>
                </a:cubicBezTo>
                <a:cubicBezTo>
                  <a:pt x="34" y="20"/>
                  <a:pt x="34" y="20"/>
                  <a:pt x="35" y="20"/>
                </a:cubicBezTo>
                <a:cubicBezTo>
                  <a:pt x="35" y="20"/>
                  <a:pt x="35" y="20"/>
                  <a:pt x="35" y="20"/>
                </a:cubicBezTo>
                <a:cubicBezTo>
                  <a:pt x="35" y="20"/>
                  <a:pt x="35" y="20"/>
                  <a:pt x="35" y="20"/>
                </a:cubicBezTo>
                <a:cubicBezTo>
                  <a:pt x="35" y="20"/>
                  <a:pt x="35" y="20"/>
                  <a:pt x="35" y="20"/>
                </a:cubicBezTo>
                <a:cubicBezTo>
                  <a:pt x="35" y="21"/>
                  <a:pt x="35" y="21"/>
                  <a:pt x="35" y="21"/>
                </a:cubicBezTo>
                <a:cubicBezTo>
                  <a:pt x="35" y="21"/>
                  <a:pt x="34" y="21"/>
                  <a:pt x="34" y="21"/>
                </a:cubicBezTo>
                <a:cubicBezTo>
                  <a:pt x="34" y="21"/>
                  <a:pt x="34" y="21"/>
                  <a:pt x="34" y="22"/>
                </a:cubicBezTo>
                <a:cubicBezTo>
                  <a:pt x="34" y="22"/>
                  <a:pt x="34" y="22"/>
                  <a:pt x="34" y="22"/>
                </a:cubicBezTo>
                <a:cubicBezTo>
                  <a:pt x="34" y="22"/>
                  <a:pt x="34" y="22"/>
                  <a:pt x="34" y="22"/>
                </a:cubicBezTo>
                <a:cubicBezTo>
                  <a:pt x="34" y="22"/>
                  <a:pt x="34" y="22"/>
                  <a:pt x="34" y="22"/>
                </a:cubicBezTo>
                <a:cubicBezTo>
                  <a:pt x="34" y="22"/>
                  <a:pt x="34" y="22"/>
                  <a:pt x="34" y="22"/>
                </a:cubicBezTo>
                <a:cubicBezTo>
                  <a:pt x="34" y="22"/>
                  <a:pt x="34" y="22"/>
                  <a:pt x="34" y="22"/>
                </a:cubicBezTo>
                <a:cubicBezTo>
                  <a:pt x="34" y="22"/>
                  <a:pt x="34" y="22"/>
                  <a:pt x="34" y="22"/>
                </a:cubicBezTo>
                <a:cubicBezTo>
                  <a:pt x="34" y="22"/>
                  <a:pt x="34" y="22"/>
                  <a:pt x="35" y="22"/>
                </a:cubicBezTo>
                <a:cubicBezTo>
                  <a:pt x="35" y="22"/>
                  <a:pt x="35" y="22"/>
                  <a:pt x="35" y="23"/>
                </a:cubicBezTo>
                <a:cubicBezTo>
                  <a:pt x="35" y="23"/>
                  <a:pt x="35" y="23"/>
                  <a:pt x="35" y="23"/>
                </a:cubicBezTo>
                <a:cubicBezTo>
                  <a:pt x="35" y="23"/>
                  <a:pt x="35" y="23"/>
                  <a:pt x="35" y="23"/>
                </a:cubicBezTo>
                <a:cubicBezTo>
                  <a:pt x="35" y="23"/>
                  <a:pt x="35" y="23"/>
                  <a:pt x="35" y="23"/>
                </a:cubicBezTo>
                <a:cubicBezTo>
                  <a:pt x="35" y="23"/>
                  <a:pt x="35" y="23"/>
                  <a:pt x="35" y="23"/>
                </a:cubicBezTo>
                <a:cubicBezTo>
                  <a:pt x="35" y="23"/>
                  <a:pt x="35" y="23"/>
                  <a:pt x="35" y="23"/>
                </a:cubicBezTo>
                <a:cubicBezTo>
                  <a:pt x="35" y="23"/>
                  <a:pt x="36" y="23"/>
                  <a:pt x="36" y="24"/>
                </a:cubicBezTo>
                <a:cubicBezTo>
                  <a:pt x="36" y="24"/>
                  <a:pt x="36" y="24"/>
                  <a:pt x="36" y="24"/>
                </a:cubicBezTo>
                <a:cubicBezTo>
                  <a:pt x="36" y="24"/>
                  <a:pt x="36" y="25"/>
                  <a:pt x="36" y="25"/>
                </a:cubicBezTo>
                <a:cubicBezTo>
                  <a:pt x="36" y="25"/>
                  <a:pt x="36" y="25"/>
                  <a:pt x="36" y="25"/>
                </a:cubicBezTo>
                <a:cubicBezTo>
                  <a:pt x="36" y="25"/>
                  <a:pt x="36" y="25"/>
                  <a:pt x="36" y="25"/>
                </a:cubicBezTo>
                <a:cubicBezTo>
                  <a:pt x="36" y="25"/>
                  <a:pt x="36" y="25"/>
                  <a:pt x="36" y="25"/>
                </a:cubicBezTo>
                <a:cubicBezTo>
                  <a:pt x="36" y="25"/>
                  <a:pt x="36" y="25"/>
                  <a:pt x="36" y="25"/>
                </a:cubicBezTo>
                <a:cubicBezTo>
                  <a:pt x="36" y="25"/>
                  <a:pt x="36" y="25"/>
                  <a:pt x="36" y="25"/>
                </a:cubicBezTo>
                <a:cubicBezTo>
                  <a:pt x="37" y="25"/>
                  <a:pt x="37" y="25"/>
                  <a:pt x="37" y="25"/>
                </a:cubicBezTo>
                <a:cubicBezTo>
                  <a:pt x="37" y="25"/>
                  <a:pt x="37" y="25"/>
                  <a:pt x="37" y="25"/>
                </a:cubicBezTo>
                <a:cubicBezTo>
                  <a:pt x="37" y="25"/>
                  <a:pt x="37" y="26"/>
                  <a:pt x="37" y="26"/>
                </a:cubicBezTo>
                <a:cubicBezTo>
                  <a:pt x="37" y="26"/>
                  <a:pt x="37" y="26"/>
                  <a:pt x="38" y="26"/>
                </a:cubicBezTo>
                <a:cubicBezTo>
                  <a:pt x="38" y="26"/>
                  <a:pt x="38" y="26"/>
                  <a:pt x="38" y="26"/>
                </a:cubicBezTo>
                <a:cubicBezTo>
                  <a:pt x="38" y="26"/>
                  <a:pt x="38" y="26"/>
                  <a:pt x="38" y="26"/>
                </a:cubicBezTo>
                <a:cubicBezTo>
                  <a:pt x="38" y="26"/>
                  <a:pt x="38" y="26"/>
                  <a:pt x="38" y="26"/>
                </a:cubicBezTo>
                <a:cubicBezTo>
                  <a:pt x="38" y="26"/>
                  <a:pt x="38" y="26"/>
                  <a:pt x="38" y="26"/>
                </a:cubicBezTo>
                <a:cubicBezTo>
                  <a:pt x="38" y="26"/>
                  <a:pt x="38" y="26"/>
                  <a:pt x="38" y="26"/>
                </a:cubicBezTo>
                <a:cubicBezTo>
                  <a:pt x="38" y="26"/>
                  <a:pt x="38" y="26"/>
                  <a:pt x="38" y="26"/>
                </a:cubicBezTo>
                <a:cubicBezTo>
                  <a:pt x="38" y="26"/>
                  <a:pt x="38" y="26"/>
                  <a:pt x="38" y="26"/>
                </a:cubicBezTo>
                <a:cubicBezTo>
                  <a:pt x="38" y="27"/>
                  <a:pt x="39" y="27"/>
                  <a:pt x="39" y="27"/>
                </a:cubicBezTo>
                <a:cubicBezTo>
                  <a:pt x="39" y="27"/>
                  <a:pt x="39" y="27"/>
                  <a:pt x="39" y="27"/>
                </a:cubicBezTo>
                <a:cubicBezTo>
                  <a:pt x="39" y="27"/>
                  <a:pt x="39" y="27"/>
                  <a:pt x="39" y="27"/>
                </a:cubicBezTo>
                <a:cubicBezTo>
                  <a:pt x="39" y="27"/>
                  <a:pt x="39" y="27"/>
                  <a:pt x="39" y="27"/>
                </a:cubicBezTo>
                <a:cubicBezTo>
                  <a:pt x="39" y="27"/>
                  <a:pt x="39" y="27"/>
                  <a:pt x="39" y="27"/>
                </a:cubicBezTo>
                <a:cubicBezTo>
                  <a:pt x="39" y="27"/>
                  <a:pt x="39" y="27"/>
                  <a:pt x="39" y="27"/>
                </a:cubicBezTo>
                <a:cubicBezTo>
                  <a:pt x="39" y="27"/>
                  <a:pt x="39" y="27"/>
                  <a:pt x="39" y="27"/>
                </a:cubicBezTo>
                <a:cubicBezTo>
                  <a:pt x="39" y="27"/>
                  <a:pt x="40" y="27"/>
                  <a:pt x="40" y="27"/>
                </a:cubicBezTo>
                <a:cubicBezTo>
                  <a:pt x="40" y="27"/>
                  <a:pt x="40" y="27"/>
                  <a:pt x="40" y="27"/>
                </a:cubicBezTo>
                <a:cubicBezTo>
                  <a:pt x="40" y="27"/>
                  <a:pt x="40" y="27"/>
                  <a:pt x="40" y="27"/>
                </a:cubicBezTo>
                <a:cubicBezTo>
                  <a:pt x="40" y="27"/>
                  <a:pt x="40" y="27"/>
                  <a:pt x="40" y="27"/>
                </a:cubicBezTo>
                <a:cubicBezTo>
                  <a:pt x="40" y="27"/>
                  <a:pt x="40" y="27"/>
                  <a:pt x="40" y="27"/>
                </a:cubicBezTo>
                <a:cubicBezTo>
                  <a:pt x="40" y="27"/>
                  <a:pt x="40" y="27"/>
                  <a:pt x="40" y="27"/>
                </a:cubicBezTo>
                <a:cubicBezTo>
                  <a:pt x="40" y="27"/>
                  <a:pt x="40" y="27"/>
                  <a:pt x="40" y="27"/>
                </a:cubicBezTo>
                <a:cubicBezTo>
                  <a:pt x="40" y="27"/>
                  <a:pt x="40" y="27"/>
                  <a:pt x="41" y="27"/>
                </a:cubicBezTo>
                <a:cubicBezTo>
                  <a:pt x="41" y="27"/>
                  <a:pt x="41" y="27"/>
                  <a:pt x="41" y="27"/>
                </a:cubicBezTo>
                <a:cubicBezTo>
                  <a:pt x="41" y="27"/>
                  <a:pt x="41" y="27"/>
                  <a:pt x="41" y="27"/>
                </a:cubicBezTo>
                <a:cubicBezTo>
                  <a:pt x="41" y="27"/>
                  <a:pt x="41" y="27"/>
                  <a:pt x="41" y="27"/>
                </a:cubicBezTo>
                <a:cubicBezTo>
                  <a:pt x="41" y="27"/>
                  <a:pt x="41" y="27"/>
                  <a:pt x="41" y="27"/>
                </a:cubicBezTo>
                <a:cubicBezTo>
                  <a:pt x="41" y="27"/>
                  <a:pt x="41" y="27"/>
                  <a:pt x="41" y="27"/>
                </a:cubicBezTo>
                <a:cubicBezTo>
                  <a:pt x="42" y="27"/>
                  <a:pt x="42" y="27"/>
                  <a:pt x="42" y="27"/>
                </a:cubicBezTo>
                <a:cubicBezTo>
                  <a:pt x="42" y="27"/>
                  <a:pt x="42" y="27"/>
                  <a:pt x="42" y="27"/>
                </a:cubicBezTo>
                <a:cubicBezTo>
                  <a:pt x="42" y="27"/>
                  <a:pt x="42" y="27"/>
                  <a:pt x="42" y="27"/>
                </a:cubicBezTo>
                <a:cubicBezTo>
                  <a:pt x="42" y="27"/>
                  <a:pt x="42" y="27"/>
                  <a:pt x="42" y="27"/>
                </a:cubicBezTo>
                <a:cubicBezTo>
                  <a:pt x="42" y="27"/>
                  <a:pt x="42" y="27"/>
                  <a:pt x="42" y="27"/>
                </a:cubicBezTo>
                <a:cubicBezTo>
                  <a:pt x="42" y="27"/>
                  <a:pt x="42" y="27"/>
                  <a:pt x="42" y="27"/>
                </a:cubicBezTo>
                <a:cubicBezTo>
                  <a:pt x="42" y="27"/>
                  <a:pt x="42" y="27"/>
                  <a:pt x="42" y="27"/>
                </a:cubicBezTo>
                <a:cubicBezTo>
                  <a:pt x="42" y="27"/>
                  <a:pt x="42" y="27"/>
                  <a:pt x="42" y="27"/>
                </a:cubicBezTo>
                <a:cubicBezTo>
                  <a:pt x="42" y="27"/>
                  <a:pt x="42" y="27"/>
                  <a:pt x="42" y="27"/>
                </a:cubicBezTo>
                <a:cubicBezTo>
                  <a:pt x="42" y="26"/>
                  <a:pt x="42" y="26"/>
                  <a:pt x="43" y="26"/>
                </a:cubicBezTo>
                <a:cubicBezTo>
                  <a:pt x="43" y="26"/>
                  <a:pt x="43" y="26"/>
                  <a:pt x="43" y="26"/>
                </a:cubicBezTo>
                <a:cubicBezTo>
                  <a:pt x="43" y="26"/>
                  <a:pt x="43" y="26"/>
                  <a:pt x="43" y="26"/>
                </a:cubicBezTo>
                <a:cubicBezTo>
                  <a:pt x="43" y="26"/>
                  <a:pt x="43" y="26"/>
                  <a:pt x="43" y="26"/>
                </a:cubicBezTo>
                <a:cubicBezTo>
                  <a:pt x="43" y="26"/>
                  <a:pt x="43" y="26"/>
                  <a:pt x="43" y="26"/>
                </a:cubicBezTo>
                <a:cubicBezTo>
                  <a:pt x="44" y="26"/>
                  <a:pt x="44" y="26"/>
                  <a:pt x="44" y="26"/>
                </a:cubicBezTo>
                <a:cubicBezTo>
                  <a:pt x="44" y="26"/>
                  <a:pt x="44" y="26"/>
                  <a:pt x="44" y="26"/>
                </a:cubicBezTo>
                <a:cubicBezTo>
                  <a:pt x="44" y="26"/>
                  <a:pt x="44" y="26"/>
                  <a:pt x="44" y="26"/>
                </a:cubicBezTo>
                <a:cubicBezTo>
                  <a:pt x="45" y="26"/>
                  <a:pt x="45" y="26"/>
                  <a:pt x="45" y="26"/>
                </a:cubicBezTo>
                <a:cubicBezTo>
                  <a:pt x="45" y="26"/>
                  <a:pt x="45" y="26"/>
                  <a:pt x="45" y="27"/>
                </a:cubicBezTo>
                <a:cubicBezTo>
                  <a:pt x="45" y="27"/>
                  <a:pt x="45" y="27"/>
                  <a:pt x="45" y="27"/>
                </a:cubicBezTo>
                <a:cubicBezTo>
                  <a:pt x="45" y="27"/>
                  <a:pt x="45" y="27"/>
                  <a:pt x="45" y="27"/>
                </a:cubicBezTo>
                <a:cubicBezTo>
                  <a:pt x="45" y="27"/>
                  <a:pt x="45" y="27"/>
                  <a:pt x="45" y="27"/>
                </a:cubicBezTo>
                <a:cubicBezTo>
                  <a:pt x="45" y="27"/>
                  <a:pt x="45" y="27"/>
                  <a:pt x="45" y="27"/>
                </a:cubicBezTo>
                <a:cubicBezTo>
                  <a:pt x="45" y="27"/>
                  <a:pt x="45" y="27"/>
                  <a:pt x="45" y="27"/>
                </a:cubicBezTo>
                <a:cubicBezTo>
                  <a:pt x="45" y="27"/>
                  <a:pt x="45" y="27"/>
                  <a:pt x="45" y="27"/>
                </a:cubicBezTo>
                <a:cubicBezTo>
                  <a:pt x="45" y="27"/>
                  <a:pt x="45" y="27"/>
                  <a:pt x="45" y="27"/>
                </a:cubicBezTo>
                <a:cubicBezTo>
                  <a:pt x="45" y="27"/>
                  <a:pt x="45" y="27"/>
                  <a:pt x="45" y="27"/>
                </a:cubicBezTo>
                <a:cubicBezTo>
                  <a:pt x="45" y="27"/>
                  <a:pt x="45" y="27"/>
                  <a:pt x="45" y="27"/>
                </a:cubicBezTo>
                <a:cubicBezTo>
                  <a:pt x="46" y="27"/>
                  <a:pt x="46" y="27"/>
                  <a:pt x="46" y="27"/>
                </a:cubicBezTo>
                <a:cubicBezTo>
                  <a:pt x="46" y="27"/>
                  <a:pt x="46" y="27"/>
                  <a:pt x="46" y="27"/>
                </a:cubicBezTo>
                <a:cubicBezTo>
                  <a:pt x="46" y="27"/>
                  <a:pt x="46" y="27"/>
                  <a:pt x="46" y="27"/>
                </a:cubicBezTo>
                <a:cubicBezTo>
                  <a:pt x="46" y="27"/>
                  <a:pt x="47" y="28"/>
                  <a:pt x="47" y="28"/>
                </a:cubicBezTo>
                <a:cubicBezTo>
                  <a:pt x="47" y="28"/>
                  <a:pt x="46" y="28"/>
                  <a:pt x="46" y="28"/>
                </a:cubicBezTo>
                <a:cubicBezTo>
                  <a:pt x="46" y="28"/>
                  <a:pt x="46" y="28"/>
                  <a:pt x="46" y="28"/>
                </a:cubicBezTo>
                <a:cubicBezTo>
                  <a:pt x="46" y="28"/>
                  <a:pt x="46" y="29"/>
                  <a:pt x="46" y="29"/>
                </a:cubicBezTo>
                <a:cubicBezTo>
                  <a:pt x="46" y="29"/>
                  <a:pt x="46" y="29"/>
                  <a:pt x="46" y="29"/>
                </a:cubicBezTo>
                <a:cubicBezTo>
                  <a:pt x="46" y="29"/>
                  <a:pt x="46" y="29"/>
                  <a:pt x="46" y="29"/>
                </a:cubicBezTo>
                <a:cubicBezTo>
                  <a:pt x="46" y="29"/>
                  <a:pt x="46" y="29"/>
                  <a:pt x="46" y="29"/>
                </a:cubicBezTo>
                <a:cubicBezTo>
                  <a:pt x="46" y="29"/>
                  <a:pt x="46" y="29"/>
                  <a:pt x="46" y="29"/>
                </a:cubicBezTo>
                <a:cubicBezTo>
                  <a:pt x="46" y="29"/>
                  <a:pt x="46" y="29"/>
                  <a:pt x="46" y="29"/>
                </a:cubicBezTo>
                <a:cubicBezTo>
                  <a:pt x="46" y="29"/>
                  <a:pt x="46" y="29"/>
                  <a:pt x="46" y="29"/>
                </a:cubicBezTo>
                <a:cubicBezTo>
                  <a:pt x="46" y="29"/>
                  <a:pt x="46" y="29"/>
                  <a:pt x="46" y="29"/>
                </a:cubicBezTo>
                <a:cubicBezTo>
                  <a:pt x="46" y="29"/>
                  <a:pt x="46" y="29"/>
                  <a:pt x="46" y="29"/>
                </a:cubicBezTo>
                <a:cubicBezTo>
                  <a:pt x="46" y="29"/>
                  <a:pt x="46" y="30"/>
                  <a:pt x="46" y="30"/>
                </a:cubicBezTo>
                <a:cubicBezTo>
                  <a:pt x="46" y="30"/>
                  <a:pt x="46" y="30"/>
                  <a:pt x="46" y="30"/>
                </a:cubicBezTo>
                <a:cubicBezTo>
                  <a:pt x="46" y="30"/>
                  <a:pt x="46" y="30"/>
                  <a:pt x="46" y="30"/>
                </a:cubicBezTo>
                <a:cubicBezTo>
                  <a:pt x="46" y="30"/>
                  <a:pt x="47" y="30"/>
                  <a:pt x="47" y="30"/>
                </a:cubicBezTo>
                <a:cubicBezTo>
                  <a:pt x="47" y="30"/>
                  <a:pt x="47" y="30"/>
                  <a:pt x="47" y="30"/>
                </a:cubicBezTo>
                <a:cubicBezTo>
                  <a:pt x="47" y="30"/>
                  <a:pt x="47" y="30"/>
                  <a:pt x="47" y="30"/>
                </a:cubicBezTo>
                <a:cubicBezTo>
                  <a:pt x="47" y="30"/>
                  <a:pt x="47" y="31"/>
                  <a:pt x="47" y="31"/>
                </a:cubicBezTo>
                <a:cubicBezTo>
                  <a:pt x="47" y="31"/>
                  <a:pt x="47" y="31"/>
                  <a:pt x="47" y="31"/>
                </a:cubicBezTo>
                <a:cubicBezTo>
                  <a:pt x="47" y="31"/>
                  <a:pt x="47" y="31"/>
                  <a:pt x="47" y="31"/>
                </a:cubicBezTo>
                <a:cubicBezTo>
                  <a:pt x="47" y="31"/>
                  <a:pt x="47" y="31"/>
                  <a:pt x="47" y="31"/>
                </a:cubicBezTo>
                <a:cubicBezTo>
                  <a:pt x="47" y="31"/>
                  <a:pt x="47" y="31"/>
                  <a:pt x="47" y="31"/>
                </a:cubicBezTo>
                <a:cubicBezTo>
                  <a:pt x="47" y="32"/>
                  <a:pt x="47" y="32"/>
                  <a:pt x="48" y="32"/>
                </a:cubicBezTo>
                <a:cubicBezTo>
                  <a:pt x="48" y="32"/>
                  <a:pt x="48" y="32"/>
                  <a:pt x="48" y="32"/>
                </a:cubicBezTo>
                <a:cubicBezTo>
                  <a:pt x="48" y="32"/>
                  <a:pt x="48" y="32"/>
                  <a:pt x="48" y="32"/>
                </a:cubicBezTo>
                <a:cubicBezTo>
                  <a:pt x="48" y="32"/>
                  <a:pt x="48" y="32"/>
                  <a:pt x="48" y="32"/>
                </a:cubicBezTo>
                <a:cubicBezTo>
                  <a:pt x="48" y="32"/>
                  <a:pt x="48" y="32"/>
                  <a:pt x="48" y="32"/>
                </a:cubicBezTo>
                <a:cubicBezTo>
                  <a:pt x="48" y="32"/>
                  <a:pt x="48" y="32"/>
                  <a:pt x="48" y="32"/>
                </a:cubicBezTo>
                <a:cubicBezTo>
                  <a:pt x="48" y="32"/>
                  <a:pt x="48" y="32"/>
                  <a:pt x="48" y="32"/>
                </a:cubicBezTo>
                <a:cubicBezTo>
                  <a:pt x="48" y="32"/>
                  <a:pt x="48" y="32"/>
                  <a:pt x="48" y="32"/>
                </a:cubicBezTo>
                <a:cubicBezTo>
                  <a:pt x="48" y="32"/>
                  <a:pt x="48" y="32"/>
                  <a:pt x="48" y="32"/>
                </a:cubicBezTo>
                <a:cubicBezTo>
                  <a:pt x="48" y="32"/>
                  <a:pt x="48" y="32"/>
                  <a:pt x="48" y="32"/>
                </a:cubicBezTo>
                <a:cubicBezTo>
                  <a:pt x="48" y="33"/>
                  <a:pt x="48" y="33"/>
                  <a:pt x="48" y="33"/>
                </a:cubicBezTo>
                <a:cubicBezTo>
                  <a:pt x="48" y="33"/>
                  <a:pt x="48" y="33"/>
                  <a:pt x="48" y="33"/>
                </a:cubicBezTo>
                <a:cubicBezTo>
                  <a:pt x="48" y="33"/>
                  <a:pt x="48" y="34"/>
                  <a:pt x="48" y="34"/>
                </a:cubicBezTo>
                <a:cubicBezTo>
                  <a:pt x="48" y="34"/>
                  <a:pt x="48" y="34"/>
                  <a:pt x="48" y="34"/>
                </a:cubicBezTo>
                <a:cubicBezTo>
                  <a:pt x="48" y="34"/>
                  <a:pt x="48" y="34"/>
                  <a:pt x="48" y="34"/>
                </a:cubicBezTo>
                <a:cubicBezTo>
                  <a:pt x="48" y="34"/>
                  <a:pt x="48" y="34"/>
                  <a:pt x="48" y="34"/>
                </a:cubicBezTo>
                <a:cubicBezTo>
                  <a:pt x="48" y="34"/>
                  <a:pt x="48" y="34"/>
                  <a:pt x="48" y="34"/>
                </a:cubicBezTo>
                <a:cubicBezTo>
                  <a:pt x="48" y="34"/>
                  <a:pt x="48" y="35"/>
                  <a:pt x="48" y="35"/>
                </a:cubicBezTo>
                <a:cubicBezTo>
                  <a:pt x="48" y="35"/>
                  <a:pt x="48" y="35"/>
                  <a:pt x="48" y="35"/>
                </a:cubicBezTo>
                <a:cubicBezTo>
                  <a:pt x="48" y="35"/>
                  <a:pt x="48" y="35"/>
                  <a:pt x="48" y="35"/>
                </a:cubicBezTo>
                <a:cubicBezTo>
                  <a:pt x="48" y="35"/>
                  <a:pt x="48" y="35"/>
                  <a:pt x="48" y="35"/>
                </a:cubicBezTo>
                <a:cubicBezTo>
                  <a:pt x="48" y="35"/>
                  <a:pt x="48" y="35"/>
                  <a:pt x="48" y="35"/>
                </a:cubicBezTo>
                <a:cubicBezTo>
                  <a:pt x="47" y="35"/>
                  <a:pt x="47" y="35"/>
                  <a:pt x="47" y="35"/>
                </a:cubicBezTo>
                <a:cubicBezTo>
                  <a:pt x="47" y="35"/>
                  <a:pt x="47" y="35"/>
                  <a:pt x="47" y="36"/>
                </a:cubicBezTo>
                <a:cubicBezTo>
                  <a:pt x="47" y="36"/>
                  <a:pt x="47" y="36"/>
                  <a:pt x="47" y="36"/>
                </a:cubicBezTo>
                <a:cubicBezTo>
                  <a:pt x="47" y="36"/>
                  <a:pt x="47" y="36"/>
                  <a:pt x="47" y="36"/>
                </a:cubicBezTo>
                <a:cubicBezTo>
                  <a:pt x="47" y="36"/>
                  <a:pt x="47" y="36"/>
                  <a:pt x="47" y="36"/>
                </a:cubicBezTo>
                <a:cubicBezTo>
                  <a:pt x="47" y="37"/>
                  <a:pt x="47" y="37"/>
                  <a:pt x="47" y="37"/>
                </a:cubicBezTo>
                <a:cubicBezTo>
                  <a:pt x="47" y="37"/>
                  <a:pt x="47" y="37"/>
                  <a:pt x="47" y="37"/>
                </a:cubicBezTo>
                <a:cubicBezTo>
                  <a:pt x="47" y="37"/>
                  <a:pt x="47" y="37"/>
                  <a:pt x="47" y="37"/>
                </a:cubicBezTo>
                <a:cubicBezTo>
                  <a:pt x="47" y="37"/>
                  <a:pt x="47" y="37"/>
                  <a:pt x="47" y="37"/>
                </a:cubicBezTo>
                <a:cubicBezTo>
                  <a:pt x="47" y="37"/>
                  <a:pt x="47" y="37"/>
                  <a:pt x="47" y="37"/>
                </a:cubicBezTo>
                <a:cubicBezTo>
                  <a:pt x="47" y="37"/>
                  <a:pt x="47" y="37"/>
                  <a:pt x="47" y="37"/>
                </a:cubicBezTo>
                <a:cubicBezTo>
                  <a:pt x="47" y="37"/>
                  <a:pt x="47" y="37"/>
                  <a:pt x="47" y="37"/>
                </a:cubicBezTo>
                <a:cubicBezTo>
                  <a:pt x="46" y="37"/>
                  <a:pt x="46" y="37"/>
                  <a:pt x="46" y="37"/>
                </a:cubicBezTo>
                <a:cubicBezTo>
                  <a:pt x="46" y="37"/>
                  <a:pt x="46" y="37"/>
                  <a:pt x="46" y="37"/>
                </a:cubicBezTo>
                <a:cubicBezTo>
                  <a:pt x="46" y="37"/>
                  <a:pt x="46" y="37"/>
                  <a:pt x="46" y="37"/>
                </a:cubicBezTo>
                <a:cubicBezTo>
                  <a:pt x="46" y="37"/>
                  <a:pt x="46" y="37"/>
                  <a:pt x="46" y="37"/>
                </a:cubicBezTo>
                <a:cubicBezTo>
                  <a:pt x="46" y="40"/>
                  <a:pt x="46" y="40"/>
                  <a:pt x="46" y="40"/>
                </a:cubicBezTo>
                <a:cubicBezTo>
                  <a:pt x="46" y="40"/>
                  <a:pt x="46" y="40"/>
                  <a:pt x="46" y="40"/>
                </a:cubicBezTo>
                <a:cubicBezTo>
                  <a:pt x="46" y="40"/>
                  <a:pt x="46" y="40"/>
                  <a:pt x="46" y="40"/>
                </a:cubicBezTo>
                <a:cubicBezTo>
                  <a:pt x="46" y="40"/>
                  <a:pt x="46" y="40"/>
                  <a:pt x="46" y="40"/>
                </a:cubicBezTo>
                <a:cubicBezTo>
                  <a:pt x="46" y="40"/>
                  <a:pt x="46" y="40"/>
                  <a:pt x="46" y="40"/>
                </a:cubicBezTo>
                <a:cubicBezTo>
                  <a:pt x="46" y="40"/>
                  <a:pt x="46" y="40"/>
                  <a:pt x="46" y="40"/>
                </a:cubicBezTo>
                <a:cubicBezTo>
                  <a:pt x="46" y="40"/>
                  <a:pt x="46" y="40"/>
                  <a:pt x="46" y="40"/>
                </a:cubicBezTo>
                <a:cubicBezTo>
                  <a:pt x="46" y="40"/>
                  <a:pt x="47" y="40"/>
                  <a:pt x="47" y="40"/>
                </a:cubicBezTo>
                <a:cubicBezTo>
                  <a:pt x="47" y="40"/>
                  <a:pt x="47" y="40"/>
                  <a:pt x="47" y="40"/>
                </a:cubicBezTo>
                <a:cubicBezTo>
                  <a:pt x="47" y="40"/>
                  <a:pt x="47" y="40"/>
                  <a:pt x="47" y="40"/>
                </a:cubicBezTo>
                <a:cubicBezTo>
                  <a:pt x="47" y="40"/>
                  <a:pt x="47" y="40"/>
                  <a:pt x="47" y="40"/>
                </a:cubicBezTo>
                <a:cubicBezTo>
                  <a:pt x="47" y="40"/>
                  <a:pt x="47" y="40"/>
                  <a:pt x="47" y="40"/>
                </a:cubicBezTo>
                <a:cubicBezTo>
                  <a:pt x="47" y="40"/>
                  <a:pt x="47" y="40"/>
                  <a:pt x="47" y="40"/>
                </a:cubicBezTo>
                <a:cubicBezTo>
                  <a:pt x="47" y="40"/>
                  <a:pt x="47" y="41"/>
                  <a:pt x="47" y="41"/>
                </a:cubicBezTo>
                <a:cubicBezTo>
                  <a:pt x="47" y="41"/>
                  <a:pt x="47" y="41"/>
                  <a:pt x="47" y="41"/>
                </a:cubicBezTo>
                <a:cubicBezTo>
                  <a:pt x="47" y="41"/>
                  <a:pt x="47" y="41"/>
                  <a:pt x="47" y="41"/>
                </a:cubicBezTo>
                <a:cubicBezTo>
                  <a:pt x="46" y="41"/>
                  <a:pt x="46" y="41"/>
                  <a:pt x="46" y="41"/>
                </a:cubicBezTo>
                <a:cubicBezTo>
                  <a:pt x="46" y="43"/>
                  <a:pt x="46" y="43"/>
                  <a:pt x="46" y="43"/>
                </a:cubicBezTo>
                <a:cubicBezTo>
                  <a:pt x="47" y="43"/>
                  <a:pt x="47" y="43"/>
                  <a:pt x="47" y="43"/>
                </a:cubicBezTo>
                <a:cubicBezTo>
                  <a:pt x="47" y="43"/>
                  <a:pt x="47" y="43"/>
                  <a:pt x="47" y="44"/>
                </a:cubicBezTo>
                <a:cubicBezTo>
                  <a:pt x="47" y="44"/>
                  <a:pt x="47" y="44"/>
                  <a:pt x="47" y="44"/>
                </a:cubicBezTo>
                <a:cubicBezTo>
                  <a:pt x="47" y="44"/>
                  <a:pt x="47" y="44"/>
                  <a:pt x="47" y="44"/>
                </a:cubicBezTo>
                <a:cubicBezTo>
                  <a:pt x="47" y="44"/>
                  <a:pt x="47" y="45"/>
                  <a:pt x="47" y="45"/>
                </a:cubicBezTo>
                <a:cubicBezTo>
                  <a:pt x="47" y="45"/>
                  <a:pt x="47" y="45"/>
                  <a:pt x="46" y="45"/>
                </a:cubicBezTo>
                <a:cubicBezTo>
                  <a:pt x="46" y="45"/>
                  <a:pt x="46" y="45"/>
                  <a:pt x="46" y="45"/>
                </a:cubicBezTo>
                <a:cubicBezTo>
                  <a:pt x="46" y="45"/>
                  <a:pt x="46" y="45"/>
                  <a:pt x="46" y="45"/>
                </a:cubicBezTo>
                <a:cubicBezTo>
                  <a:pt x="46" y="45"/>
                  <a:pt x="46" y="45"/>
                  <a:pt x="46" y="45"/>
                </a:cubicBezTo>
                <a:cubicBezTo>
                  <a:pt x="46" y="45"/>
                  <a:pt x="46" y="45"/>
                  <a:pt x="46" y="46"/>
                </a:cubicBezTo>
                <a:cubicBezTo>
                  <a:pt x="46" y="46"/>
                  <a:pt x="46" y="46"/>
                  <a:pt x="46" y="46"/>
                </a:cubicBezTo>
                <a:cubicBezTo>
                  <a:pt x="46" y="46"/>
                  <a:pt x="46" y="46"/>
                  <a:pt x="46" y="46"/>
                </a:cubicBezTo>
                <a:cubicBezTo>
                  <a:pt x="46" y="46"/>
                  <a:pt x="47" y="46"/>
                  <a:pt x="47" y="46"/>
                </a:cubicBezTo>
                <a:cubicBezTo>
                  <a:pt x="47" y="46"/>
                  <a:pt x="47" y="46"/>
                  <a:pt x="47" y="46"/>
                </a:cubicBezTo>
                <a:cubicBezTo>
                  <a:pt x="47" y="46"/>
                  <a:pt x="47" y="46"/>
                  <a:pt x="47" y="46"/>
                </a:cubicBezTo>
                <a:cubicBezTo>
                  <a:pt x="47" y="46"/>
                  <a:pt x="48" y="46"/>
                  <a:pt x="48" y="46"/>
                </a:cubicBezTo>
                <a:cubicBezTo>
                  <a:pt x="48" y="46"/>
                  <a:pt x="48" y="46"/>
                  <a:pt x="49" y="45"/>
                </a:cubicBezTo>
                <a:cubicBezTo>
                  <a:pt x="49" y="45"/>
                  <a:pt x="49" y="45"/>
                  <a:pt x="49" y="45"/>
                </a:cubicBezTo>
                <a:cubicBezTo>
                  <a:pt x="49" y="45"/>
                  <a:pt x="49" y="45"/>
                  <a:pt x="49" y="45"/>
                </a:cubicBezTo>
                <a:cubicBezTo>
                  <a:pt x="49" y="45"/>
                  <a:pt x="49" y="45"/>
                  <a:pt x="49" y="45"/>
                </a:cubicBezTo>
                <a:cubicBezTo>
                  <a:pt x="49" y="45"/>
                  <a:pt x="49" y="45"/>
                  <a:pt x="49" y="45"/>
                </a:cubicBezTo>
                <a:cubicBezTo>
                  <a:pt x="49" y="45"/>
                  <a:pt x="49" y="45"/>
                  <a:pt x="49" y="45"/>
                </a:cubicBezTo>
                <a:cubicBezTo>
                  <a:pt x="49" y="45"/>
                  <a:pt x="49" y="45"/>
                  <a:pt x="50" y="45"/>
                </a:cubicBezTo>
                <a:cubicBezTo>
                  <a:pt x="50" y="45"/>
                  <a:pt x="50" y="45"/>
                  <a:pt x="50" y="45"/>
                </a:cubicBezTo>
                <a:cubicBezTo>
                  <a:pt x="50" y="45"/>
                  <a:pt x="50" y="45"/>
                  <a:pt x="50" y="45"/>
                </a:cubicBezTo>
                <a:cubicBezTo>
                  <a:pt x="50" y="44"/>
                  <a:pt x="50" y="44"/>
                  <a:pt x="50" y="44"/>
                </a:cubicBezTo>
                <a:cubicBezTo>
                  <a:pt x="50" y="44"/>
                  <a:pt x="50" y="44"/>
                  <a:pt x="51" y="44"/>
                </a:cubicBezTo>
                <a:cubicBezTo>
                  <a:pt x="51" y="44"/>
                  <a:pt x="51" y="44"/>
                  <a:pt x="51" y="44"/>
                </a:cubicBezTo>
                <a:cubicBezTo>
                  <a:pt x="51" y="44"/>
                  <a:pt x="51" y="44"/>
                  <a:pt x="51" y="44"/>
                </a:cubicBezTo>
                <a:cubicBezTo>
                  <a:pt x="51" y="44"/>
                  <a:pt x="51" y="44"/>
                  <a:pt x="51" y="44"/>
                </a:cubicBezTo>
                <a:cubicBezTo>
                  <a:pt x="51" y="44"/>
                  <a:pt x="51" y="44"/>
                  <a:pt x="51" y="44"/>
                </a:cubicBezTo>
                <a:cubicBezTo>
                  <a:pt x="52" y="44"/>
                  <a:pt x="52" y="43"/>
                  <a:pt x="52" y="43"/>
                </a:cubicBezTo>
                <a:cubicBezTo>
                  <a:pt x="52" y="43"/>
                  <a:pt x="52" y="43"/>
                  <a:pt x="52" y="43"/>
                </a:cubicBezTo>
                <a:cubicBezTo>
                  <a:pt x="52" y="43"/>
                  <a:pt x="52" y="43"/>
                  <a:pt x="52" y="43"/>
                </a:cubicBezTo>
                <a:cubicBezTo>
                  <a:pt x="52" y="43"/>
                  <a:pt x="52" y="43"/>
                  <a:pt x="52" y="43"/>
                </a:cubicBezTo>
                <a:cubicBezTo>
                  <a:pt x="52" y="42"/>
                  <a:pt x="52" y="42"/>
                  <a:pt x="52" y="42"/>
                </a:cubicBezTo>
                <a:cubicBezTo>
                  <a:pt x="52" y="42"/>
                  <a:pt x="51" y="42"/>
                  <a:pt x="51" y="42"/>
                </a:cubicBezTo>
                <a:cubicBezTo>
                  <a:pt x="51" y="42"/>
                  <a:pt x="51" y="42"/>
                  <a:pt x="52" y="42"/>
                </a:cubicBezTo>
                <a:cubicBezTo>
                  <a:pt x="52" y="42"/>
                  <a:pt x="52" y="42"/>
                  <a:pt x="52" y="42"/>
                </a:cubicBezTo>
                <a:cubicBezTo>
                  <a:pt x="52" y="42"/>
                  <a:pt x="52" y="42"/>
                  <a:pt x="52" y="42"/>
                </a:cubicBezTo>
                <a:cubicBezTo>
                  <a:pt x="52" y="42"/>
                  <a:pt x="52" y="42"/>
                  <a:pt x="52" y="42"/>
                </a:cubicBezTo>
                <a:cubicBezTo>
                  <a:pt x="52" y="42"/>
                  <a:pt x="52" y="42"/>
                  <a:pt x="52" y="42"/>
                </a:cubicBezTo>
                <a:cubicBezTo>
                  <a:pt x="52" y="42"/>
                  <a:pt x="52" y="42"/>
                  <a:pt x="52" y="42"/>
                </a:cubicBezTo>
                <a:cubicBezTo>
                  <a:pt x="52" y="42"/>
                  <a:pt x="52" y="42"/>
                  <a:pt x="52" y="42"/>
                </a:cubicBezTo>
                <a:cubicBezTo>
                  <a:pt x="52" y="42"/>
                  <a:pt x="52" y="42"/>
                  <a:pt x="52" y="42"/>
                </a:cubicBezTo>
                <a:cubicBezTo>
                  <a:pt x="52" y="41"/>
                  <a:pt x="52" y="41"/>
                  <a:pt x="52" y="41"/>
                </a:cubicBezTo>
                <a:cubicBezTo>
                  <a:pt x="52" y="41"/>
                  <a:pt x="52" y="41"/>
                  <a:pt x="52" y="41"/>
                </a:cubicBezTo>
                <a:cubicBezTo>
                  <a:pt x="52" y="41"/>
                  <a:pt x="52" y="41"/>
                  <a:pt x="52" y="41"/>
                </a:cubicBezTo>
                <a:cubicBezTo>
                  <a:pt x="52" y="41"/>
                  <a:pt x="52" y="41"/>
                  <a:pt x="52" y="41"/>
                </a:cubicBezTo>
                <a:cubicBezTo>
                  <a:pt x="52" y="41"/>
                  <a:pt x="52" y="41"/>
                  <a:pt x="52" y="41"/>
                </a:cubicBezTo>
                <a:cubicBezTo>
                  <a:pt x="52" y="41"/>
                  <a:pt x="53" y="41"/>
                  <a:pt x="53" y="41"/>
                </a:cubicBezTo>
                <a:cubicBezTo>
                  <a:pt x="53" y="41"/>
                  <a:pt x="53" y="40"/>
                  <a:pt x="53" y="40"/>
                </a:cubicBezTo>
                <a:cubicBezTo>
                  <a:pt x="53" y="40"/>
                  <a:pt x="53" y="40"/>
                  <a:pt x="53" y="40"/>
                </a:cubicBezTo>
                <a:cubicBezTo>
                  <a:pt x="53" y="40"/>
                  <a:pt x="53" y="40"/>
                  <a:pt x="53" y="40"/>
                </a:cubicBezTo>
                <a:cubicBezTo>
                  <a:pt x="53" y="40"/>
                  <a:pt x="53" y="40"/>
                  <a:pt x="53" y="40"/>
                </a:cubicBezTo>
                <a:cubicBezTo>
                  <a:pt x="53" y="40"/>
                  <a:pt x="53" y="40"/>
                  <a:pt x="53" y="40"/>
                </a:cubicBezTo>
                <a:cubicBezTo>
                  <a:pt x="53" y="39"/>
                  <a:pt x="53" y="39"/>
                  <a:pt x="53" y="39"/>
                </a:cubicBezTo>
                <a:cubicBezTo>
                  <a:pt x="53" y="39"/>
                  <a:pt x="53" y="39"/>
                  <a:pt x="53" y="39"/>
                </a:cubicBezTo>
                <a:cubicBezTo>
                  <a:pt x="53" y="39"/>
                  <a:pt x="53" y="39"/>
                  <a:pt x="53" y="39"/>
                </a:cubicBezTo>
                <a:cubicBezTo>
                  <a:pt x="53" y="39"/>
                  <a:pt x="53" y="39"/>
                  <a:pt x="53" y="39"/>
                </a:cubicBezTo>
                <a:cubicBezTo>
                  <a:pt x="53" y="39"/>
                  <a:pt x="54" y="39"/>
                  <a:pt x="54" y="39"/>
                </a:cubicBezTo>
                <a:cubicBezTo>
                  <a:pt x="54" y="39"/>
                  <a:pt x="54" y="38"/>
                  <a:pt x="54" y="38"/>
                </a:cubicBezTo>
                <a:cubicBezTo>
                  <a:pt x="54" y="38"/>
                  <a:pt x="54" y="38"/>
                  <a:pt x="54" y="38"/>
                </a:cubicBezTo>
                <a:cubicBezTo>
                  <a:pt x="54" y="38"/>
                  <a:pt x="54" y="38"/>
                  <a:pt x="54" y="38"/>
                </a:cubicBezTo>
                <a:cubicBezTo>
                  <a:pt x="54" y="38"/>
                  <a:pt x="54" y="38"/>
                  <a:pt x="54" y="38"/>
                </a:cubicBezTo>
                <a:cubicBezTo>
                  <a:pt x="54" y="37"/>
                  <a:pt x="54" y="37"/>
                  <a:pt x="55" y="37"/>
                </a:cubicBezTo>
                <a:cubicBezTo>
                  <a:pt x="55" y="37"/>
                  <a:pt x="55" y="37"/>
                  <a:pt x="55" y="37"/>
                </a:cubicBezTo>
                <a:cubicBezTo>
                  <a:pt x="55" y="37"/>
                  <a:pt x="55" y="37"/>
                  <a:pt x="55" y="37"/>
                </a:cubicBezTo>
                <a:cubicBezTo>
                  <a:pt x="55" y="36"/>
                  <a:pt x="55" y="36"/>
                  <a:pt x="55" y="36"/>
                </a:cubicBezTo>
                <a:cubicBezTo>
                  <a:pt x="55" y="36"/>
                  <a:pt x="55" y="36"/>
                  <a:pt x="55" y="36"/>
                </a:cubicBezTo>
                <a:cubicBezTo>
                  <a:pt x="55" y="36"/>
                  <a:pt x="55" y="35"/>
                  <a:pt x="55" y="35"/>
                </a:cubicBezTo>
                <a:cubicBezTo>
                  <a:pt x="55" y="35"/>
                  <a:pt x="55" y="35"/>
                  <a:pt x="55" y="35"/>
                </a:cubicBezTo>
                <a:cubicBezTo>
                  <a:pt x="55" y="35"/>
                  <a:pt x="55" y="34"/>
                  <a:pt x="55" y="34"/>
                </a:cubicBezTo>
                <a:cubicBezTo>
                  <a:pt x="55" y="34"/>
                  <a:pt x="55" y="34"/>
                  <a:pt x="55" y="34"/>
                </a:cubicBezTo>
                <a:cubicBezTo>
                  <a:pt x="55" y="34"/>
                  <a:pt x="55" y="34"/>
                  <a:pt x="55" y="34"/>
                </a:cubicBezTo>
                <a:cubicBezTo>
                  <a:pt x="55" y="34"/>
                  <a:pt x="55" y="34"/>
                  <a:pt x="55" y="34"/>
                </a:cubicBezTo>
                <a:cubicBezTo>
                  <a:pt x="55" y="34"/>
                  <a:pt x="55" y="34"/>
                  <a:pt x="55" y="34"/>
                </a:cubicBezTo>
                <a:cubicBezTo>
                  <a:pt x="55" y="34"/>
                  <a:pt x="55" y="34"/>
                  <a:pt x="55" y="34"/>
                </a:cubicBezTo>
                <a:cubicBezTo>
                  <a:pt x="56" y="34"/>
                  <a:pt x="56" y="34"/>
                  <a:pt x="56" y="34"/>
                </a:cubicBezTo>
                <a:cubicBezTo>
                  <a:pt x="56" y="34"/>
                  <a:pt x="56" y="34"/>
                  <a:pt x="56" y="34"/>
                </a:cubicBezTo>
                <a:cubicBezTo>
                  <a:pt x="56" y="34"/>
                  <a:pt x="56" y="33"/>
                  <a:pt x="56" y="33"/>
                </a:cubicBezTo>
                <a:cubicBezTo>
                  <a:pt x="56" y="32"/>
                  <a:pt x="56" y="32"/>
                  <a:pt x="56" y="32"/>
                </a:cubicBezTo>
                <a:cubicBezTo>
                  <a:pt x="56" y="31"/>
                  <a:pt x="56" y="31"/>
                  <a:pt x="56" y="31"/>
                </a:cubicBezTo>
                <a:cubicBezTo>
                  <a:pt x="56" y="31"/>
                  <a:pt x="56" y="31"/>
                  <a:pt x="56" y="31"/>
                </a:cubicBezTo>
                <a:cubicBezTo>
                  <a:pt x="56" y="30"/>
                  <a:pt x="56" y="30"/>
                  <a:pt x="56" y="30"/>
                </a:cubicBezTo>
                <a:cubicBezTo>
                  <a:pt x="56" y="30"/>
                  <a:pt x="56" y="30"/>
                  <a:pt x="56" y="30"/>
                </a:cubicBezTo>
                <a:cubicBezTo>
                  <a:pt x="56" y="30"/>
                  <a:pt x="56" y="30"/>
                  <a:pt x="56" y="30"/>
                </a:cubicBezTo>
                <a:cubicBezTo>
                  <a:pt x="56" y="30"/>
                  <a:pt x="56" y="30"/>
                  <a:pt x="56" y="30"/>
                </a:cubicBezTo>
                <a:cubicBezTo>
                  <a:pt x="56" y="30"/>
                  <a:pt x="56" y="30"/>
                  <a:pt x="56" y="30"/>
                </a:cubicBezTo>
                <a:cubicBezTo>
                  <a:pt x="56" y="30"/>
                  <a:pt x="56" y="30"/>
                  <a:pt x="56" y="30"/>
                </a:cubicBezTo>
                <a:cubicBezTo>
                  <a:pt x="56" y="30"/>
                  <a:pt x="56" y="30"/>
                  <a:pt x="56" y="30"/>
                </a:cubicBezTo>
                <a:cubicBezTo>
                  <a:pt x="56" y="30"/>
                  <a:pt x="56" y="30"/>
                  <a:pt x="56" y="30"/>
                </a:cubicBezTo>
                <a:cubicBezTo>
                  <a:pt x="56" y="30"/>
                  <a:pt x="56" y="30"/>
                  <a:pt x="56" y="30"/>
                </a:cubicBezTo>
                <a:cubicBezTo>
                  <a:pt x="56" y="30"/>
                  <a:pt x="56" y="30"/>
                  <a:pt x="56" y="30"/>
                </a:cubicBezTo>
                <a:cubicBezTo>
                  <a:pt x="56" y="29"/>
                  <a:pt x="56" y="29"/>
                  <a:pt x="56" y="29"/>
                </a:cubicBezTo>
                <a:cubicBezTo>
                  <a:pt x="56" y="29"/>
                  <a:pt x="56" y="29"/>
                  <a:pt x="56" y="29"/>
                </a:cubicBezTo>
                <a:cubicBezTo>
                  <a:pt x="56" y="29"/>
                  <a:pt x="56" y="29"/>
                  <a:pt x="56" y="29"/>
                </a:cubicBezTo>
                <a:cubicBezTo>
                  <a:pt x="56" y="29"/>
                  <a:pt x="56" y="29"/>
                  <a:pt x="56" y="28"/>
                </a:cubicBezTo>
                <a:cubicBezTo>
                  <a:pt x="56" y="28"/>
                  <a:pt x="56" y="28"/>
                  <a:pt x="56" y="28"/>
                </a:cubicBezTo>
                <a:cubicBezTo>
                  <a:pt x="56" y="28"/>
                  <a:pt x="56" y="28"/>
                  <a:pt x="56" y="28"/>
                </a:cubicBezTo>
                <a:cubicBezTo>
                  <a:pt x="56" y="28"/>
                  <a:pt x="56" y="28"/>
                  <a:pt x="56" y="28"/>
                </a:cubicBezTo>
                <a:cubicBezTo>
                  <a:pt x="56" y="28"/>
                  <a:pt x="56" y="28"/>
                  <a:pt x="56" y="28"/>
                </a:cubicBezTo>
                <a:cubicBezTo>
                  <a:pt x="56" y="28"/>
                  <a:pt x="56" y="27"/>
                  <a:pt x="56" y="27"/>
                </a:cubicBezTo>
                <a:cubicBezTo>
                  <a:pt x="56" y="27"/>
                  <a:pt x="56" y="27"/>
                  <a:pt x="56" y="27"/>
                </a:cubicBezTo>
                <a:cubicBezTo>
                  <a:pt x="56" y="27"/>
                  <a:pt x="56" y="27"/>
                  <a:pt x="56" y="27"/>
                </a:cubicBezTo>
                <a:cubicBezTo>
                  <a:pt x="56" y="27"/>
                  <a:pt x="56" y="27"/>
                  <a:pt x="56" y="27"/>
                </a:cubicBezTo>
                <a:cubicBezTo>
                  <a:pt x="56" y="26"/>
                  <a:pt x="56" y="26"/>
                  <a:pt x="56" y="26"/>
                </a:cubicBezTo>
                <a:cubicBezTo>
                  <a:pt x="56" y="26"/>
                  <a:pt x="56" y="26"/>
                  <a:pt x="56" y="26"/>
                </a:cubicBezTo>
                <a:cubicBezTo>
                  <a:pt x="57" y="26"/>
                  <a:pt x="57" y="26"/>
                  <a:pt x="57" y="26"/>
                </a:cubicBezTo>
                <a:cubicBezTo>
                  <a:pt x="57" y="25"/>
                  <a:pt x="57" y="25"/>
                  <a:pt x="57" y="25"/>
                </a:cubicBezTo>
                <a:cubicBezTo>
                  <a:pt x="57" y="25"/>
                  <a:pt x="57" y="25"/>
                  <a:pt x="57" y="25"/>
                </a:cubicBezTo>
                <a:cubicBezTo>
                  <a:pt x="57" y="25"/>
                  <a:pt x="57" y="24"/>
                  <a:pt x="56" y="24"/>
                </a:cubicBezTo>
                <a:cubicBezTo>
                  <a:pt x="56" y="24"/>
                  <a:pt x="56" y="24"/>
                  <a:pt x="56" y="24"/>
                </a:cubicBezTo>
                <a:cubicBezTo>
                  <a:pt x="56" y="24"/>
                  <a:pt x="56" y="24"/>
                  <a:pt x="56" y="24"/>
                </a:cubicBezTo>
                <a:cubicBezTo>
                  <a:pt x="56" y="23"/>
                  <a:pt x="56" y="23"/>
                  <a:pt x="56" y="23"/>
                </a:cubicBezTo>
                <a:cubicBezTo>
                  <a:pt x="56" y="23"/>
                  <a:pt x="56" y="23"/>
                  <a:pt x="56" y="23"/>
                </a:cubicBezTo>
                <a:cubicBezTo>
                  <a:pt x="56" y="23"/>
                  <a:pt x="56" y="23"/>
                  <a:pt x="56" y="23"/>
                </a:cubicBezTo>
                <a:cubicBezTo>
                  <a:pt x="56" y="23"/>
                  <a:pt x="56" y="23"/>
                  <a:pt x="56" y="23"/>
                </a:cubicBezTo>
                <a:cubicBezTo>
                  <a:pt x="56" y="23"/>
                  <a:pt x="56" y="23"/>
                  <a:pt x="56" y="23"/>
                </a:cubicBezTo>
                <a:cubicBezTo>
                  <a:pt x="56" y="23"/>
                  <a:pt x="55" y="22"/>
                  <a:pt x="55" y="22"/>
                </a:cubicBezTo>
                <a:cubicBezTo>
                  <a:pt x="55" y="22"/>
                  <a:pt x="55" y="22"/>
                  <a:pt x="55" y="22"/>
                </a:cubicBezTo>
                <a:cubicBezTo>
                  <a:pt x="55" y="22"/>
                  <a:pt x="55" y="22"/>
                  <a:pt x="55" y="22"/>
                </a:cubicBezTo>
                <a:cubicBezTo>
                  <a:pt x="55" y="22"/>
                  <a:pt x="55" y="22"/>
                  <a:pt x="55" y="22"/>
                </a:cubicBezTo>
                <a:cubicBezTo>
                  <a:pt x="55" y="22"/>
                  <a:pt x="55" y="22"/>
                  <a:pt x="55" y="22"/>
                </a:cubicBezTo>
                <a:cubicBezTo>
                  <a:pt x="55" y="22"/>
                  <a:pt x="55" y="22"/>
                  <a:pt x="55" y="22"/>
                </a:cubicBezTo>
                <a:cubicBezTo>
                  <a:pt x="55" y="22"/>
                  <a:pt x="55" y="22"/>
                  <a:pt x="55" y="22"/>
                </a:cubicBezTo>
                <a:cubicBezTo>
                  <a:pt x="55" y="21"/>
                  <a:pt x="55" y="21"/>
                  <a:pt x="55" y="21"/>
                </a:cubicBezTo>
                <a:cubicBezTo>
                  <a:pt x="55" y="21"/>
                  <a:pt x="55" y="21"/>
                  <a:pt x="55" y="21"/>
                </a:cubicBezTo>
                <a:cubicBezTo>
                  <a:pt x="55" y="21"/>
                  <a:pt x="55" y="21"/>
                  <a:pt x="55" y="21"/>
                </a:cubicBezTo>
                <a:cubicBezTo>
                  <a:pt x="54" y="21"/>
                  <a:pt x="54" y="21"/>
                  <a:pt x="54" y="21"/>
                </a:cubicBezTo>
                <a:cubicBezTo>
                  <a:pt x="54" y="21"/>
                  <a:pt x="54" y="21"/>
                  <a:pt x="54" y="21"/>
                </a:cubicBezTo>
                <a:cubicBezTo>
                  <a:pt x="54" y="20"/>
                  <a:pt x="54" y="20"/>
                  <a:pt x="54" y="20"/>
                </a:cubicBezTo>
                <a:cubicBezTo>
                  <a:pt x="54" y="20"/>
                  <a:pt x="54" y="20"/>
                  <a:pt x="54" y="20"/>
                </a:cubicBezTo>
                <a:cubicBezTo>
                  <a:pt x="54" y="19"/>
                  <a:pt x="54" y="19"/>
                  <a:pt x="54" y="19"/>
                </a:cubicBezTo>
                <a:cubicBezTo>
                  <a:pt x="54" y="19"/>
                  <a:pt x="54" y="19"/>
                  <a:pt x="54" y="19"/>
                </a:cubicBezTo>
                <a:cubicBezTo>
                  <a:pt x="54" y="19"/>
                  <a:pt x="54" y="19"/>
                  <a:pt x="53" y="19"/>
                </a:cubicBezTo>
                <a:cubicBezTo>
                  <a:pt x="53" y="19"/>
                  <a:pt x="53" y="19"/>
                  <a:pt x="53" y="19"/>
                </a:cubicBezTo>
                <a:cubicBezTo>
                  <a:pt x="53" y="19"/>
                  <a:pt x="53" y="19"/>
                  <a:pt x="53" y="19"/>
                </a:cubicBezTo>
                <a:cubicBezTo>
                  <a:pt x="53" y="18"/>
                  <a:pt x="53" y="18"/>
                  <a:pt x="53" y="18"/>
                </a:cubicBezTo>
                <a:cubicBezTo>
                  <a:pt x="53" y="18"/>
                  <a:pt x="53" y="18"/>
                  <a:pt x="53" y="18"/>
                </a:cubicBezTo>
                <a:cubicBezTo>
                  <a:pt x="53" y="18"/>
                  <a:pt x="53" y="18"/>
                  <a:pt x="53" y="18"/>
                </a:cubicBezTo>
                <a:cubicBezTo>
                  <a:pt x="53" y="18"/>
                  <a:pt x="53" y="18"/>
                  <a:pt x="53" y="18"/>
                </a:cubicBezTo>
                <a:cubicBezTo>
                  <a:pt x="53" y="18"/>
                  <a:pt x="53" y="18"/>
                  <a:pt x="53" y="18"/>
                </a:cubicBezTo>
                <a:cubicBezTo>
                  <a:pt x="53" y="18"/>
                  <a:pt x="53" y="18"/>
                  <a:pt x="53" y="18"/>
                </a:cubicBezTo>
                <a:cubicBezTo>
                  <a:pt x="53" y="18"/>
                  <a:pt x="53" y="18"/>
                  <a:pt x="53" y="18"/>
                </a:cubicBezTo>
                <a:cubicBezTo>
                  <a:pt x="53" y="18"/>
                  <a:pt x="53" y="18"/>
                  <a:pt x="53" y="18"/>
                </a:cubicBezTo>
                <a:cubicBezTo>
                  <a:pt x="53" y="18"/>
                  <a:pt x="53" y="18"/>
                  <a:pt x="53" y="18"/>
                </a:cubicBezTo>
                <a:cubicBezTo>
                  <a:pt x="53" y="18"/>
                  <a:pt x="53" y="18"/>
                  <a:pt x="53" y="18"/>
                </a:cubicBezTo>
                <a:cubicBezTo>
                  <a:pt x="53" y="18"/>
                  <a:pt x="53" y="18"/>
                  <a:pt x="52" y="17"/>
                </a:cubicBezTo>
                <a:cubicBezTo>
                  <a:pt x="52" y="17"/>
                  <a:pt x="52" y="17"/>
                  <a:pt x="52" y="17"/>
                </a:cubicBezTo>
                <a:cubicBezTo>
                  <a:pt x="52" y="16"/>
                  <a:pt x="52" y="16"/>
                  <a:pt x="52" y="16"/>
                </a:cubicBezTo>
                <a:cubicBezTo>
                  <a:pt x="52" y="16"/>
                  <a:pt x="51" y="16"/>
                  <a:pt x="51" y="15"/>
                </a:cubicBezTo>
                <a:cubicBezTo>
                  <a:pt x="51" y="15"/>
                  <a:pt x="51" y="15"/>
                  <a:pt x="51" y="15"/>
                </a:cubicBezTo>
                <a:cubicBezTo>
                  <a:pt x="51" y="15"/>
                  <a:pt x="51" y="15"/>
                  <a:pt x="51" y="15"/>
                </a:cubicBezTo>
                <a:cubicBezTo>
                  <a:pt x="52" y="15"/>
                  <a:pt x="52" y="15"/>
                  <a:pt x="52" y="16"/>
                </a:cubicBezTo>
                <a:cubicBezTo>
                  <a:pt x="52" y="16"/>
                  <a:pt x="52" y="16"/>
                  <a:pt x="52" y="16"/>
                </a:cubicBezTo>
                <a:cubicBezTo>
                  <a:pt x="52" y="16"/>
                  <a:pt x="52" y="16"/>
                  <a:pt x="52" y="16"/>
                </a:cubicBezTo>
                <a:cubicBezTo>
                  <a:pt x="52" y="16"/>
                  <a:pt x="52" y="16"/>
                  <a:pt x="52" y="16"/>
                </a:cubicBezTo>
                <a:cubicBezTo>
                  <a:pt x="52" y="16"/>
                  <a:pt x="52" y="16"/>
                  <a:pt x="52" y="16"/>
                </a:cubicBezTo>
                <a:cubicBezTo>
                  <a:pt x="52" y="16"/>
                  <a:pt x="52" y="16"/>
                  <a:pt x="52" y="16"/>
                </a:cubicBezTo>
                <a:cubicBezTo>
                  <a:pt x="52" y="16"/>
                  <a:pt x="52" y="16"/>
                  <a:pt x="52" y="16"/>
                </a:cubicBezTo>
                <a:cubicBezTo>
                  <a:pt x="52" y="16"/>
                  <a:pt x="52" y="16"/>
                  <a:pt x="52" y="16"/>
                </a:cubicBezTo>
                <a:cubicBezTo>
                  <a:pt x="52" y="16"/>
                  <a:pt x="52" y="16"/>
                  <a:pt x="52" y="16"/>
                </a:cubicBezTo>
                <a:cubicBezTo>
                  <a:pt x="52" y="17"/>
                  <a:pt x="52" y="17"/>
                  <a:pt x="52" y="17"/>
                </a:cubicBezTo>
                <a:cubicBezTo>
                  <a:pt x="52" y="17"/>
                  <a:pt x="52" y="17"/>
                  <a:pt x="52" y="17"/>
                </a:cubicBezTo>
                <a:cubicBezTo>
                  <a:pt x="52" y="17"/>
                  <a:pt x="52" y="17"/>
                  <a:pt x="52" y="17"/>
                </a:cubicBezTo>
                <a:cubicBezTo>
                  <a:pt x="52" y="17"/>
                  <a:pt x="52" y="17"/>
                  <a:pt x="52" y="17"/>
                </a:cubicBezTo>
                <a:cubicBezTo>
                  <a:pt x="52" y="17"/>
                  <a:pt x="52" y="17"/>
                  <a:pt x="52" y="17"/>
                </a:cubicBezTo>
                <a:cubicBezTo>
                  <a:pt x="52" y="17"/>
                  <a:pt x="52" y="17"/>
                  <a:pt x="52" y="17"/>
                </a:cubicBezTo>
                <a:cubicBezTo>
                  <a:pt x="52" y="17"/>
                  <a:pt x="53" y="17"/>
                  <a:pt x="53" y="17"/>
                </a:cubicBezTo>
                <a:cubicBezTo>
                  <a:pt x="53" y="17"/>
                  <a:pt x="53" y="17"/>
                  <a:pt x="53" y="17"/>
                </a:cubicBezTo>
                <a:cubicBezTo>
                  <a:pt x="53" y="17"/>
                  <a:pt x="53" y="17"/>
                  <a:pt x="53" y="18"/>
                </a:cubicBezTo>
                <a:cubicBezTo>
                  <a:pt x="53" y="18"/>
                  <a:pt x="53" y="18"/>
                  <a:pt x="53" y="18"/>
                </a:cubicBezTo>
                <a:cubicBezTo>
                  <a:pt x="53" y="18"/>
                  <a:pt x="53" y="18"/>
                  <a:pt x="53" y="18"/>
                </a:cubicBezTo>
                <a:cubicBezTo>
                  <a:pt x="53" y="18"/>
                  <a:pt x="53" y="18"/>
                  <a:pt x="53" y="18"/>
                </a:cubicBezTo>
                <a:cubicBezTo>
                  <a:pt x="53" y="18"/>
                  <a:pt x="53" y="18"/>
                  <a:pt x="53" y="18"/>
                </a:cubicBezTo>
                <a:cubicBezTo>
                  <a:pt x="53" y="18"/>
                  <a:pt x="53" y="19"/>
                  <a:pt x="54" y="19"/>
                </a:cubicBezTo>
                <a:cubicBezTo>
                  <a:pt x="54" y="19"/>
                  <a:pt x="54" y="19"/>
                  <a:pt x="54" y="19"/>
                </a:cubicBezTo>
                <a:cubicBezTo>
                  <a:pt x="54" y="19"/>
                  <a:pt x="54" y="19"/>
                  <a:pt x="54" y="19"/>
                </a:cubicBezTo>
                <a:cubicBezTo>
                  <a:pt x="54" y="19"/>
                  <a:pt x="54" y="19"/>
                  <a:pt x="54" y="19"/>
                </a:cubicBezTo>
                <a:cubicBezTo>
                  <a:pt x="54" y="19"/>
                  <a:pt x="54" y="19"/>
                  <a:pt x="54" y="19"/>
                </a:cubicBezTo>
                <a:cubicBezTo>
                  <a:pt x="54" y="19"/>
                  <a:pt x="54" y="19"/>
                  <a:pt x="54" y="19"/>
                </a:cubicBezTo>
                <a:cubicBezTo>
                  <a:pt x="54" y="19"/>
                  <a:pt x="54" y="19"/>
                  <a:pt x="54" y="19"/>
                </a:cubicBezTo>
                <a:cubicBezTo>
                  <a:pt x="54" y="19"/>
                  <a:pt x="54" y="19"/>
                  <a:pt x="54" y="19"/>
                </a:cubicBezTo>
                <a:cubicBezTo>
                  <a:pt x="54" y="19"/>
                  <a:pt x="54" y="19"/>
                  <a:pt x="54" y="19"/>
                </a:cubicBezTo>
                <a:cubicBezTo>
                  <a:pt x="54" y="19"/>
                  <a:pt x="54" y="19"/>
                  <a:pt x="54" y="20"/>
                </a:cubicBezTo>
                <a:cubicBezTo>
                  <a:pt x="54" y="20"/>
                  <a:pt x="54" y="20"/>
                  <a:pt x="54" y="20"/>
                </a:cubicBezTo>
                <a:cubicBezTo>
                  <a:pt x="54" y="20"/>
                  <a:pt x="54" y="20"/>
                  <a:pt x="54" y="20"/>
                </a:cubicBezTo>
                <a:cubicBezTo>
                  <a:pt x="54" y="20"/>
                  <a:pt x="54" y="20"/>
                  <a:pt x="54" y="20"/>
                </a:cubicBezTo>
                <a:cubicBezTo>
                  <a:pt x="54" y="20"/>
                  <a:pt x="54" y="20"/>
                  <a:pt x="54" y="20"/>
                </a:cubicBezTo>
                <a:cubicBezTo>
                  <a:pt x="54" y="20"/>
                  <a:pt x="54" y="20"/>
                  <a:pt x="55" y="20"/>
                </a:cubicBezTo>
                <a:cubicBezTo>
                  <a:pt x="55" y="20"/>
                  <a:pt x="55" y="20"/>
                  <a:pt x="55" y="20"/>
                </a:cubicBezTo>
                <a:cubicBezTo>
                  <a:pt x="55" y="20"/>
                  <a:pt x="55" y="20"/>
                  <a:pt x="55" y="20"/>
                </a:cubicBezTo>
                <a:cubicBezTo>
                  <a:pt x="55" y="21"/>
                  <a:pt x="55" y="21"/>
                  <a:pt x="55" y="21"/>
                </a:cubicBezTo>
                <a:cubicBezTo>
                  <a:pt x="55" y="21"/>
                  <a:pt x="55" y="21"/>
                  <a:pt x="55" y="21"/>
                </a:cubicBezTo>
                <a:cubicBezTo>
                  <a:pt x="55" y="21"/>
                  <a:pt x="55" y="21"/>
                  <a:pt x="55" y="21"/>
                </a:cubicBezTo>
                <a:cubicBezTo>
                  <a:pt x="55" y="21"/>
                  <a:pt x="55" y="21"/>
                  <a:pt x="55" y="22"/>
                </a:cubicBezTo>
                <a:cubicBezTo>
                  <a:pt x="55" y="22"/>
                  <a:pt x="55" y="22"/>
                  <a:pt x="56" y="22"/>
                </a:cubicBezTo>
                <a:cubicBezTo>
                  <a:pt x="56" y="22"/>
                  <a:pt x="56" y="22"/>
                  <a:pt x="56" y="22"/>
                </a:cubicBezTo>
                <a:cubicBezTo>
                  <a:pt x="56" y="22"/>
                  <a:pt x="56" y="22"/>
                  <a:pt x="56" y="22"/>
                </a:cubicBezTo>
                <a:cubicBezTo>
                  <a:pt x="56" y="21"/>
                  <a:pt x="55" y="20"/>
                  <a:pt x="55" y="20"/>
                </a:cubicBezTo>
                <a:cubicBezTo>
                  <a:pt x="55" y="19"/>
                  <a:pt x="55" y="19"/>
                  <a:pt x="55" y="19"/>
                </a:cubicBezTo>
                <a:close/>
                <a:moveTo>
                  <a:pt x="39" y="3"/>
                </a:moveTo>
                <a:cubicBezTo>
                  <a:pt x="39" y="3"/>
                  <a:pt x="39" y="3"/>
                  <a:pt x="38" y="3"/>
                </a:cubicBezTo>
                <a:cubicBezTo>
                  <a:pt x="38" y="3"/>
                  <a:pt x="38" y="3"/>
                  <a:pt x="38" y="3"/>
                </a:cubicBezTo>
                <a:cubicBezTo>
                  <a:pt x="38" y="3"/>
                  <a:pt x="38" y="3"/>
                  <a:pt x="38" y="3"/>
                </a:cubicBezTo>
                <a:cubicBezTo>
                  <a:pt x="38" y="3"/>
                  <a:pt x="39" y="3"/>
                  <a:pt x="39" y="3"/>
                </a:cubicBezTo>
                <a:cubicBezTo>
                  <a:pt x="39" y="4"/>
                  <a:pt x="39" y="4"/>
                  <a:pt x="39" y="4"/>
                </a:cubicBezTo>
                <a:cubicBezTo>
                  <a:pt x="39" y="4"/>
                  <a:pt x="39" y="4"/>
                  <a:pt x="39" y="4"/>
                </a:cubicBezTo>
                <a:cubicBezTo>
                  <a:pt x="39" y="4"/>
                  <a:pt x="39" y="4"/>
                  <a:pt x="39" y="4"/>
                </a:cubicBezTo>
                <a:cubicBezTo>
                  <a:pt x="39" y="4"/>
                  <a:pt x="39" y="4"/>
                  <a:pt x="39" y="4"/>
                </a:cubicBezTo>
                <a:cubicBezTo>
                  <a:pt x="39" y="4"/>
                  <a:pt x="39" y="4"/>
                  <a:pt x="39" y="4"/>
                </a:cubicBezTo>
                <a:cubicBezTo>
                  <a:pt x="39" y="4"/>
                  <a:pt x="39" y="4"/>
                  <a:pt x="39" y="4"/>
                </a:cubicBezTo>
                <a:cubicBezTo>
                  <a:pt x="39" y="4"/>
                  <a:pt x="39" y="4"/>
                  <a:pt x="39" y="4"/>
                </a:cubicBezTo>
                <a:cubicBezTo>
                  <a:pt x="38" y="4"/>
                  <a:pt x="38" y="4"/>
                  <a:pt x="38" y="4"/>
                </a:cubicBezTo>
                <a:cubicBezTo>
                  <a:pt x="38" y="4"/>
                  <a:pt x="38" y="4"/>
                  <a:pt x="38" y="4"/>
                </a:cubicBezTo>
                <a:cubicBezTo>
                  <a:pt x="38" y="4"/>
                  <a:pt x="38" y="4"/>
                  <a:pt x="38" y="4"/>
                </a:cubicBezTo>
                <a:cubicBezTo>
                  <a:pt x="38" y="5"/>
                  <a:pt x="38" y="5"/>
                  <a:pt x="38" y="5"/>
                </a:cubicBezTo>
                <a:cubicBezTo>
                  <a:pt x="39" y="5"/>
                  <a:pt x="39" y="5"/>
                  <a:pt x="39" y="5"/>
                </a:cubicBezTo>
                <a:cubicBezTo>
                  <a:pt x="39" y="5"/>
                  <a:pt x="39" y="5"/>
                  <a:pt x="39" y="5"/>
                </a:cubicBezTo>
                <a:cubicBezTo>
                  <a:pt x="40" y="5"/>
                  <a:pt x="40" y="5"/>
                  <a:pt x="40" y="5"/>
                </a:cubicBezTo>
                <a:cubicBezTo>
                  <a:pt x="40" y="5"/>
                  <a:pt x="40" y="5"/>
                  <a:pt x="40" y="5"/>
                </a:cubicBezTo>
                <a:cubicBezTo>
                  <a:pt x="40" y="5"/>
                  <a:pt x="40" y="5"/>
                  <a:pt x="40" y="5"/>
                </a:cubicBezTo>
                <a:cubicBezTo>
                  <a:pt x="40" y="5"/>
                  <a:pt x="40" y="5"/>
                  <a:pt x="40" y="5"/>
                </a:cubicBezTo>
                <a:cubicBezTo>
                  <a:pt x="40" y="5"/>
                  <a:pt x="40" y="5"/>
                  <a:pt x="40" y="5"/>
                </a:cubicBezTo>
                <a:cubicBezTo>
                  <a:pt x="40" y="5"/>
                  <a:pt x="40" y="5"/>
                  <a:pt x="40" y="5"/>
                </a:cubicBezTo>
                <a:cubicBezTo>
                  <a:pt x="40" y="4"/>
                  <a:pt x="40" y="4"/>
                  <a:pt x="40" y="4"/>
                </a:cubicBezTo>
                <a:cubicBezTo>
                  <a:pt x="40" y="4"/>
                  <a:pt x="40" y="4"/>
                  <a:pt x="40" y="4"/>
                </a:cubicBezTo>
                <a:cubicBezTo>
                  <a:pt x="39" y="4"/>
                  <a:pt x="39" y="4"/>
                  <a:pt x="39" y="4"/>
                </a:cubicBezTo>
                <a:cubicBezTo>
                  <a:pt x="39" y="4"/>
                  <a:pt x="39" y="4"/>
                  <a:pt x="39" y="4"/>
                </a:cubicBezTo>
                <a:cubicBezTo>
                  <a:pt x="39" y="4"/>
                  <a:pt x="39" y="4"/>
                  <a:pt x="39" y="4"/>
                </a:cubicBezTo>
                <a:cubicBezTo>
                  <a:pt x="39" y="4"/>
                  <a:pt x="39" y="4"/>
                  <a:pt x="39" y="4"/>
                </a:cubicBezTo>
                <a:cubicBezTo>
                  <a:pt x="40" y="4"/>
                  <a:pt x="40" y="4"/>
                  <a:pt x="40" y="4"/>
                </a:cubicBezTo>
                <a:cubicBezTo>
                  <a:pt x="40" y="4"/>
                  <a:pt x="40" y="4"/>
                  <a:pt x="40" y="3"/>
                </a:cubicBezTo>
                <a:cubicBezTo>
                  <a:pt x="40" y="3"/>
                  <a:pt x="40" y="3"/>
                  <a:pt x="40" y="3"/>
                </a:cubicBezTo>
                <a:cubicBezTo>
                  <a:pt x="40" y="3"/>
                  <a:pt x="40" y="3"/>
                  <a:pt x="40" y="3"/>
                </a:cubicBezTo>
                <a:cubicBezTo>
                  <a:pt x="40" y="3"/>
                  <a:pt x="40" y="3"/>
                  <a:pt x="40" y="3"/>
                </a:cubicBezTo>
                <a:cubicBezTo>
                  <a:pt x="40" y="3"/>
                  <a:pt x="40" y="3"/>
                  <a:pt x="40" y="3"/>
                </a:cubicBezTo>
                <a:cubicBezTo>
                  <a:pt x="40" y="3"/>
                  <a:pt x="40" y="3"/>
                  <a:pt x="40" y="3"/>
                </a:cubicBezTo>
                <a:cubicBezTo>
                  <a:pt x="40" y="3"/>
                  <a:pt x="40" y="3"/>
                  <a:pt x="40" y="3"/>
                </a:cubicBezTo>
                <a:cubicBezTo>
                  <a:pt x="39" y="3"/>
                  <a:pt x="39" y="3"/>
                  <a:pt x="39" y="3"/>
                </a:cubicBezTo>
                <a:cubicBezTo>
                  <a:pt x="39" y="3"/>
                  <a:pt x="39" y="3"/>
                  <a:pt x="39" y="3"/>
                </a:cubicBezTo>
                <a:cubicBezTo>
                  <a:pt x="39" y="3"/>
                  <a:pt x="39" y="3"/>
                  <a:pt x="39" y="3"/>
                </a:cubicBezTo>
                <a:cubicBezTo>
                  <a:pt x="39" y="3"/>
                  <a:pt x="39" y="3"/>
                  <a:pt x="39" y="3"/>
                </a:cubicBezTo>
                <a:close/>
                <a:moveTo>
                  <a:pt x="37" y="3"/>
                </a:moveTo>
                <a:cubicBezTo>
                  <a:pt x="37" y="3"/>
                  <a:pt x="37" y="3"/>
                  <a:pt x="37" y="3"/>
                </a:cubicBezTo>
                <a:cubicBezTo>
                  <a:pt x="37" y="3"/>
                  <a:pt x="37" y="3"/>
                  <a:pt x="37" y="3"/>
                </a:cubicBezTo>
                <a:cubicBezTo>
                  <a:pt x="37" y="3"/>
                  <a:pt x="37" y="3"/>
                  <a:pt x="37" y="3"/>
                </a:cubicBezTo>
                <a:cubicBezTo>
                  <a:pt x="37" y="3"/>
                  <a:pt x="37" y="3"/>
                  <a:pt x="37" y="3"/>
                </a:cubicBezTo>
                <a:cubicBezTo>
                  <a:pt x="37" y="3"/>
                  <a:pt x="37" y="3"/>
                  <a:pt x="37" y="3"/>
                </a:cubicBezTo>
                <a:cubicBezTo>
                  <a:pt x="36" y="3"/>
                  <a:pt x="36" y="3"/>
                  <a:pt x="36" y="3"/>
                </a:cubicBezTo>
                <a:cubicBezTo>
                  <a:pt x="36" y="3"/>
                  <a:pt x="36" y="3"/>
                  <a:pt x="36" y="3"/>
                </a:cubicBezTo>
                <a:cubicBezTo>
                  <a:pt x="36" y="3"/>
                  <a:pt x="36" y="3"/>
                  <a:pt x="36" y="3"/>
                </a:cubicBezTo>
                <a:cubicBezTo>
                  <a:pt x="36" y="3"/>
                  <a:pt x="36" y="3"/>
                  <a:pt x="36" y="3"/>
                </a:cubicBezTo>
                <a:cubicBezTo>
                  <a:pt x="36" y="3"/>
                  <a:pt x="36" y="3"/>
                  <a:pt x="36" y="3"/>
                </a:cubicBezTo>
                <a:cubicBezTo>
                  <a:pt x="36" y="3"/>
                  <a:pt x="36" y="3"/>
                  <a:pt x="36" y="3"/>
                </a:cubicBezTo>
                <a:cubicBezTo>
                  <a:pt x="36" y="3"/>
                  <a:pt x="36" y="3"/>
                  <a:pt x="36" y="3"/>
                </a:cubicBezTo>
                <a:cubicBezTo>
                  <a:pt x="36" y="3"/>
                  <a:pt x="36" y="3"/>
                  <a:pt x="36" y="3"/>
                </a:cubicBezTo>
                <a:cubicBezTo>
                  <a:pt x="36" y="3"/>
                  <a:pt x="36" y="3"/>
                  <a:pt x="36" y="3"/>
                </a:cubicBezTo>
                <a:cubicBezTo>
                  <a:pt x="36" y="4"/>
                  <a:pt x="36" y="4"/>
                  <a:pt x="36" y="4"/>
                </a:cubicBezTo>
                <a:cubicBezTo>
                  <a:pt x="36" y="4"/>
                  <a:pt x="36" y="4"/>
                  <a:pt x="36" y="4"/>
                </a:cubicBezTo>
                <a:cubicBezTo>
                  <a:pt x="36" y="4"/>
                  <a:pt x="36" y="4"/>
                  <a:pt x="36" y="4"/>
                </a:cubicBezTo>
                <a:cubicBezTo>
                  <a:pt x="36" y="4"/>
                  <a:pt x="36" y="4"/>
                  <a:pt x="36" y="4"/>
                </a:cubicBezTo>
                <a:cubicBezTo>
                  <a:pt x="36" y="4"/>
                  <a:pt x="36" y="4"/>
                  <a:pt x="36" y="4"/>
                </a:cubicBezTo>
                <a:cubicBezTo>
                  <a:pt x="36" y="4"/>
                  <a:pt x="36" y="4"/>
                  <a:pt x="36" y="4"/>
                </a:cubicBezTo>
                <a:cubicBezTo>
                  <a:pt x="36" y="4"/>
                  <a:pt x="36" y="4"/>
                  <a:pt x="36" y="4"/>
                </a:cubicBezTo>
                <a:cubicBezTo>
                  <a:pt x="36" y="4"/>
                  <a:pt x="36" y="4"/>
                  <a:pt x="36" y="4"/>
                </a:cubicBezTo>
                <a:cubicBezTo>
                  <a:pt x="36" y="4"/>
                  <a:pt x="36" y="4"/>
                  <a:pt x="36" y="4"/>
                </a:cubicBezTo>
                <a:cubicBezTo>
                  <a:pt x="36" y="4"/>
                  <a:pt x="36" y="4"/>
                  <a:pt x="36" y="4"/>
                </a:cubicBezTo>
                <a:cubicBezTo>
                  <a:pt x="36" y="4"/>
                  <a:pt x="36" y="4"/>
                  <a:pt x="37" y="5"/>
                </a:cubicBezTo>
                <a:cubicBezTo>
                  <a:pt x="37" y="5"/>
                  <a:pt x="37" y="5"/>
                  <a:pt x="37" y="5"/>
                </a:cubicBezTo>
                <a:cubicBezTo>
                  <a:pt x="37" y="5"/>
                  <a:pt x="37" y="5"/>
                  <a:pt x="37" y="5"/>
                </a:cubicBezTo>
                <a:cubicBezTo>
                  <a:pt x="37" y="5"/>
                  <a:pt x="37" y="5"/>
                  <a:pt x="37" y="5"/>
                </a:cubicBezTo>
                <a:cubicBezTo>
                  <a:pt x="37" y="5"/>
                  <a:pt x="38" y="5"/>
                  <a:pt x="38" y="5"/>
                </a:cubicBezTo>
                <a:cubicBezTo>
                  <a:pt x="38" y="5"/>
                  <a:pt x="38" y="5"/>
                  <a:pt x="38" y="5"/>
                </a:cubicBezTo>
                <a:cubicBezTo>
                  <a:pt x="38" y="5"/>
                  <a:pt x="38" y="4"/>
                  <a:pt x="38" y="4"/>
                </a:cubicBezTo>
                <a:cubicBezTo>
                  <a:pt x="38" y="4"/>
                  <a:pt x="38" y="4"/>
                  <a:pt x="38" y="4"/>
                </a:cubicBezTo>
                <a:cubicBezTo>
                  <a:pt x="38" y="4"/>
                  <a:pt x="38" y="4"/>
                  <a:pt x="38" y="4"/>
                </a:cubicBezTo>
                <a:cubicBezTo>
                  <a:pt x="38" y="4"/>
                  <a:pt x="38" y="4"/>
                  <a:pt x="38" y="4"/>
                </a:cubicBezTo>
                <a:cubicBezTo>
                  <a:pt x="38" y="4"/>
                  <a:pt x="38" y="4"/>
                  <a:pt x="38" y="3"/>
                </a:cubicBezTo>
                <a:cubicBezTo>
                  <a:pt x="38" y="3"/>
                  <a:pt x="38" y="3"/>
                  <a:pt x="38" y="3"/>
                </a:cubicBezTo>
                <a:cubicBezTo>
                  <a:pt x="38" y="3"/>
                  <a:pt x="38" y="3"/>
                  <a:pt x="38" y="3"/>
                </a:cubicBezTo>
                <a:cubicBezTo>
                  <a:pt x="38" y="3"/>
                  <a:pt x="38" y="3"/>
                  <a:pt x="38" y="3"/>
                </a:cubicBezTo>
                <a:cubicBezTo>
                  <a:pt x="38" y="3"/>
                  <a:pt x="38" y="3"/>
                  <a:pt x="38" y="3"/>
                </a:cubicBezTo>
                <a:cubicBezTo>
                  <a:pt x="38" y="3"/>
                  <a:pt x="38" y="3"/>
                  <a:pt x="38" y="3"/>
                </a:cubicBezTo>
                <a:cubicBezTo>
                  <a:pt x="38" y="3"/>
                  <a:pt x="38" y="3"/>
                  <a:pt x="38" y="3"/>
                </a:cubicBezTo>
                <a:cubicBezTo>
                  <a:pt x="38" y="3"/>
                  <a:pt x="38" y="3"/>
                  <a:pt x="38" y="3"/>
                </a:cubicBezTo>
                <a:cubicBezTo>
                  <a:pt x="38" y="3"/>
                  <a:pt x="38" y="3"/>
                  <a:pt x="38" y="3"/>
                </a:cubicBezTo>
                <a:cubicBezTo>
                  <a:pt x="38" y="3"/>
                  <a:pt x="38" y="2"/>
                  <a:pt x="38" y="2"/>
                </a:cubicBezTo>
                <a:cubicBezTo>
                  <a:pt x="38" y="2"/>
                  <a:pt x="38" y="2"/>
                  <a:pt x="37" y="2"/>
                </a:cubicBezTo>
                <a:cubicBezTo>
                  <a:pt x="37" y="2"/>
                  <a:pt x="37" y="2"/>
                  <a:pt x="37" y="2"/>
                </a:cubicBezTo>
                <a:cubicBezTo>
                  <a:pt x="37" y="2"/>
                  <a:pt x="37" y="2"/>
                  <a:pt x="37" y="2"/>
                </a:cubicBezTo>
                <a:cubicBezTo>
                  <a:pt x="37" y="2"/>
                  <a:pt x="37" y="2"/>
                  <a:pt x="37" y="2"/>
                </a:cubicBezTo>
                <a:cubicBezTo>
                  <a:pt x="37" y="2"/>
                  <a:pt x="37" y="2"/>
                  <a:pt x="37" y="2"/>
                </a:cubicBezTo>
                <a:cubicBezTo>
                  <a:pt x="37" y="2"/>
                  <a:pt x="37" y="2"/>
                  <a:pt x="37" y="2"/>
                </a:cubicBezTo>
                <a:cubicBezTo>
                  <a:pt x="37" y="2"/>
                  <a:pt x="37" y="2"/>
                  <a:pt x="37" y="2"/>
                </a:cubicBezTo>
                <a:cubicBezTo>
                  <a:pt x="37" y="2"/>
                  <a:pt x="37" y="2"/>
                  <a:pt x="37" y="2"/>
                </a:cubicBezTo>
                <a:cubicBezTo>
                  <a:pt x="37" y="2"/>
                  <a:pt x="37" y="2"/>
                  <a:pt x="37" y="2"/>
                </a:cubicBezTo>
                <a:cubicBezTo>
                  <a:pt x="37" y="2"/>
                  <a:pt x="37" y="2"/>
                  <a:pt x="37" y="2"/>
                </a:cubicBezTo>
                <a:cubicBezTo>
                  <a:pt x="37" y="2"/>
                  <a:pt x="37" y="2"/>
                  <a:pt x="37" y="2"/>
                </a:cubicBezTo>
                <a:cubicBezTo>
                  <a:pt x="36" y="2"/>
                  <a:pt x="36" y="2"/>
                  <a:pt x="36" y="2"/>
                </a:cubicBezTo>
                <a:cubicBezTo>
                  <a:pt x="36" y="2"/>
                  <a:pt x="36" y="2"/>
                  <a:pt x="36" y="2"/>
                </a:cubicBezTo>
                <a:cubicBezTo>
                  <a:pt x="36" y="2"/>
                  <a:pt x="36" y="2"/>
                  <a:pt x="36" y="2"/>
                </a:cubicBezTo>
                <a:cubicBezTo>
                  <a:pt x="36" y="2"/>
                  <a:pt x="36" y="2"/>
                  <a:pt x="36" y="3"/>
                </a:cubicBezTo>
                <a:cubicBezTo>
                  <a:pt x="36" y="3"/>
                  <a:pt x="36" y="3"/>
                  <a:pt x="36" y="3"/>
                </a:cubicBezTo>
                <a:cubicBezTo>
                  <a:pt x="37" y="3"/>
                  <a:pt x="37" y="3"/>
                  <a:pt x="37" y="3"/>
                </a:cubicBezTo>
                <a:cubicBezTo>
                  <a:pt x="37" y="3"/>
                  <a:pt x="37" y="3"/>
                  <a:pt x="37" y="3"/>
                </a:cubicBezTo>
                <a:close/>
                <a:moveTo>
                  <a:pt x="55" y="38"/>
                </a:moveTo>
                <a:cubicBezTo>
                  <a:pt x="56" y="38"/>
                  <a:pt x="56" y="38"/>
                  <a:pt x="56" y="37"/>
                </a:cubicBezTo>
                <a:cubicBezTo>
                  <a:pt x="56" y="37"/>
                  <a:pt x="56" y="37"/>
                  <a:pt x="56" y="37"/>
                </a:cubicBezTo>
                <a:cubicBezTo>
                  <a:pt x="56" y="37"/>
                  <a:pt x="56" y="37"/>
                  <a:pt x="56" y="37"/>
                </a:cubicBezTo>
                <a:cubicBezTo>
                  <a:pt x="56" y="37"/>
                  <a:pt x="56" y="37"/>
                  <a:pt x="56" y="37"/>
                </a:cubicBezTo>
                <a:cubicBezTo>
                  <a:pt x="56" y="37"/>
                  <a:pt x="56" y="37"/>
                  <a:pt x="56" y="37"/>
                </a:cubicBezTo>
                <a:cubicBezTo>
                  <a:pt x="56" y="37"/>
                  <a:pt x="56" y="37"/>
                  <a:pt x="56" y="37"/>
                </a:cubicBezTo>
                <a:cubicBezTo>
                  <a:pt x="55" y="37"/>
                  <a:pt x="55" y="37"/>
                  <a:pt x="55" y="37"/>
                </a:cubicBezTo>
                <a:cubicBezTo>
                  <a:pt x="55" y="37"/>
                  <a:pt x="55" y="37"/>
                  <a:pt x="55" y="37"/>
                </a:cubicBezTo>
                <a:cubicBezTo>
                  <a:pt x="55" y="37"/>
                  <a:pt x="55" y="37"/>
                  <a:pt x="55" y="37"/>
                </a:cubicBezTo>
                <a:cubicBezTo>
                  <a:pt x="55" y="37"/>
                  <a:pt x="55" y="37"/>
                  <a:pt x="55" y="37"/>
                </a:cubicBezTo>
                <a:cubicBezTo>
                  <a:pt x="55" y="38"/>
                  <a:pt x="55" y="38"/>
                  <a:pt x="55" y="38"/>
                </a:cubicBezTo>
                <a:cubicBezTo>
                  <a:pt x="55" y="38"/>
                  <a:pt x="55" y="38"/>
                  <a:pt x="55" y="38"/>
                </a:cubicBezTo>
                <a:cubicBezTo>
                  <a:pt x="55" y="38"/>
                  <a:pt x="54" y="38"/>
                  <a:pt x="54" y="38"/>
                </a:cubicBezTo>
                <a:cubicBezTo>
                  <a:pt x="54" y="38"/>
                  <a:pt x="54" y="38"/>
                  <a:pt x="54" y="38"/>
                </a:cubicBezTo>
                <a:cubicBezTo>
                  <a:pt x="54" y="38"/>
                  <a:pt x="54" y="38"/>
                  <a:pt x="54" y="38"/>
                </a:cubicBezTo>
                <a:cubicBezTo>
                  <a:pt x="54" y="38"/>
                  <a:pt x="54" y="39"/>
                  <a:pt x="54" y="39"/>
                </a:cubicBezTo>
                <a:cubicBezTo>
                  <a:pt x="54" y="39"/>
                  <a:pt x="54" y="39"/>
                  <a:pt x="54" y="39"/>
                </a:cubicBezTo>
                <a:cubicBezTo>
                  <a:pt x="54" y="39"/>
                  <a:pt x="54" y="39"/>
                  <a:pt x="54" y="39"/>
                </a:cubicBezTo>
                <a:cubicBezTo>
                  <a:pt x="54" y="39"/>
                  <a:pt x="54" y="39"/>
                  <a:pt x="54" y="39"/>
                </a:cubicBezTo>
                <a:cubicBezTo>
                  <a:pt x="54" y="40"/>
                  <a:pt x="54" y="40"/>
                  <a:pt x="54" y="40"/>
                </a:cubicBezTo>
                <a:cubicBezTo>
                  <a:pt x="54" y="40"/>
                  <a:pt x="54" y="41"/>
                  <a:pt x="54" y="41"/>
                </a:cubicBezTo>
                <a:cubicBezTo>
                  <a:pt x="54" y="41"/>
                  <a:pt x="54" y="41"/>
                  <a:pt x="54" y="41"/>
                </a:cubicBezTo>
                <a:cubicBezTo>
                  <a:pt x="54" y="41"/>
                  <a:pt x="54" y="41"/>
                  <a:pt x="54" y="41"/>
                </a:cubicBezTo>
                <a:cubicBezTo>
                  <a:pt x="54" y="41"/>
                  <a:pt x="54" y="41"/>
                  <a:pt x="54" y="41"/>
                </a:cubicBezTo>
                <a:cubicBezTo>
                  <a:pt x="55" y="41"/>
                  <a:pt x="55" y="40"/>
                  <a:pt x="55" y="40"/>
                </a:cubicBezTo>
                <a:cubicBezTo>
                  <a:pt x="55" y="40"/>
                  <a:pt x="55" y="40"/>
                  <a:pt x="55" y="40"/>
                </a:cubicBezTo>
                <a:cubicBezTo>
                  <a:pt x="55" y="40"/>
                  <a:pt x="55" y="40"/>
                  <a:pt x="55" y="40"/>
                </a:cubicBezTo>
                <a:cubicBezTo>
                  <a:pt x="55" y="40"/>
                  <a:pt x="55" y="40"/>
                  <a:pt x="55" y="40"/>
                </a:cubicBezTo>
                <a:cubicBezTo>
                  <a:pt x="55" y="40"/>
                  <a:pt x="55" y="39"/>
                  <a:pt x="55" y="39"/>
                </a:cubicBezTo>
                <a:cubicBezTo>
                  <a:pt x="55" y="39"/>
                  <a:pt x="55" y="39"/>
                  <a:pt x="55" y="39"/>
                </a:cubicBezTo>
                <a:cubicBezTo>
                  <a:pt x="55" y="39"/>
                  <a:pt x="55" y="39"/>
                  <a:pt x="55" y="39"/>
                </a:cubicBezTo>
                <a:cubicBezTo>
                  <a:pt x="55" y="39"/>
                  <a:pt x="55" y="39"/>
                  <a:pt x="55" y="39"/>
                </a:cubicBezTo>
                <a:cubicBezTo>
                  <a:pt x="55" y="39"/>
                  <a:pt x="55" y="39"/>
                  <a:pt x="55" y="39"/>
                </a:cubicBezTo>
                <a:cubicBezTo>
                  <a:pt x="55" y="39"/>
                  <a:pt x="55" y="39"/>
                  <a:pt x="55" y="39"/>
                </a:cubicBezTo>
                <a:cubicBezTo>
                  <a:pt x="55" y="39"/>
                  <a:pt x="55" y="39"/>
                  <a:pt x="55" y="39"/>
                </a:cubicBezTo>
                <a:cubicBezTo>
                  <a:pt x="55" y="39"/>
                  <a:pt x="55" y="38"/>
                  <a:pt x="55" y="38"/>
                </a:cubicBezTo>
                <a:cubicBezTo>
                  <a:pt x="55" y="38"/>
                  <a:pt x="55" y="38"/>
                  <a:pt x="55" y="38"/>
                </a:cubicBezTo>
                <a:cubicBezTo>
                  <a:pt x="55" y="38"/>
                  <a:pt x="55" y="38"/>
                  <a:pt x="55" y="38"/>
                </a:cubicBezTo>
                <a:close/>
              </a:path>
            </a:pathLst>
          </a:custGeom>
          <a:solidFill>
            <a:schemeClr val="tx1">
              <a:lumMod val="65000"/>
              <a:lumOff val="35000"/>
            </a:schemeClr>
          </a:solidFill>
          <a:ln w="9525">
            <a:noFill/>
            <a:round/>
          </a:ln>
        </p:spPr>
        <p:txBody>
          <a:bodyPr lIns="81887" tIns="40943" rIns="81887" bIns="40943"/>
          <a:p>
            <a:pPr>
              <a:defRPr/>
            </a:pPr>
            <a:endParaRPr lang="zh-CN" altLang="en-US">
              <a:latin typeface="黑体" panose="02010609060101010101" charset="-122"/>
              <a:ea typeface="黑体" panose="02010609060101010101" charset="-122"/>
            </a:endParaRPr>
          </a:p>
        </p:txBody>
      </p:sp>
      <p:sp>
        <p:nvSpPr>
          <p:cNvPr id="61" name="文本框 55"/>
          <p:cNvSpPr txBox="1">
            <a:spLocks noChangeArrowheads="1"/>
          </p:cNvSpPr>
          <p:nvPr/>
        </p:nvSpPr>
        <p:spPr bwMode="auto">
          <a:xfrm>
            <a:off x="1651318" y="3099753"/>
            <a:ext cx="3222625" cy="859155"/>
          </a:xfrm>
          <a:prstGeom prst="rect">
            <a:avLst/>
          </a:prstGeom>
          <a:noFill/>
          <a:ln w="9525">
            <a:noFill/>
            <a:miter lim="800000"/>
          </a:ln>
        </p:spPr>
        <p:txBody>
          <a:bodyPr lIns="91438" tIns="45719" rIns="91438" bIns="45719">
            <a:spAutoFit/>
          </a:bodyPr>
          <a:p>
            <a:pPr defTabSz="913130">
              <a:defRPr/>
            </a:pPr>
            <a:r>
              <a:rPr lang="zh-CN" altLang="en-US" sz="1600" b="1" dirty="0">
                <a:solidFill>
                  <a:schemeClr val="tx1">
                    <a:lumMod val="65000"/>
                    <a:lumOff val="35000"/>
                  </a:schemeClr>
                </a:solidFill>
                <a:latin typeface="黑体" panose="02010609060101010101" charset="-122"/>
                <a:ea typeface="黑体" panose="02010609060101010101" charset="-122"/>
                <a:cs typeface="黑体" panose="02010609060101010101" charset="-122"/>
              </a:rPr>
              <a:t>一般性能需求</a:t>
            </a:r>
            <a:endParaRPr lang="en-US" altLang="zh-CN" sz="2800" b="1" dirty="0">
              <a:solidFill>
                <a:schemeClr val="tx1">
                  <a:lumMod val="65000"/>
                  <a:lumOff val="35000"/>
                </a:schemeClr>
              </a:solidFill>
              <a:latin typeface="黑体" panose="02010609060101010101" charset="-122"/>
              <a:ea typeface="黑体" panose="02010609060101010101" charset="-122"/>
              <a:cs typeface="黑体" panose="02010609060101010101" charset="-122"/>
            </a:endParaRPr>
          </a:p>
          <a:p>
            <a:pPr defTabSz="913130">
              <a:defRPr/>
            </a:pPr>
            <a:endParaRPr lang="en-US" altLang="zh-CN" sz="600" b="1" dirty="0">
              <a:solidFill>
                <a:srgbClr val="7F7F7F"/>
              </a:solidFill>
              <a:latin typeface="黑体" panose="02010609060101010101" charset="-122"/>
              <a:ea typeface="黑体" panose="02010609060101010101" charset="-122"/>
              <a:cs typeface="黑体" panose="02010609060101010101" charset="-122"/>
            </a:endParaRPr>
          </a:p>
          <a:p>
            <a:pPr defTabSz="913130">
              <a:defRPr/>
            </a:pPr>
            <a:r>
              <a:rPr lang="en-US" altLang="zh-CN" sz="1400" dirty="0">
                <a:solidFill>
                  <a:srgbClr val="666666"/>
                </a:solidFill>
                <a:latin typeface="黑体" panose="02010609060101010101" charset="-122"/>
                <a:ea typeface="黑体" panose="02010609060101010101" charset="-122"/>
                <a:cs typeface="黑体" panose="02010609060101010101" charset="-122"/>
              </a:rPr>
              <a:t>1.最大用户并发数达到300</a:t>
            </a:r>
            <a:endParaRPr lang="en-US" altLang="zh-CN" sz="1400" dirty="0">
              <a:solidFill>
                <a:srgbClr val="666666"/>
              </a:solidFill>
              <a:latin typeface="黑体" panose="02010609060101010101" charset="-122"/>
              <a:ea typeface="黑体" panose="02010609060101010101" charset="-122"/>
              <a:cs typeface="黑体" panose="02010609060101010101" charset="-122"/>
            </a:endParaRPr>
          </a:p>
          <a:p>
            <a:pPr defTabSz="913130">
              <a:defRPr/>
            </a:pPr>
            <a:r>
              <a:rPr lang="en-US" altLang="zh-CN" sz="1400" dirty="0">
                <a:solidFill>
                  <a:srgbClr val="666666"/>
                </a:solidFill>
                <a:latin typeface="黑体" panose="02010609060101010101" charset="-122"/>
                <a:ea typeface="黑体" panose="02010609060101010101" charset="-122"/>
                <a:cs typeface="黑体" panose="02010609060101010101" charset="-122"/>
              </a:rPr>
              <a:t>2.响应时间不超过1s</a:t>
            </a:r>
            <a:endParaRPr lang="en-US" altLang="zh-CN" sz="1400" dirty="0">
              <a:solidFill>
                <a:srgbClr val="666666"/>
              </a:solidFill>
              <a:latin typeface="黑体" panose="02010609060101010101" charset="-122"/>
              <a:ea typeface="黑体" panose="02010609060101010101" charset="-122"/>
              <a:cs typeface="黑体" panose="02010609060101010101" charset="-122"/>
            </a:endParaRPr>
          </a:p>
        </p:txBody>
      </p:sp>
      <p:sp>
        <p:nvSpPr>
          <p:cNvPr id="43" name="Freeform 44"/>
          <p:cNvSpPr>
            <a:spLocks noEditPoints="1"/>
          </p:cNvSpPr>
          <p:nvPr/>
        </p:nvSpPr>
        <p:spPr bwMode="auto">
          <a:xfrm>
            <a:off x="4625340" y="1439545"/>
            <a:ext cx="604520" cy="543560"/>
          </a:xfrm>
          <a:custGeom>
            <a:avLst/>
            <a:gdLst>
              <a:gd name="T0" fmla="*/ 2147483647 w 62"/>
              <a:gd name="T1" fmla="*/ 2147483647 h 54"/>
              <a:gd name="T2" fmla="*/ 2147483647 w 62"/>
              <a:gd name="T3" fmla="*/ 2147483647 h 54"/>
              <a:gd name="T4" fmla="*/ 2147483647 w 62"/>
              <a:gd name="T5" fmla="*/ 2147483647 h 54"/>
              <a:gd name="T6" fmla="*/ 2147483647 w 62"/>
              <a:gd name="T7" fmla="*/ 2147483647 h 54"/>
              <a:gd name="T8" fmla="*/ 2147483647 w 62"/>
              <a:gd name="T9" fmla="*/ 2147483647 h 54"/>
              <a:gd name="T10" fmla="*/ 2147483647 w 62"/>
              <a:gd name="T11" fmla="*/ 2147483647 h 54"/>
              <a:gd name="T12" fmla="*/ 2147483647 w 62"/>
              <a:gd name="T13" fmla="*/ 2147483647 h 54"/>
              <a:gd name="T14" fmla="*/ 2147483647 w 62"/>
              <a:gd name="T15" fmla="*/ 2147483647 h 54"/>
              <a:gd name="T16" fmla="*/ 0 w 62"/>
              <a:gd name="T17" fmla="*/ 2147483647 h 54"/>
              <a:gd name="T18" fmla="*/ 2147483647 w 62"/>
              <a:gd name="T19" fmla="*/ 2147483647 h 54"/>
              <a:gd name="T20" fmla="*/ 2147483647 w 62"/>
              <a:gd name="T21" fmla="*/ 2147483647 h 54"/>
              <a:gd name="T22" fmla="*/ 2147483647 w 62"/>
              <a:gd name="T23" fmla="*/ 2147483647 h 54"/>
              <a:gd name="T24" fmla="*/ 2147483647 w 62"/>
              <a:gd name="T25" fmla="*/ 2147483647 h 54"/>
              <a:gd name="T26" fmla="*/ 2147483647 w 62"/>
              <a:gd name="T27" fmla="*/ 2147483647 h 54"/>
              <a:gd name="T28" fmla="*/ 2147483647 w 62"/>
              <a:gd name="T29" fmla="*/ 2147483647 h 54"/>
              <a:gd name="T30" fmla="*/ 2147483647 w 62"/>
              <a:gd name="T31" fmla="*/ 2147483647 h 54"/>
              <a:gd name="T32" fmla="*/ 2147483647 w 62"/>
              <a:gd name="T33" fmla="*/ 2147483647 h 54"/>
              <a:gd name="T34" fmla="*/ 2147483647 w 62"/>
              <a:gd name="T35" fmla="*/ 2147483647 h 54"/>
              <a:gd name="T36" fmla="*/ 2147483647 w 62"/>
              <a:gd name="T37" fmla="*/ 2147483647 h 54"/>
              <a:gd name="T38" fmla="*/ 2147483647 w 62"/>
              <a:gd name="T39" fmla="*/ 2147483647 h 54"/>
              <a:gd name="T40" fmla="*/ 2147483647 w 62"/>
              <a:gd name="T41" fmla="*/ 2147483647 h 54"/>
              <a:gd name="T42" fmla="*/ 2147483647 w 62"/>
              <a:gd name="T43" fmla="*/ 2147483647 h 54"/>
              <a:gd name="T44" fmla="*/ 2147483647 w 62"/>
              <a:gd name="T45" fmla="*/ 2147483647 h 54"/>
              <a:gd name="T46" fmla="*/ 2147483647 w 62"/>
              <a:gd name="T47" fmla="*/ 2147483647 h 54"/>
              <a:gd name="T48" fmla="*/ 2147483647 w 62"/>
              <a:gd name="T49" fmla="*/ 2147483647 h 54"/>
              <a:gd name="T50" fmla="*/ 2147483647 w 62"/>
              <a:gd name="T51" fmla="*/ 2147483647 h 54"/>
              <a:gd name="T52" fmla="*/ 2147483647 w 62"/>
              <a:gd name="T53" fmla="*/ 2147483647 h 54"/>
              <a:gd name="T54" fmla="*/ 2147483647 w 62"/>
              <a:gd name="T55" fmla="*/ 2147483647 h 54"/>
              <a:gd name="T56" fmla="*/ 2147483647 w 62"/>
              <a:gd name="T57" fmla="*/ 2147483647 h 54"/>
              <a:gd name="T58" fmla="*/ 2147483647 w 62"/>
              <a:gd name="T59" fmla="*/ 2147483647 h 54"/>
              <a:gd name="T60" fmla="*/ 2147483647 w 62"/>
              <a:gd name="T61" fmla="*/ 2147483647 h 54"/>
              <a:gd name="T62" fmla="*/ 2147483647 w 62"/>
              <a:gd name="T63" fmla="*/ 2147483647 h 54"/>
              <a:gd name="T64" fmla="*/ 2147483647 w 62"/>
              <a:gd name="T65" fmla="*/ 2147483647 h 54"/>
              <a:gd name="T66" fmla="*/ 2147483647 w 62"/>
              <a:gd name="T67" fmla="*/ 2147483647 h 54"/>
              <a:gd name="T68" fmla="*/ 2147483647 w 62"/>
              <a:gd name="T69" fmla="*/ 2147483647 h 54"/>
              <a:gd name="T70" fmla="*/ 2147483647 w 62"/>
              <a:gd name="T71" fmla="*/ 2147483647 h 54"/>
              <a:gd name="T72" fmla="*/ 2147483647 w 62"/>
              <a:gd name="T73" fmla="*/ 2147483647 h 54"/>
              <a:gd name="T74" fmla="*/ 2147483647 w 62"/>
              <a:gd name="T75" fmla="*/ 2147483647 h 54"/>
              <a:gd name="T76" fmla="*/ 2147483647 w 62"/>
              <a:gd name="T77" fmla="*/ 2147483647 h 54"/>
              <a:gd name="T78" fmla="*/ 2147483647 w 62"/>
              <a:gd name="T79" fmla="*/ 2147483647 h 54"/>
              <a:gd name="T80" fmla="*/ 2147483647 w 62"/>
              <a:gd name="T81" fmla="*/ 2147483647 h 54"/>
              <a:gd name="T82" fmla="*/ 2147483647 w 62"/>
              <a:gd name="T83" fmla="*/ 2147483647 h 54"/>
              <a:gd name="T84" fmla="*/ 2147483647 w 62"/>
              <a:gd name="T85" fmla="*/ 2147483647 h 54"/>
              <a:gd name="T86" fmla="*/ 2147483647 w 62"/>
              <a:gd name="T87" fmla="*/ 2147483647 h 54"/>
              <a:gd name="T88" fmla="*/ 2147483647 w 62"/>
              <a:gd name="T89" fmla="*/ 2147483647 h 54"/>
              <a:gd name="T90" fmla="*/ 2147483647 w 62"/>
              <a:gd name="T91" fmla="*/ 2147483647 h 54"/>
              <a:gd name="T92" fmla="*/ 2147483647 w 62"/>
              <a:gd name="T93" fmla="*/ 2147483647 h 54"/>
              <a:gd name="T94" fmla="*/ 2147483647 w 62"/>
              <a:gd name="T95" fmla="*/ 2147483647 h 54"/>
              <a:gd name="T96" fmla="*/ 2147483647 w 62"/>
              <a:gd name="T97" fmla="*/ 2147483647 h 54"/>
              <a:gd name="T98" fmla="*/ 2147483647 w 62"/>
              <a:gd name="T99" fmla="*/ 2147483647 h 54"/>
              <a:gd name="T100" fmla="*/ 2147483647 w 62"/>
              <a:gd name="T101" fmla="*/ 2147483647 h 54"/>
              <a:gd name="T102" fmla="*/ 2147483647 w 62"/>
              <a:gd name="T103" fmla="*/ 2147483647 h 54"/>
              <a:gd name="T104" fmla="*/ 2147483647 w 62"/>
              <a:gd name="T105" fmla="*/ 2147483647 h 54"/>
              <a:gd name="T106" fmla="*/ 2147483647 w 62"/>
              <a:gd name="T107" fmla="*/ 0 h 54"/>
              <a:gd name="T108" fmla="*/ 2147483647 w 62"/>
              <a:gd name="T109" fmla="*/ 2147483647 h 54"/>
              <a:gd name="T110" fmla="*/ 2147483647 w 62"/>
              <a:gd name="T111" fmla="*/ 2147483647 h 54"/>
              <a:gd name="T112" fmla="*/ 2147483647 w 62"/>
              <a:gd name="T113" fmla="*/ 2147483647 h 54"/>
              <a:gd name="T114" fmla="*/ 2147483647 w 62"/>
              <a:gd name="T115" fmla="*/ 2147483647 h 54"/>
              <a:gd name="T116" fmla="*/ 2147483647 w 62"/>
              <a:gd name="T117" fmla="*/ 2147483647 h 54"/>
              <a:gd name="T118" fmla="*/ 2147483647 w 62"/>
              <a:gd name="T119" fmla="*/ 2147483647 h 5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62"/>
              <a:gd name="T181" fmla="*/ 0 h 54"/>
              <a:gd name="T182" fmla="*/ 62 w 62"/>
              <a:gd name="T183" fmla="*/ 54 h 54"/>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62" h="54">
                <a:moveTo>
                  <a:pt x="41" y="36"/>
                </a:moveTo>
                <a:cubicBezTo>
                  <a:pt x="41" y="31"/>
                  <a:pt x="41" y="31"/>
                  <a:pt x="41" y="31"/>
                </a:cubicBezTo>
                <a:cubicBezTo>
                  <a:pt x="37" y="31"/>
                  <a:pt x="37" y="31"/>
                  <a:pt x="37" y="31"/>
                </a:cubicBezTo>
                <a:cubicBezTo>
                  <a:pt x="37" y="28"/>
                  <a:pt x="36" y="25"/>
                  <a:pt x="34" y="23"/>
                </a:cubicBezTo>
                <a:cubicBezTo>
                  <a:pt x="37" y="20"/>
                  <a:pt x="37" y="20"/>
                  <a:pt x="37" y="20"/>
                </a:cubicBezTo>
                <a:cubicBezTo>
                  <a:pt x="33" y="17"/>
                  <a:pt x="33" y="17"/>
                  <a:pt x="33" y="17"/>
                </a:cubicBezTo>
                <a:cubicBezTo>
                  <a:pt x="32" y="18"/>
                  <a:pt x="32" y="18"/>
                  <a:pt x="32" y="18"/>
                </a:cubicBezTo>
                <a:cubicBezTo>
                  <a:pt x="30" y="20"/>
                  <a:pt x="30" y="20"/>
                  <a:pt x="30" y="20"/>
                </a:cubicBezTo>
                <a:cubicBezTo>
                  <a:pt x="28" y="18"/>
                  <a:pt x="26" y="17"/>
                  <a:pt x="23" y="17"/>
                </a:cubicBezTo>
                <a:cubicBezTo>
                  <a:pt x="23" y="13"/>
                  <a:pt x="23" y="13"/>
                  <a:pt x="23" y="13"/>
                </a:cubicBezTo>
                <a:cubicBezTo>
                  <a:pt x="18" y="13"/>
                  <a:pt x="18" y="13"/>
                  <a:pt x="18" y="13"/>
                </a:cubicBezTo>
                <a:cubicBezTo>
                  <a:pt x="18" y="17"/>
                  <a:pt x="18" y="17"/>
                  <a:pt x="18" y="17"/>
                </a:cubicBezTo>
                <a:cubicBezTo>
                  <a:pt x="15" y="17"/>
                  <a:pt x="12" y="18"/>
                  <a:pt x="10" y="20"/>
                </a:cubicBezTo>
                <a:cubicBezTo>
                  <a:pt x="7" y="17"/>
                  <a:pt x="7" y="17"/>
                  <a:pt x="7" y="17"/>
                </a:cubicBezTo>
                <a:cubicBezTo>
                  <a:pt x="4" y="20"/>
                  <a:pt x="4" y="20"/>
                  <a:pt x="4" y="20"/>
                </a:cubicBezTo>
                <a:cubicBezTo>
                  <a:pt x="7" y="23"/>
                  <a:pt x="7" y="23"/>
                  <a:pt x="7" y="23"/>
                </a:cubicBezTo>
                <a:cubicBezTo>
                  <a:pt x="5" y="26"/>
                  <a:pt x="4" y="28"/>
                  <a:pt x="4" y="31"/>
                </a:cubicBezTo>
                <a:cubicBezTo>
                  <a:pt x="0" y="31"/>
                  <a:pt x="0" y="31"/>
                  <a:pt x="0" y="31"/>
                </a:cubicBezTo>
                <a:cubicBezTo>
                  <a:pt x="0" y="36"/>
                  <a:pt x="0" y="36"/>
                  <a:pt x="0" y="36"/>
                </a:cubicBezTo>
                <a:cubicBezTo>
                  <a:pt x="4" y="36"/>
                  <a:pt x="4" y="36"/>
                  <a:pt x="4" y="36"/>
                </a:cubicBezTo>
                <a:cubicBezTo>
                  <a:pt x="4" y="39"/>
                  <a:pt x="5" y="41"/>
                  <a:pt x="7" y="44"/>
                </a:cubicBezTo>
                <a:cubicBezTo>
                  <a:pt x="4" y="46"/>
                  <a:pt x="4" y="46"/>
                  <a:pt x="4" y="46"/>
                </a:cubicBezTo>
                <a:cubicBezTo>
                  <a:pt x="7" y="50"/>
                  <a:pt x="7" y="50"/>
                  <a:pt x="7" y="50"/>
                </a:cubicBezTo>
                <a:cubicBezTo>
                  <a:pt x="10" y="47"/>
                  <a:pt x="10" y="47"/>
                  <a:pt x="10" y="47"/>
                </a:cubicBezTo>
                <a:cubicBezTo>
                  <a:pt x="12" y="49"/>
                  <a:pt x="15" y="50"/>
                  <a:pt x="18" y="50"/>
                </a:cubicBezTo>
                <a:cubicBezTo>
                  <a:pt x="18" y="54"/>
                  <a:pt x="18" y="54"/>
                  <a:pt x="18" y="54"/>
                </a:cubicBezTo>
                <a:cubicBezTo>
                  <a:pt x="23" y="54"/>
                  <a:pt x="23" y="54"/>
                  <a:pt x="23" y="54"/>
                </a:cubicBezTo>
                <a:cubicBezTo>
                  <a:pt x="23" y="50"/>
                  <a:pt x="23" y="50"/>
                  <a:pt x="23" y="50"/>
                </a:cubicBezTo>
                <a:cubicBezTo>
                  <a:pt x="26" y="50"/>
                  <a:pt x="28" y="49"/>
                  <a:pt x="31" y="47"/>
                </a:cubicBezTo>
                <a:cubicBezTo>
                  <a:pt x="32" y="48"/>
                  <a:pt x="32" y="48"/>
                  <a:pt x="32" y="48"/>
                </a:cubicBezTo>
                <a:cubicBezTo>
                  <a:pt x="33" y="50"/>
                  <a:pt x="33" y="50"/>
                  <a:pt x="33" y="50"/>
                </a:cubicBezTo>
                <a:cubicBezTo>
                  <a:pt x="37" y="46"/>
                  <a:pt x="37" y="46"/>
                  <a:pt x="37" y="46"/>
                </a:cubicBezTo>
                <a:cubicBezTo>
                  <a:pt x="34" y="43"/>
                  <a:pt x="34" y="43"/>
                  <a:pt x="34" y="43"/>
                </a:cubicBezTo>
                <a:cubicBezTo>
                  <a:pt x="36" y="41"/>
                  <a:pt x="37" y="39"/>
                  <a:pt x="37" y="36"/>
                </a:cubicBezTo>
                <a:cubicBezTo>
                  <a:pt x="41" y="36"/>
                  <a:pt x="41" y="36"/>
                  <a:pt x="41" y="36"/>
                </a:cubicBezTo>
                <a:close/>
                <a:moveTo>
                  <a:pt x="32" y="38"/>
                </a:moveTo>
                <a:cubicBezTo>
                  <a:pt x="32" y="38"/>
                  <a:pt x="32" y="38"/>
                  <a:pt x="32" y="38"/>
                </a:cubicBezTo>
                <a:cubicBezTo>
                  <a:pt x="30" y="43"/>
                  <a:pt x="26" y="46"/>
                  <a:pt x="20" y="46"/>
                </a:cubicBezTo>
                <a:cubicBezTo>
                  <a:pt x="14" y="46"/>
                  <a:pt x="8" y="40"/>
                  <a:pt x="8" y="33"/>
                </a:cubicBezTo>
                <a:cubicBezTo>
                  <a:pt x="8" y="27"/>
                  <a:pt x="14" y="21"/>
                  <a:pt x="20" y="21"/>
                </a:cubicBezTo>
                <a:cubicBezTo>
                  <a:pt x="26" y="21"/>
                  <a:pt x="30" y="24"/>
                  <a:pt x="32" y="29"/>
                </a:cubicBezTo>
                <a:cubicBezTo>
                  <a:pt x="32" y="30"/>
                  <a:pt x="33" y="32"/>
                  <a:pt x="33" y="33"/>
                </a:cubicBezTo>
                <a:cubicBezTo>
                  <a:pt x="33" y="35"/>
                  <a:pt x="32" y="37"/>
                  <a:pt x="32" y="38"/>
                </a:cubicBezTo>
                <a:close/>
                <a:moveTo>
                  <a:pt x="58" y="35"/>
                </a:moveTo>
                <a:cubicBezTo>
                  <a:pt x="59" y="36"/>
                  <a:pt x="59" y="37"/>
                  <a:pt x="60" y="38"/>
                </a:cubicBezTo>
                <a:cubicBezTo>
                  <a:pt x="62" y="38"/>
                  <a:pt x="62" y="38"/>
                  <a:pt x="62" y="38"/>
                </a:cubicBezTo>
                <a:cubicBezTo>
                  <a:pt x="62" y="41"/>
                  <a:pt x="62" y="41"/>
                  <a:pt x="62" y="41"/>
                </a:cubicBezTo>
                <a:cubicBezTo>
                  <a:pt x="60" y="41"/>
                  <a:pt x="60" y="41"/>
                  <a:pt x="60" y="41"/>
                </a:cubicBezTo>
                <a:cubicBezTo>
                  <a:pt x="59" y="42"/>
                  <a:pt x="59" y="44"/>
                  <a:pt x="58" y="45"/>
                </a:cubicBezTo>
                <a:cubicBezTo>
                  <a:pt x="59" y="46"/>
                  <a:pt x="59" y="46"/>
                  <a:pt x="59" y="46"/>
                </a:cubicBezTo>
                <a:cubicBezTo>
                  <a:pt x="58" y="48"/>
                  <a:pt x="58" y="48"/>
                  <a:pt x="58" y="48"/>
                </a:cubicBezTo>
                <a:cubicBezTo>
                  <a:pt x="56" y="47"/>
                  <a:pt x="56" y="47"/>
                  <a:pt x="56" y="47"/>
                </a:cubicBezTo>
                <a:cubicBezTo>
                  <a:pt x="55" y="47"/>
                  <a:pt x="54" y="48"/>
                  <a:pt x="52" y="48"/>
                </a:cubicBezTo>
                <a:cubicBezTo>
                  <a:pt x="52" y="50"/>
                  <a:pt x="52" y="50"/>
                  <a:pt x="52" y="50"/>
                </a:cubicBezTo>
                <a:cubicBezTo>
                  <a:pt x="50" y="50"/>
                  <a:pt x="50" y="50"/>
                  <a:pt x="50" y="50"/>
                </a:cubicBezTo>
                <a:cubicBezTo>
                  <a:pt x="50" y="48"/>
                  <a:pt x="50" y="48"/>
                  <a:pt x="50" y="48"/>
                </a:cubicBezTo>
                <a:cubicBezTo>
                  <a:pt x="49" y="48"/>
                  <a:pt x="47" y="47"/>
                  <a:pt x="46" y="47"/>
                </a:cubicBezTo>
                <a:cubicBezTo>
                  <a:pt x="45" y="48"/>
                  <a:pt x="45" y="48"/>
                  <a:pt x="45" y="48"/>
                </a:cubicBezTo>
                <a:cubicBezTo>
                  <a:pt x="43" y="46"/>
                  <a:pt x="43" y="46"/>
                  <a:pt x="43" y="46"/>
                </a:cubicBezTo>
                <a:cubicBezTo>
                  <a:pt x="44" y="45"/>
                  <a:pt x="44" y="45"/>
                  <a:pt x="44" y="45"/>
                </a:cubicBezTo>
                <a:cubicBezTo>
                  <a:pt x="43" y="44"/>
                  <a:pt x="43" y="42"/>
                  <a:pt x="43" y="41"/>
                </a:cubicBezTo>
                <a:cubicBezTo>
                  <a:pt x="41" y="41"/>
                  <a:pt x="41" y="41"/>
                  <a:pt x="41" y="41"/>
                </a:cubicBezTo>
                <a:cubicBezTo>
                  <a:pt x="41" y="39"/>
                  <a:pt x="41" y="39"/>
                  <a:pt x="41" y="39"/>
                </a:cubicBezTo>
                <a:cubicBezTo>
                  <a:pt x="43" y="39"/>
                  <a:pt x="43" y="39"/>
                  <a:pt x="43" y="39"/>
                </a:cubicBezTo>
                <a:cubicBezTo>
                  <a:pt x="43" y="37"/>
                  <a:pt x="43" y="36"/>
                  <a:pt x="44" y="35"/>
                </a:cubicBezTo>
                <a:cubicBezTo>
                  <a:pt x="43" y="33"/>
                  <a:pt x="43" y="33"/>
                  <a:pt x="43" y="33"/>
                </a:cubicBezTo>
                <a:cubicBezTo>
                  <a:pt x="45" y="32"/>
                  <a:pt x="45" y="32"/>
                  <a:pt x="45" y="32"/>
                </a:cubicBezTo>
                <a:cubicBezTo>
                  <a:pt x="46" y="33"/>
                  <a:pt x="46" y="33"/>
                  <a:pt x="46" y="33"/>
                </a:cubicBezTo>
                <a:cubicBezTo>
                  <a:pt x="47" y="32"/>
                  <a:pt x="48" y="32"/>
                  <a:pt x="50" y="31"/>
                </a:cubicBezTo>
                <a:cubicBezTo>
                  <a:pt x="50" y="29"/>
                  <a:pt x="50" y="29"/>
                  <a:pt x="50" y="29"/>
                </a:cubicBezTo>
                <a:cubicBezTo>
                  <a:pt x="52" y="29"/>
                  <a:pt x="52" y="29"/>
                  <a:pt x="52" y="29"/>
                </a:cubicBezTo>
                <a:cubicBezTo>
                  <a:pt x="52" y="31"/>
                  <a:pt x="52" y="31"/>
                  <a:pt x="52" y="31"/>
                </a:cubicBezTo>
                <a:cubicBezTo>
                  <a:pt x="54" y="32"/>
                  <a:pt x="55" y="32"/>
                  <a:pt x="56" y="33"/>
                </a:cubicBezTo>
                <a:cubicBezTo>
                  <a:pt x="58" y="31"/>
                  <a:pt x="58" y="31"/>
                  <a:pt x="58" y="31"/>
                </a:cubicBezTo>
                <a:cubicBezTo>
                  <a:pt x="59" y="33"/>
                  <a:pt x="59" y="33"/>
                  <a:pt x="59" y="33"/>
                </a:cubicBezTo>
                <a:cubicBezTo>
                  <a:pt x="58" y="35"/>
                  <a:pt x="58" y="35"/>
                  <a:pt x="58" y="35"/>
                </a:cubicBezTo>
                <a:close/>
                <a:moveTo>
                  <a:pt x="51" y="46"/>
                </a:moveTo>
                <a:cubicBezTo>
                  <a:pt x="55" y="46"/>
                  <a:pt x="57" y="43"/>
                  <a:pt x="57" y="40"/>
                </a:cubicBezTo>
                <a:cubicBezTo>
                  <a:pt x="57" y="36"/>
                  <a:pt x="55" y="34"/>
                  <a:pt x="51" y="34"/>
                </a:cubicBezTo>
                <a:cubicBezTo>
                  <a:pt x="48" y="34"/>
                  <a:pt x="45" y="36"/>
                  <a:pt x="45" y="40"/>
                </a:cubicBezTo>
                <a:cubicBezTo>
                  <a:pt x="45" y="43"/>
                  <a:pt x="48" y="46"/>
                  <a:pt x="51" y="46"/>
                </a:cubicBezTo>
                <a:cubicBezTo>
                  <a:pt x="51" y="46"/>
                  <a:pt x="51" y="46"/>
                  <a:pt x="51" y="46"/>
                </a:cubicBezTo>
                <a:close/>
                <a:moveTo>
                  <a:pt x="59" y="12"/>
                </a:moveTo>
                <a:cubicBezTo>
                  <a:pt x="62" y="12"/>
                  <a:pt x="62" y="12"/>
                  <a:pt x="62" y="12"/>
                </a:cubicBezTo>
                <a:cubicBezTo>
                  <a:pt x="62" y="15"/>
                  <a:pt x="62" y="15"/>
                  <a:pt x="62" y="15"/>
                </a:cubicBezTo>
                <a:cubicBezTo>
                  <a:pt x="59" y="15"/>
                  <a:pt x="59" y="15"/>
                  <a:pt x="59" y="15"/>
                </a:cubicBezTo>
                <a:cubicBezTo>
                  <a:pt x="59" y="17"/>
                  <a:pt x="58" y="19"/>
                  <a:pt x="57" y="20"/>
                </a:cubicBezTo>
                <a:cubicBezTo>
                  <a:pt x="59" y="22"/>
                  <a:pt x="59" y="22"/>
                  <a:pt x="59" y="22"/>
                </a:cubicBezTo>
                <a:cubicBezTo>
                  <a:pt x="56" y="25"/>
                  <a:pt x="56" y="25"/>
                  <a:pt x="56" y="25"/>
                </a:cubicBezTo>
                <a:cubicBezTo>
                  <a:pt x="55" y="23"/>
                  <a:pt x="55" y="23"/>
                  <a:pt x="55" y="23"/>
                </a:cubicBezTo>
                <a:cubicBezTo>
                  <a:pt x="53" y="24"/>
                  <a:pt x="51" y="25"/>
                  <a:pt x="50" y="25"/>
                </a:cubicBezTo>
                <a:cubicBezTo>
                  <a:pt x="50" y="28"/>
                  <a:pt x="50" y="28"/>
                  <a:pt x="50" y="28"/>
                </a:cubicBezTo>
                <a:cubicBezTo>
                  <a:pt x="46" y="28"/>
                  <a:pt x="46" y="28"/>
                  <a:pt x="46" y="28"/>
                </a:cubicBezTo>
                <a:cubicBezTo>
                  <a:pt x="46" y="25"/>
                  <a:pt x="46" y="25"/>
                  <a:pt x="46" y="25"/>
                </a:cubicBezTo>
                <a:cubicBezTo>
                  <a:pt x="44" y="25"/>
                  <a:pt x="43" y="24"/>
                  <a:pt x="41" y="23"/>
                </a:cubicBezTo>
                <a:cubicBezTo>
                  <a:pt x="39" y="25"/>
                  <a:pt x="39" y="25"/>
                  <a:pt x="39" y="25"/>
                </a:cubicBezTo>
                <a:cubicBezTo>
                  <a:pt x="37" y="22"/>
                  <a:pt x="37" y="22"/>
                  <a:pt x="37" y="22"/>
                </a:cubicBezTo>
                <a:cubicBezTo>
                  <a:pt x="39" y="20"/>
                  <a:pt x="39" y="20"/>
                  <a:pt x="39" y="20"/>
                </a:cubicBezTo>
                <a:cubicBezTo>
                  <a:pt x="38" y="19"/>
                  <a:pt x="37" y="17"/>
                  <a:pt x="37" y="15"/>
                </a:cubicBezTo>
                <a:cubicBezTo>
                  <a:pt x="34" y="15"/>
                  <a:pt x="34" y="15"/>
                  <a:pt x="34" y="15"/>
                </a:cubicBezTo>
                <a:cubicBezTo>
                  <a:pt x="34" y="12"/>
                  <a:pt x="34" y="12"/>
                  <a:pt x="34" y="12"/>
                </a:cubicBezTo>
                <a:cubicBezTo>
                  <a:pt x="37" y="12"/>
                  <a:pt x="37" y="12"/>
                  <a:pt x="37" y="12"/>
                </a:cubicBezTo>
                <a:cubicBezTo>
                  <a:pt x="37" y="10"/>
                  <a:pt x="38" y="9"/>
                  <a:pt x="39" y="7"/>
                </a:cubicBezTo>
                <a:cubicBezTo>
                  <a:pt x="37" y="5"/>
                  <a:pt x="37" y="5"/>
                  <a:pt x="37" y="5"/>
                </a:cubicBezTo>
                <a:cubicBezTo>
                  <a:pt x="39" y="3"/>
                  <a:pt x="39" y="3"/>
                  <a:pt x="39" y="3"/>
                </a:cubicBezTo>
                <a:cubicBezTo>
                  <a:pt x="41" y="5"/>
                  <a:pt x="41" y="5"/>
                  <a:pt x="41" y="5"/>
                </a:cubicBezTo>
                <a:cubicBezTo>
                  <a:pt x="43" y="4"/>
                  <a:pt x="44" y="3"/>
                  <a:pt x="46" y="3"/>
                </a:cubicBezTo>
                <a:cubicBezTo>
                  <a:pt x="46" y="0"/>
                  <a:pt x="46" y="0"/>
                  <a:pt x="46" y="0"/>
                </a:cubicBezTo>
                <a:cubicBezTo>
                  <a:pt x="49" y="0"/>
                  <a:pt x="49" y="0"/>
                  <a:pt x="49" y="0"/>
                </a:cubicBezTo>
                <a:cubicBezTo>
                  <a:pt x="49" y="3"/>
                  <a:pt x="49" y="3"/>
                  <a:pt x="49" y="3"/>
                </a:cubicBezTo>
                <a:cubicBezTo>
                  <a:pt x="51" y="3"/>
                  <a:pt x="53" y="4"/>
                  <a:pt x="54" y="5"/>
                </a:cubicBezTo>
                <a:cubicBezTo>
                  <a:pt x="56" y="3"/>
                  <a:pt x="56" y="3"/>
                  <a:pt x="56" y="3"/>
                </a:cubicBezTo>
                <a:cubicBezTo>
                  <a:pt x="59" y="5"/>
                  <a:pt x="59" y="5"/>
                  <a:pt x="59" y="5"/>
                </a:cubicBezTo>
                <a:cubicBezTo>
                  <a:pt x="57" y="7"/>
                  <a:pt x="57" y="7"/>
                  <a:pt x="57" y="7"/>
                </a:cubicBezTo>
                <a:cubicBezTo>
                  <a:pt x="58" y="8"/>
                  <a:pt x="59" y="10"/>
                  <a:pt x="59" y="12"/>
                </a:cubicBezTo>
                <a:close/>
                <a:moveTo>
                  <a:pt x="48" y="22"/>
                </a:moveTo>
                <a:cubicBezTo>
                  <a:pt x="48" y="22"/>
                  <a:pt x="48" y="22"/>
                  <a:pt x="48" y="22"/>
                </a:cubicBezTo>
                <a:cubicBezTo>
                  <a:pt x="43" y="22"/>
                  <a:pt x="40" y="18"/>
                  <a:pt x="40" y="14"/>
                </a:cubicBezTo>
                <a:cubicBezTo>
                  <a:pt x="40" y="9"/>
                  <a:pt x="43" y="6"/>
                  <a:pt x="48" y="6"/>
                </a:cubicBezTo>
                <a:cubicBezTo>
                  <a:pt x="52" y="6"/>
                  <a:pt x="56" y="9"/>
                  <a:pt x="56" y="14"/>
                </a:cubicBezTo>
                <a:cubicBezTo>
                  <a:pt x="56" y="18"/>
                  <a:pt x="52" y="22"/>
                  <a:pt x="48" y="22"/>
                </a:cubicBezTo>
                <a:close/>
              </a:path>
            </a:pathLst>
          </a:custGeom>
          <a:solidFill>
            <a:schemeClr val="tx1">
              <a:lumMod val="65000"/>
              <a:lumOff val="35000"/>
            </a:schemeClr>
          </a:solidFill>
          <a:ln w="9525">
            <a:noFill/>
            <a:round/>
          </a:ln>
        </p:spPr>
        <p:txBody>
          <a:bodyPr lIns="81887" tIns="40943" rIns="81887" bIns="40943"/>
          <a:p>
            <a:pPr>
              <a:defRPr/>
            </a:pPr>
            <a:endParaRPr lang="zh-CN" altLang="en-US">
              <a:latin typeface="黑体" panose="02010609060101010101" charset="-122"/>
              <a:ea typeface="黑体" panose="02010609060101010101" charset="-122"/>
            </a:endParaRPr>
          </a:p>
        </p:txBody>
      </p:sp>
      <p:sp>
        <p:nvSpPr>
          <p:cNvPr id="4" name="文本框 55"/>
          <p:cNvSpPr txBox="1">
            <a:spLocks noChangeArrowheads="1"/>
          </p:cNvSpPr>
          <p:nvPr/>
        </p:nvSpPr>
        <p:spPr bwMode="auto">
          <a:xfrm>
            <a:off x="5392103" y="1439228"/>
            <a:ext cx="3222625" cy="951865"/>
          </a:xfrm>
          <a:prstGeom prst="rect">
            <a:avLst/>
          </a:prstGeom>
          <a:noFill/>
          <a:ln w="9525">
            <a:noFill/>
            <a:miter lim="800000"/>
          </a:ln>
        </p:spPr>
        <p:txBody>
          <a:bodyPr lIns="91438" tIns="45719" rIns="91438" bIns="45719">
            <a:spAutoFit/>
          </a:bodyPr>
          <a:p>
            <a:pPr defTabSz="913130">
              <a:defRPr/>
            </a:pPr>
            <a:r>
              <a:rPr lang="zh-CN" altLang="en-US" sz="1400" b="1" dirty="0">
                <a:solidFill>
                  <a:schemeClr val="tx1">
                    <a:lumMod val="65000"/>
                    <a:lumOff val="35000"/>
                  </a:schemeClr>
                </a:solidFill>
                <a:latin typeface="黑体" panose="02010609060101010101" charset="-122"/>
                <a:ea typeface="黑体" panose="02010609060101010101" charset="-122"/>
                <a:cs typeface="黑体" panose="02010609060101010101" charset="-122"/>
              </a:rPr>
              <a:t>一般安全性需求</a:t>
            </a:r>
            <a:endParaRPr lang="en-US" altLang="zh-CN" sz="2000" b="1" dirty="0">
              <a:solidFill>
                <a:schemeClr val="tx1">
                  <a:lumMod val="65000"/>
                  <a:lumOff val="35000"/>
                </a:schemeClr>
              </a:solidFill>
              <a:latin typeface="黑体" panose="02010609060101010101" charset="-122"/>
              <a:ea typeface="黑体" panose="02010609060101010101" charset="-122"/>
              <a:cs typeface="黑体" panose="02010609060101010101" charset="-122"/>
            </a:endParaRPr>
          </a:p>
          <a:p>
            <a:pPr defTabSz="913130">
              <a:defRPr/>
            </a:pPr>
            <a:r>
              <a:rPr lang="en-US" altLang="zh-CN" sz="1400" dirty="0">
                <a:solidFill>
                  <a:srgbClr val="666666"/>
                </a:solidFill>
                <a:latin typeface="黑体" panose="02010609060101010101" charset="-122"/>
                <a:ea typeface="黑体" panose="02010609060101010101" charset="-122"/>
                <a:cs typeface="黑体" panose="02010609060101010101" charset="-122"/>
              </a:rPr>
              <a:t>1.</a:t>
            </a:r>
            <a:r>
              <a:rPr sz="1400" dirty="0">
                <a:solidFill>
                  <a:srgbClr val="666666"/>
                </a:solidFill>
                <a:latin typeface="黑体" panose="02010609060101010101" charset="-122"/>
                <a:ea typeface="黑体" panose="02010609060101010101" charset="-122"/>
                <a:cs typeface="黑体" panose="02010609060101010101" charset="-122"/>
              </a:rPr>
              <a:t>用户的密码需要以加密的方式进行传输和存储。</a:t>
            </a:r>
            <a:endParaRPr sz="1400" dirty="0">
              <a:solidFill>
                <a:srgbClr val="666666"/>
              </a:solidFill>
              <a:latin typeface="黑体" panose="02010609060101010101" charset="-122"/>
              <a:ea typeface="黑体" panose="02010609060101010101" charset="-122"/>
              <a:cs typeface="黑体" panose="02010609060101010101" charset="-122"/>
            </a:endParaRPr>
          </a:p>
          <a:p>
            <a:pPr defTabSz="913130">
              <a:defRPr/>
            </a:pPr>
            <a:r>
              <a:rPr lang="en-US" altLang="zh-CN" sz="1400" dirty="0">
                <a:solidFill>
                  <a:srgbClr val="666666"/>
                </a:solidFill>
                <a:latin typeface="黑体" panose="02010609060101010101" charset="-122"/>
                <a:ea typeface="黑体" panose="02010609060101010101" charset="-122"/>
                <a:cs typeface="黑体" panose="02010609060101010101" charset="-122"/>
              </a:rPr>
              <a:t>2.</a:t>
            </a:r>
            <a:r>
              <a:rPr lang="zh-CN" altLang="en-US" sz="1400" dirty="0">
                <a:solidFill>
                  <a:srgbClr val="666666"/>
                </a:solidFill>
                <a:latin typeface="黑体" panose="02010609060101010101" charset="-122"/>
                <a:ea typeface="黑体" panose="02010609060101010101" charset="-122"/>
                <a:cs typeface="黑体" panose="02010609060101010101" charset="-122"/>
              </a:rPr>
              <a:t>用户实名制</a:t>
            </a:r>
            <a:endParaRPr lang="zh-CN" altLang="en-US" sz="1400" dirty="0">
              <a:solidFill>
                <a:srgbClr val="666666"/>
              </a:solidFill>
              <a:latin typeface="黑体" panose="02010609060101010101" charset="-122"/>
              <a:ea typeface="黑体" panose="02010609060101010101" charset="-122"/>
              <a:cs typeface="黑体" panose="02010609060101010101" charset="-122"/>
            </a:endParaRPr>
          </a:p>
        </p:txBody>
      </p:sp>
      <p:sp>
        <p:nvSpPr>
          <p:cNvPr id="44" name="Freeform 45"/>
          <p:cNvSpPr>
            <a:spLocks noEditPoints="1"/>
          </p:cNvSpPr>
          <p:nvPr/>
        </p:nvSpPr>
        <p:spPr bwMode="auto">
          <a:xfrm>
            <a:off x="4683760" y="3155950"/>
            <a:ext cx="487680" cy="497840"/>
          </a:xfrm>
          <a:custGeom>
            <a:avLst/>
            <a:gdLst>
              <a:gd name="T0" fmla="*/ 2147483647 w 46"/>
              <a:gd name="T1" fmla="*/ 2147483647 h 51"/>
              <a:gd name="T2" fmla="*/ 2147483647 w 46"/>
              <a:gd name="T3" fmla="*/ 2147483647 h 51"/>
              <a:gd name="T4" fmla="*/ 2147483647 w 46"/>
              <a:gd name="T5" fmla="*/ 2147483647 h 51"/>
              <a:gd name="T6" fmla="*/ 2147483647 w 46"/>
              <a:gd name="T7" fmla="*/ 2147483647 h 51"/>
              <a:gd name="T8" fmla="*/ 2147483647 w 46"/>
              <a:gd name="T9" fmla="*/ 2147483647 h 51"/>
              <a:gd name="T10" fmla="*/ 2147483647 w 46"/>
              <a:gd name="T11" fmla="*/ 2147483647 h 51"/>
              <a:gd name="T12" fmla="*/ 2147483647 w 46"/>
              <a:gd name="T13" fmla="*/ 2147483647 h 51"/>
              <a:gd name="T14" fmla="*/ 2147483647 w 46"/>
              <a:gd name="T15" fmla="*/ 2147483647 h 51"/>
              <a:gd name="T16" fmla="*/ 2147483647 w 46"/>
              <a:gd name="T17" fmla="*/ 2147483647 h 51"/>
              <a:gd name="T18" fmla="*/ 2147483647 w 46"/>
              <a:gd name="T19" fmla="*/ 2147483647 h 51"/>
              <a:gd name="T20" fmla="*/ 2147483647 w 46"/>
              <a:gd name="T21" fmla="*/ 2147483647 h 51"/>
              <a:gd name="T22" fmla="*/ 2147483647 w 46"/>
              <a:gd name="T23" fmla="*/ 2147483647 h 51"/>
              <a:gd name="T24" fmla="*/ 2147483647 w 46"/>
              <a:gd name="T25" fmla="*/ 2147483647 h 51"/>
              <a:gd name="T26" fmla="*/ 2147483647 w 46"/>
              <a:gd name="T27" fmla="*/ 2147483647 h 51"/>
              <a:gd name="T28" fmla="*/ 2147483647 w 46"/>
              <a:gd name="T29" fmla="*/ 2147483647 h 51"/>
              <a:gd name="T30" fmla="*/ 2147483647 w 46"/>
              <a:gd name="T31" fmla="*/ 2147483647 h 51"/>
              <a:gd name="T32" fmla="*/ 2147483647 w 46"/>
              <a:gd name="T33" fmla="*/ 2147483647 h 51"/>
              <a:gd name="T34" fmla="*/ 2147483647 w 46"/>
              <a:gd name="T35" fmla="*/ 2147483647 h 51"/>
              <a:gd name="T36" fmla="*/ 2147483647 w 46"/>
              <a:gd name="T37" fmla="*/ 2147483647 h 51"/>
              <a:gd name="T38" fmla="*/ 2147483647 w 46"/>
              <a:gd name="T39" fmla="*/ 2147483647 h 51"/>
              <a:gd name="T40" fmla="*/ 2147483647 w 46"/>
              <a:gd name="T41" fmla="*/ 2147483647 h 51"/>
              <a:gd name="T42" fmla="*/ 2147483647 w 46"/>
              <a:gd name="T43" fmla="*/ 2147483647 h 51"/>
              <a:gd name="T44" fmla="*/ 2147483647 w 46"/>
              <a:gd name="T45" fmla="*/ 2147483647 h 51"/>
              <a:gd name="T46" fmla="*/ 2147483647 w 46"/>
              <a:gd name="T47" fmla="*/ 2147483647 h 51"/>
              <a:gd name="T48" fmla="*/ 2147483647 w 46"/>
              <a:gd name="T49" fmla="*/ 2147483647 h 51"/>
              <a:gd name="T50" fmla="*/ 2147483647 w 46"/>
              <a:gd name="T51" fmla="*/ 2147483647 h 51"/>
              <a:gd name="T52" fmla="*/ 2147483647 w 46"/>
              <a:gd name="T53" fmla="*/ 2147483647 h 51"/>
              <a:gd name="T54" fmla="*/ 2147483647 w 46"/>
              <a:gd name="T55" fmla="*/ 2147483647 h 51"/>
              <a:gd name="T56" fmla="*/ 2147483647 w 46"/>
              <a:gd name="T57" fmla="*/ 2147483647 h 51"/>
              <a:gd name="T58" fmla="*/ 2147483647 w 46"/>
              <a:gd name="T59" fmla="*/ 2147483647 h 51"/>
              <a:gd name="T60" fmla="*/ 2147483647 w 46"/>
              <a:gd name="T61" fmla="*/ 2147483647 h 51"/>
              <a:gd name="T62" fmla="*/ 2147483647 w 46"/>
              <a:gd name="T63" fmla="*/ 2147483647 h 51"/>
              <a:gd name="T64" fmla="*/ 2147483647 w 46"/>
              <a:gd name="T65" fmla="*/ 2147483647 h 51"/>
              <a:gd name="T66" fmla="*/ 0 w 46"/>
              <a:gd name="T67" fmla="*/ 2147483647 h 51"/>
              <a:gd name="T68" fmla="*/ 2147483647 w 46"/>
              <a:gd name="T69" fmla="*/ 2147483647 h 51"/>
              <a:gd name="T70" fmla="*/ 2147483647 w 46"/>
              <a:gd name="T71" fmla="*/ 2147483647 h 51"/>
              <a:gd name="T72" fmla="*/ 2147483647 w 46"/>
              <a:gd name="T73" fmla="*/ 2147483647 h 51"/>
              <a:gd name="T74" fmla="*/ 2147483647 w 46"/>
              <a:gd name="T75" fmla="*/ 2147483647 h 51"/>
              <a:gd name="T76" fmla="*/ 2147483647 w 46"/>
              <a:gd name="T77" fmla="*/ 2147483647 h 51"/>
              <a:gd name="T78" fmla="*/ 2147483647 w 46"/>
              <a:gd name="T79" fmla="*/ 2147483647 h 51"/>
              <a:gd name="T80" fmla="*/ 2147483647 w 46"/>
              <a:gd name="T81" fmla="*/ 2147483647 h 51"/>
              <a:gd name="T82" fmla="*/ 2147483647 w 46"/>
              <a:gd name="T83" fmla="*/ 2147483647 h 51"/>
              <a:gd name="T84" fmla="*/ 2147483647 w 46"/>
              <a:gd name="T85" fmla="*/ 2147483647 h 51"/>
              <a:gd name="T86" fmla="*/ 2147483647 w 46"/>
              <a:gd name="T87" fmla="*/ 2147483647 h 51"/>
              <a:gd name="T88" fmla="*/ 2147483647 w 46"/>
              <a:gd name="T89" fmla="*/ 2147483647 h 51"/>
              <a:gd name="T90" fmla="*/ 2147483647 w 46"/>
              <a:gd name="T91" fmla="*/ 2147483647 h 51"/>
              <a:gd name="T92" fmla="*/ 2147483647 w 46"/>
              <a:gd name="T93" fmla="*/ 2147483647 h 51"/>
              <a:gd name="T94" fmla="*/ 2147483647 w 46"/>
              <a:gd name="T95" fmla="*/ 2147483647 h 51"/>
              <a:gd name="T96" fmla="*/ 2147483647 w 46"/>
              <a:gd name="T97" fmla="*/ 2147483647 h 51"/>
              <a:gd name="T98" fmla="*/ 2147483647 w 46"/>
              <a:gd name="T99" fmla="*/ 2147483647 h 51"/>
              <a:gd name="T100" fmla="*/ 2147483647 w 46"/>
              <a:gd name="T101" fmla="*/ 2147483647 h 51"/>
              <a:gd name="T102" fmla="*/ 2147483647 w 46"/>
              <a:gd name="T103" fmla="*/ 2147483647 h 51"/>
              <a:gd name="T104" fmla="*/ 2147483647 w 46"/>
              <a:gd name="T105" fmla="*/ 2147483647 h 51"/>
              <a:gd name="T106" fmla="*/ 2147483647 w 46"/>
              <a:gd name="T107" fmla="*/ 2147483647 h 51"/>
              <a:gd name="T108" fmla="*/ 2147483647 w 46"/>
              <a:gd name="T109" fmla="*/ 2147483647 h 51"/>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46"/>
              <a:gd name="T166" fmla="*/ 0 h 51"/>
              <a:gd name="T167" fmla="*/ 46 w 46"/>
              <a:gd name="T168" fmla="*/ 51 h 51"/>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46" h="51">
                <a:moveTo>
                  <a:pt x="40" y="28"/>
                </a:moveTo>
                <a:cubicBezTo>
                  <a:pt x="40" y="33"/>
                  <a:pt x="38" y="38"/>
                  <a:pt x="35" y="41"/>
                </a:cubicBezTo>
                <a:cubicBezTo>
                  <a:pt x="34" y="38"/>
                  <a:pt x="34" y="35"/>
                  <a:pt x="34" y="34"/>
                </a:cubicBezTo>
                <a:cubicBezTo>
                  <a:pt x="33" y="31"/>
                  <a:pt x="30" y="30"/>
                  <a:pt x="29" y="30"/>
                </a:cubicBezTo>
                <a:cubicBezTo>
                  <a:pt x="29" y="30"/>
                  <a:pt x="29" y="30"/>
                  <a:pt x="29" y="30"/>
                </a:cubicBezTo>
                <a:cubicBezTo>
                  <a:pt x="27" y="30"/>
                  <a:pt x="27" y="30"/>
                  <a:pt x="27" y="30"/>
                </a:cubicBezTo>
                <a:cubicBezTo>
                  <a:pt x="25" y="35"/>
                  <a:pt x="25" y="35"/>
                  <a:pt x="25" y="35"/>
                </a:cubicBezTo>
                <a:cubicBezTo>
                  <a:pt x="24" y="38"/>
                  <a:pt x="24" y="38"/>
                  <a:pt x="24" y="38"/>
                </a:cubicBezTo>
                <a:cubicBezTo>
                  <a:pt x="24" y="32"/>
                  <a:pt x="24" y="32"/>
                  <a:pt x="24" y="32"/>
                </a:cubicBezTo>
                <a:cubicBezTo>
                  <a:pt x="24" y="32"/>
                  <a:pt x="24" y="31"/>
                  <a:pt x="24" y="31"/>
                </a:cubicBezTo>
                <a:cubicBezTo>
                  <a:pt x="24" y="31"/>
                  <a:pt x="23" y="30"/>
                  <a:pt x="23" y="30"/>
                </a:cubicBezTo>
                <a:cubicBezTo>
                  <a:pt x="22" y="30"/>
                  <a:pt x="22" y="31"/>
                  <a:pt x="22" y="31"/>
                </a:cubicBezTo>
                <a:cubicBezTo>
                  <a:pt x="22" y="31"/>
                  <a:pt x="22" y="32"/>
                  <a:pt x="22" y="32"/>
                </a:cubicBezTo>
                <a:cubicBezTo>
                  <a:pt x="21" y="38"/>
                  <a:pt x="21" y="38"/>
                  <a:pt x="21" y="38"/>
                </a:cubicBezTo>
                <a:cubicBezTo>
                  <a:pt x="20" y="35"/>
                  <a:pt x="20" y="35"/>
                  <a:pt x="20" y="35"/>
                </a:cubicBezTo>
                <a:cubicBezTo>
                  <a:pt x="19" y="30"/>
                  <a:pt x="19" y="30"/>
                  <a:pt x="19" y="30"/>
                </a:cubicBezTo>
                <a:cubicBezTo>
                  <a:pt x="15" y="30"/>
                  <a:pt x="15" y="30"/>
                  <a:pt x="15" y="30"/>
                </a:cubicBezTo>
                <a:cubicBezTo>
                  <a:pt x="15" y="30"/>
                  <a:pt x="15" y="30"/>
                  <a:pt x="15" y="30"/>
                </a:cubicBezTo>
                <a:cubicBezTo>
                  <a:pt x="13" y="31"/>
                  <a:pt x="11" y="31"/>
                  <a:pt x="11" y="34"/>
                </a:cubicBezTo>
                <a:cubicBezTo>
                  <a:pt x="10" y="35"/>
                  <a:pt x="10" y="37"/>
                  <a:pt x="10" y="41"/>
                </a:cubicBezTo>
                <a:cubicBezTo>
                  <a:pt x="7" y="37"/>
                  <a:pt x="5" y="33"/>
                  <a:pt x="5" y="28"/>
                </a:cubicBezTo>
                <a:cubicBezTo>
                  <a:pt x="5" y="19"/>
                  <a:pt x="13" y="11"/>
                  <a:pt x="23" y="11"/>
                </a:cubicBezTo>
                <a:cubicBezTo>
                  <a:pt x="23" y="14"/>
                  <a:pt x="23" y="14"/>
                  <a:pt x="23" y="14"/>
                </a:cubicBezTo>
                <a:cubicBezTo>
                  <a:pt x="23" y="15"/>
                  <a:pt x="24" y="15"/>
                  <a:pt x="25" y="15"/>
                </a:cubicBezTo>
                <a:cubicBezTo>
                  <a:pt x="28" y="13"/>
                  <a:pt x="28" y="13"/>
                  <a:pt x="28" y="13"/>
                </a:cubicBezTo>
                <a:cubicBezTo>
                  <a:pt x="29" y="12"/>
                  <a:pt x="30" y="11"/>
                  <a:pt x="32" y="11"/>
                </a:cubicBezTo>
                <a:cubicBezTo>
                  <a:pt x="34" y="9"/>
                  <a:pt x="34" y="9"/>
                  <a:pt x="34" y="9"/>
                </a:cubicBezTo>
                <a:cubicBezTo>
                  <a:pt x="36" y="8"/>
                  <a:pt x="36" y="7"/>
                  <a:pt x="34" y="7"/>
                </a:cubicBezTo>
                <a:cubicBezTo>
                  <a:pt x="32" y="5"/>
                  <a:pt x="32" y="5"/>
                  <a:pt x="32" y="5"/>
                </a:cubicBezTo>
                <a:cubicBezTo>
                  <a:pt x="30" y="4"/>
                  <a:pt x="29" y="3"/>
                  <a:pt x="28" y="3"/>
                </a:cubicBezTo>
                <a:cubicBezTo>
                  <a:pt x="25" y="1"/>
                  <a:pt x="25" y="1"/>
                  <a:pt x="25" y="1"/>
                </a:cubicBezTo>
                <a:cubicBezTo>
                  <a:pt x="24" y="0"/>
                  <a:pt x="23" y="1"/>
                  <a:pt x="23" y="2"/>
                </a:cubicBezTo>
                <a:cubicBezTo>
                  <a:pt x="23" y="5"/>
                  <a:pt x="23" y="5"/>
                  <a:pt x="23" y="5"/>
                </a:cubicBezTo>
                <a:cubicBezTo>
                  <a:pt x="10" y="5"/>
                  <a:pt x="0" y="16"/>
                  <a:pt x="0" y="28"/>
                </a:cubicBezTo>
                <a:cubicBezTo>
                  <a:pt x="0" y="41"/>
                  <a:pt x="10" y="51"/>
                  <a:pt x="23" y="51"/>
                </a:cubicBezTo>
                <a:cubicBezTo>
                  <a:pt x="35" y="51"/>
                  <a:pt x="46" y="41"/>
                  <a:pt x="46" y="28"/>
                </a:cubicBezTo>
                <a:cubicBezTo>
                  <a:pt x="40" y="28"/>
                  <a:pt x="40" y="28"/>
                  <a:pt x="40" y="28"/>
                </a:cubicBezTo>
                <a:close/>
                <a:moveTo>
                  <a:pt x="23" y="19"/>
                </a:moveTo>
                <a:cubicBezTo>
                  <a:pt x="26" y="19"/>
                  <a:pt x="28" y="21"/>
                  <a:pt x="28" y="24"/>
                </a:cubicBezTo>
                <a:cubicBezTo>
                  <a:pt x="28" y="27"/>
                  <a:pt x="26" y="29"/>
                  <a:pt x="23" y="29"/>
                </a:cubicBezTo>
                <a:cubicBezTo>
                  <a:pt x="20" y="29"/>
                  <a:pt x="17" y="27"/>
                  <a:pt x="17" y="24"/>
                </a:cubicBezTo>
                <a:cubicBezTo>
                  <a:pt x="17" y="21"/>
                  <a:pt x="20" y="19"/>
                  <a:pt x="23" y="19"/>
                </a:cubicBezTo>
                <a:close/>
                <a:moveTo>
                  <a:pt x="30" y="37"/>
                </a:moveTo>
                <a:cubicBezTo>
                  <a:pt x="30" y="37"/>
                  <a:pt x="30" y="37"/>
                  <a:pt x="30" y="37"/>
                </a:cubicBezTo>
                <a:cubicBezTo>
                  <a:pt x="30" y="37"/>
                  <a:pt x="30" y="37"/>
                  <a:pt x="30" y="37"/>
                </a:cubicBezTo>
                <a:cubicBezTo>
                  <a:pt x="30" y="44"/>
                  <a:pt x="30" y="44"/>
                  <a:pt x="30" y="44"/>
                </a:cubicBezTo>
                <a:cubicBezTo>
                  <a:pt x="30" y="44"/>
                  <a:pt x="30" y="44"/>
                  <a:pt x="30" y="44"/>
                </a:cubicBezTo>
                <a:cubicBezTo>
                  <a:pt x="29" y="37"/>
                  <a:pt x="29" y="37"/>
                  <a:pt x="29" y="37"/>
                </a:cubicBezTo>
                <a:cubicBezTo>
                  <a:pt x="30" y="37"/>
                  <a:pt x="30" y="37"/>
                  <a:pt x="30" y="37"/>
                </a:cubicBezTo>
                <a:close/>
                <a:moveTo>
                  <a:pt x="15" y="37"/>
                </a:moveTo>
                <a:cubicBezTo>
                  <a:pt x="15" y="37"/>
                  <a:pt x="15" y="37"/>
                  <a:pt x="15" y="37"/>
                </a:cubicBezTo>
                <a:cubicBezTo>
                  <a:pt x="15" y="44"/>
                  <a:pt x="15" y="44"/>
                  <a:pt x="15" y="44"/>
                </a:cubicBezTo>
                <a:cubicBezTo>
                  <a:pt x="15" y="44"/>
                  <a:pt x="14" y="44"/>
                  <a:pt x="14" y="44"/>
                </a:cubicBezTo>
                <a:cubicBezTo>
                  <a:pt x="14" y="37"/>
                  <a:pt x="14" y="37"/>
                  <a:pt x="14" y="37"/>
                </a:cubicBezTo>
                <a:cubicBezTo>
                  <a:pt x="14" y="37"/>
                  <a:pt x="14" y="37"/>
                  <a:pt x="15" y="37"/>
                </a:cubicBezTo>
                <a:close/>
              </a:path>
            </a:pathLst>
          </a:custGeom>
          <a:solidFill>
            <a:schemeClr val="tx1">
              <a:lumMod val="65000"/>
              <a:lumOff val="35000"/>
            </a:schemeClr>
          </a:solidFill>
          <a:ln w="9525">
            <a:noFill/>
            <a:round/>
          </a:ln>
        </p:spPr>
        <p:txBody>
          <a:bodyPr lIns="81887" tIns="40943" rIns="81887" bIns="40943"/>
          <a:p>
            <a:pPr>
              <a:defRPr/>
            </a:pPr>
            <a:endParaRPr lang="zh-CN" altLang="en-US">
              <a:latin typeface="黑体" panose="02010609060101010101" charset="-122"/>
              <a:ea typeface="黑体" panose="02010609060101010101" charset="-122"/>
            </a:endParaRPr>
          </a:p>
        </p:txBody>
      </p:sp>
      <p:sp>
        <p:nvSpPr>
          <p:cNvPr id="10" name="文本框 55"/>
          <p:cNvSpPr txBox="1">
            <a:spLocks noChangeArrowheads="1"/>
          </p:cNvSpPr>
          <p:nvPr/>
        </p:nvSpPr>
        <p:spPr bwMode="auto">
          <a:xfrm>
            <a:off x="5392103" y="3120073"/>
            <a:ext cx="3222625" cy="797560"/>
          </a:xfrm>
          <a:prstGeom prst="rect">
            <a:avLst/>
          </a:prstGeom>
          <a:noFill/>
          <a:ln w="9525">
            <a:noFill/>
            <a:miter lim="800000"/>
          </a:ln>
        </p:spPr>
        <p:txBody>
          <a:bodyPr lIns="91438" tIns="45719" rIns="91438" bIns="45719">
            <a:spAutoFit/>
          </a:bodyPr>
          <a:p>
            <a:pPr defTabSz="913130">
              <a:defRPr/>
            </a:pPr>
            <a:r>
              <a:rPr lang="zh-CN" altLang="en-US" sz="1400" b="1" dirty="0">
                <a:solidFill>
                  <a:schemeClr val="tx1">
                    <a:lumMod val="65000"/>
                    <a:lumOff val="35000"/>
                  </a:schemeClr>
                </a:solidFill>
                <a:latin typeface="黑体" panose="02010609060101010101" charset="-122"/>
                <a:ea typeface="黑体" panose="02010609060101010101" charset="-122"/>
                <a:cs typeface="黑体" panose="02010609060101010101" charset="-122"/>
              </a:rPr>
              <a:t>用户界面</a:t>
            </a:r>
            <a:endParaRPr lang="en-US" altLang="zh-CN" sz="2000" b="1" dirty="0">
              <a:solidFill>
                <a:schemeClr val="tx1">
                  <a:lumMod val="65000"/>
                  <a:lumOff val="35000"/>
                </a:schemeClr>
              </a:solidFill>
              <a:latin typeface="黑体" panose="02010609060101010101" charset="-122"/>
              <a:ea typeface="黑体" panose="02010609060101010101" charset="-122"/>
              <a:cs typeface="黑体" panose="02010609060101010101" charset="-122"/>
            </a:endParaRPr>
          </a:p>
          <a:p>
            <a:pPr defTabSz="913130">
              <a:defRPr/>
            </a:pPr>
            <a:endParaRPr lang="en-US" altLang="zh-CN" sz="400" b="1" dirty="0">
              <a:solidFill>
                <a:srgbClr val="7F7F7F"/>
              </a:solidFill>
              <a:latin typeface="黑体" panose="02010609060101010101" charset="-122"/>
              <a:ea typeface="黑体" panose="02010609060101010101" charset="-122"/>
              <a:cs typeface="黑体" panose="02010609060101010101" charset="-122"/>
            </a:endParaRPr>
          </a:p>
          <a:p>
            <a:pPr defTabSz="913130">
              <a:defRPr/>
            </a:pPr>
            <a:r>
              <a:rPr lang="en-US" altLang="zh-CN" sz="1400" dirty="0">
                <a:solidFill>
                  <a:srgbClr val="666666"/>
                </a:solidFill>
                <a:latin typeface="黑体" panose="02010609060101010101" charset="-122"/>
                <a:ea typeface="黑体" panose="02010609060101010101" charset="-122"/>
                <a:cs typeface="黑体" panose="02010609060101010101" charset="-122"/>
              </a:rPr>
              <a:t>1.</a:t>
            </a:r>
            <a:r>
              <a:rPr lang="zh-CN" altLang="en-US" sz="1400" dirty="0">
                <a:solidFill>
                  <a:srgbClr val="666666"/>
                </a:solidFill>
                <a:latin typeface="黑体" panose="02010609060101010101" charset="-122"/>
                <a:ea typeface="黑体" panose="02010609060101010101" charset="-122"/>
                <a:cs typeface="黑体" panose="02010609060101010101" charset="-122"/>
              </a:rPr>
              <a:t>界面风格简约，统一</a:t>
            </a:r>
            <a:endParaRPr lang="zh-CN" altLang="en-US" sz="1400" dirty="0">
              <a:solidFill>
                <a:srgbClr val="666666"/>
              </a:solidFill>
              <a:latin typeface="黑体" panose="02010609060101010101" charset="-122"/>
              <a:ea typeface="黑体" panose="02010609060101010101" charset="-122"/>
              <a:cs typeface="黑体" panose="02010609060101010101" charset="-122"/>
            </a:endParaRPr>
          </a:p>
          <a:p>
            <a:pPr defTabSz="913130">
              <a:defRPr/>
            </a:pPr>
            <a:r>
              <a:rPr lang="en-US" altLang="zh-CN" sz="1400" dirty="0">
                <a:solidFill>
                  <a:srgbClr val="666666"/>
                </a:solidFill>
                <a:latin typeface="黑体" panose="02010609060101010101" charset="-122"/>
                <a:ea typeface="黑体" panose="02010609060101010101" charset="-122"/>
                <a:cs typeface="黑体" panose="02010609060101010101" charset="-122"/>
              </a:rPr>
              <a:t>2.操作简易</a:t>
            </a:r>
            <a:endParaRPr lang="en-US" altLang="zh-CN" sz="1400" dirty="0">
              <a:solidFill>
                <a:srgbClr val="666666"/>
              </a:solidFill>
              <a:latin typeface="黑体" panose="02010609060101010101" charset="-122"/>
              <a:ea typeface="黑体" panose="02010609060101010101" charset="-122"/>
              <a:cs typeface="黑体" panose="02010609060101010101" charset="-122"/>
            </a:endParaRPr>
          </a:p>
        </p:txBody>
      </p:sp>
    </p:spTree>
  </p:cSld>
  <p:clrMapOvr>
    <a:masterClrMapping/>
  </p:clrMapOvr>
  <p:transition advClick="0" advTm="7000">
    <p:pull dir="l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down)">
                                      <p:cBhvr>
                                        <p:cTn id="8" dur="500"/>
                                        <p:tgtEl>
                                          <p:spTgt spid="2"/>
                                        </p:tgtEl>
                                      </p:cBhvr>
                                    </p:animEffect>
                                  </p:childTnLst>
                                </p:cTn>
                              </p:par>
                              <p:par>
                                <p:cTn id="9" presetID="45" presetClass="entr" presetSubtype="0" fill="hold" nodeType="withEffect">
                                  <p:stCondLst>
                                    <p:cond delay="0"/>
                                  </p:stCondLst>
                                  <p:childTnLst>
                                    <p:set>
                                      <p:cBhvr>
                                        <p:cTn id="10" dur="1" fill="hold">
                                          <p:stCondLst>
                                            <p:cond delay="0"/>
                                          </p:stCondLst>
                                        </p:cTn>
                                        <p:tgtEl>
                                          <p:spTgt spid="38"/>
                                        </p:tgtEl>
                                        <p:attrNameLst>
                                          <p:attrName>style.visibility</p:attrName>
                                        </p:attrNameLst>
                                      </p:cBhvr>
                                      <p:to>
                                        <p:strVal val="visible"/>
                                      </p:to>
                                    </p:set>
                                    <p:animEffect transition="in" filter="fade">
                                      <p:cBhvr>
                                        <p:cTn id="11" dur="500"/>
                                        <p:tgtEl>
                                          <p:spTgt spid="38"/>
                                        </p:tgtEl>
                                      </p:cBhvr>
                                    </p:animEffect>
                                    <p:anim calcmode="lin" valueType="num">
                                      <p:cBhvr>
                                        <p:cTn id="12" dur="500" fill="hold"/>
                                        <p:tgtEl>
                                          <p:spTgt spid="38"/>
                                        </p:tgtEl>
                                        <p:attrNameLst>
                                          <p:attrName>ppt_w</p:attrName>
                                        </p:attrNameLst>
                                      </p:cBhvr>
                                      <p:tavLst>
                                        <p:tav tm="0" fmla="#ppt_w*sin(2.5*pi*$)">
                                          <p:val>
                                            <p:fltVal val="0"/>
                                          </p:val>
                                        </p:tav>
                                        <p:tav tm="100000">
                                          <p:val>
                                            <p:fltVal val="1"/>
                                          </p:val>
                                        </p:tav>
                                      </p:tavLst>
                                    </p:anim>
                                    <p:anim calcmode="lin" valueType="num">
                                      <p:cBhvr>
                                        <p:cTn id="13" dur="500" fill="hold"/>
                                        <p:tgtEl>
                                          <p:spTgt spid="38"/>
                                        </p:tgtEl>
                                        <p:attrNameLst>
                                          <p:attrName>ppt_h</p:attrName>
                                        </p:attrNameLst>
                                      </p:cBhvr>
                                      <p:tavLst>
                                        <p:tav tm="0">
                                          <p:val>
                                            <p:strVal val="#ppt_h"/>
                                          </p:val>
                                        </p:tav>
                                        <p:tav tm="100000">
                                          <p:val>
                                            <p:strVal val="#ppt_h"/>
                                          </p:val>
                                        </p:tav>
                                      </p:tavLst>
                                    </p:anim>
                                  </p:childTnLst>
                                </p:cTn>
                              </p:par>
                            </p:childTnLst>
                          </p:cTn>
                        </p:par>
                        <p:par>
                          <p:cTn id="14" fill="hold">
                            <p:stCondLst>
                              <p:cond delay="500"/>
                            </p:stCondLst>
                            <p:childTnLst>
                              <p:par>
                                <p:cTn id="15" presetID="22" presetClass="entr" presetSubtype="8" fill="hold" grpId="0" nodeType="afterEffect">
                                  <p:stCondLst>
                                    <p:cond delay="0"/>
                                  </p:stCondLst>
                                  <p:childTnLst>
                                    <p:set>
                                      <p:cBhvr>
                                        <p:cTn id="16" dur="1" fill="hold">
                                          <p:stCondLst>
                                            <p:cond delay="0"/>
                                          </p:stCondLst>
                                        </p:cTn>
                                        <p:tgtEl>
                                          <p:spTgt spid="61"/>
                                        </p:tgtEl>
                                        <p:attrNameLst>
                                          <p:attrName>style.visibility</p:attrName>
                                        </p:attrNameLst>
                                      </p:cBhvr>
                                      <p:to>
                                        <p:strVal val="visible"/>
                                      </p:to>
                                    </p:set>
                                    <p:animEffect transition="in" filter="wipe(left)">
                                      <p:cBhvr>
                                        <p:cTn id="17" dur="500"/>
                                        <p:tgtEl>
                                          <p:spTgt spid="61"/>
                                        </p:tgtEl>
                                      </p:cBhvr>
                                    </p:animEffect>
                                  </p:childTnLst>
                                </p:cTn>
                              </p:par>
                              <p:par>
                                <p:cTn id="18" presetID="45" presetClass="entr" presetSubtype="0" fill="hold" nodeType="withEffect">
                                  <p:stCondLst>
                                    <p:cond delay="0"/>
                                  </p:stCondLst>
                                  <p:childTnLst>
                                    <p:set>
                                      <p:cBhvr>
                                        <p:cTn id="19" dur="1" fill="hold">
                                          <p:stCondLst>
                                            <p:cond delay="0"/>
                                          </p:stCondLst>
                                        </p:cTn>
                                        <p:tgtEl>
                                          <p:spTgt spid="43"/>
                                        </p:tgtEl>
                                        <p:attrNameLst>
                                          <p:attrName>style.visibility</p:attrName>
                                        </p:attrNameLst>
                                      </p:cBhvr>
                                      <p:to>
                                        <p:strVal val="visible"/>
                                      </p:to>
                                    </p:set>
                                    <p:animEffect transition="in" filter="fade">
                                      <p:cBhvr>
                                        <p:cTn id="20" dur="500"/>
                                        <p:tgtEl>
                                          <p:spTgt spid="43"/>
                                        </p:tgtEl>
                                      </p:cBhvr>
                                    </p:animEffect>
                                    <p:anim calcmode="lin" valueType="num">
                                      <p:cBhvr>
                                        <p:cTn id="21" dur="500" fill="hold"/>
                                        <p:tgtEl>
                                          <p:spTgt spid="43"/>
                                        </p:tgtEl>
                                        <p:attrNameLst>
                                          <p:attrName>ppt_w</p:attrName>
                                        </p:attrNameLst>
                                      </p:cBhvr>
                                      <p:tavLst>
                                        <p:tav tm="0" fmla="#ppt_w*sin(2.5*pi*$)">
                                          <p:val>
                                            <p:fltVal val="0"/>
                                          </p:val>
                                        </p:tav>
                                        <p:tav tm="100000">
                                          <p:val>
                                            <p:fltVal val="1"/>
                                          </p:val>
                                        </p:tav>
                                      </p:tavLst>
                                    </p:anim>
                                    <p:anim calcmode="lin" valueType="num">
                                      <p:cBhvr>
                                        <p:cTn id="22" dur="500" fill="hold"/>
                                        <p:tgtEl>
                                          <p:spTgt spid="43"/>
                                        </p:tgtEl>
                                        <p:attrNameLst>
                                          <p:attrName>ppt_h</p:attrName>
                                        </p:attrNameLst>
                                      </p:cBhvr>
                                      <p:tavLst>
                                        <p:tav tm="0">
                                          <p:val>
                                            <p:strVal val="#ppt_h"/>
                                          </p:val>
                                        </p:tav>
                                        <p:tav tm="100000">
                                          <p:val>
                                            <p:strVal val="#ppt_h"/>
                                          </p:val>
                                        </p:tav>
                                      </p:tavLst>
                                    </p:anim>
                                  </p:childTnLst>
                                </p:cTn>
                              </p:par>
                            </p:childTnLst>
                          </p:cTn>
                        </p:par>
                        <p:par>
                          <p:cTn id="23" fill="hold">
                            <p:stCondLst>
                              <p:cond delay="1000"/>
                            </p:stCondLst>
                            <p:childTnLst>
                              <p:par>
                                <p:cTn id="24" presetID="22" presetClass="entr" presetSubtype="8" fill="hold" grpId="0" nodeType="after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wipe(left)">
                                      <p:cBhvr>
                                        <p:cTn id="26" dur="500"/>
                                        <p:tgtEl>
                                          <p:spTgt spid="4"/>
                                        </p:tgtEl>
                                      </p:cBhvr>
                                    </p:animEffect>
                                  </p:childTnLst>
                                </p:cTn>
                              </p:par>
                              <p:par>
                                <p:cTn id="27" presetID="45" presetClass="entr" presetSubtype="0" fill="hold" nodeType="withEffect">
                                  <p:stCondLst>
                                    <p:cond delay="0"/>
                                  </p:stCondLst>
                                  <p:childTnLst>
                                    <p:set>
                                      <p:cBhvr>
                                        <p:cTn id="28" dur="1" fill="hold">
                                          <p:stCondLst>
                                            <p:cond delay="0"/>
                                          </p:stCondLst>
                                        </p:cTn>
                                        <p:tgtEl>
                                          <p:spTgt spid="44"/>
                                        </p:tgtEl>
                                        <p:attrNameLst>
                                          <p:attrName>style.visibility</p:attrName>
                                        </p:attrNameLst>
                                      </p:cBhvr>
                                      <p:to>
                                        <p:strVal val="visible"/>
                                      </p:to>
                                    </p:set>
                                    <p:animEffect transition="in" filter="fade">
                                      <p:cBhvr>
                                        <p:cTn id="29" dur="500"/>
                                        <p:tgtEl>
                                          <p:spTgt spid="44"/>
                                        </p:tgtEl>
                                      </p:cBhvr>
                                    </p:animEffect>
                                    <p:anim calcmode="lin" valueType="num">
                                      <p:cBhvr>
                                        <p:cTn id="30" dur="500" fill="hold"/>
                                        <p:tgtEl>
                                          <p:spTgt spid="44"/>
                                        </p:tgtEl>
                                        <p:attrNameLst>
                                          <p:attrName>ppt_w</p:attrName>
                                        </p:attrNameLst>
                                      </p:cBhvr>
                                      <p:tavLst>
                                        <p:tav tm="0" fmla="#ppt_w*sin(2.5*pi*$)">
                                          <p:val>
                                            <p:fltVal val="0"/>
                                          </p:val>
                                        </p:tav>
                                        <p:tav tm="100000">
                                          <p:val>
                                            <p:fltVal val="1"/>
                                          </p:val>
                                        </p:tav>
                                      </p:tavLst>
                                    </p:anim>
                                    <p:anim calcmode="lin" valueType="num">
                                      <p:cBhvr>
                                        <p:cTn id="31" dur="500" fill="hold"/>
                                        <p:tgtEl>
                                          <p:spTgt spid="44"/>
                                        </p:tgtEl>
                                        <p:attrNameLst>
                                          <p:attrName>ppt_h</p:attrName>
                                        </p:attrNameLst>
                                      </p:cBhvr>
                                      <p:tavLst>
                                        <p:tav tm="0">
                                          <p:val>
                                            <p:strVal val="#ppt_h"/>
                                          </p:val>
                                        </p:tav>
                                        <p:tav tm="100000">
                                          <p:val>
                                            <p:strVal val="#ppt_h"/>
                                          </p:val>
                                        </p:tav>
                                      </p:tavLst>
                                    </p:anim>
                                  </p:childTnLst>
                                </p:cTn>
                              </p:par>
                            </p:childTnLst>
                          </p:cTn>
                        </p:par>
                        <p:par>
                          <p:cTn id="32" fill="hold">
                            <p:stCondLst>
                              <p:cond delay="1500"/>
                            </p:stCondLst>
                            <p:childTnLst>
                              <p:par>
                                <p:cTn id="33" presetID="22" presetClass="entr" presetSubtype="8" fill="hold" grpId="0" nodeType="after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wipe(left)">
                                      <p:cBhvr>
                                        <p:cTn id="3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61" grpId="0"/>
      <p:bldP spid="4" grpId="0"/>
      <p:bldP spid="10"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圆角矩形 1"/>
          <p:cNvSpPr>
            <a:spLocks noChangeArrowheads="1"/>
          </p:cNvSpPr>
          <p:nvPr/>
        </p:nvSpPr>
        <p:spPr bwMode="auto">
          <a:xfrm>
            <a:off x="435610" y="283845"/>
            <a:ext cx="1495425" cy="354965"/>
          </a:xfrm>
          <a:prstGeom prst="roundRect">
            <a:avLst>
              <a:gd name="adj" fmla="val 50000"/>
            </a:avLst>
          </a:prstGeom>
          <a:solidFill>
            <a:schemeClr val="accent1"/>
          </a:solidFill>
          <a:ln w="12700" algn="ctr">
            <a:noFill/>
            <a:miter lim="800000"/>
          </a:ln>
          <a:effectLst>
            <a:outerShdw blurRad="317500" dist="190500" dir="9000000" algn="r" rotWithShape="0">
              <a:prstClr val="black">
                <a:alpha val="40000"/>
              </a:prstClr>
            </a:outerShdw>
          </a:effectLst>
        </p:spPr>
        <p:txBody>
          <a:bodyPr lIns="91438" tIns="45719" rIns="91438" bIns="45719" anchor="ctr"/>
          <a:p>
            <a:pPr algn="ctr" defTabSz="913130">
              <a:defRPr/>
            </a:pPr>
            <a:r>
              <a:rPr lang="zh-CN" altLang="en-US">
                <a:solidFill>
                  <a:schemeClr val="bg1"/>
                </a:solidFill>
              </a:rPr>
              <a:t>需求可行性</a:t>
            </a:r>
            <a:endParaRPr lang="zh-CN" altLang="en-US">
              <a:solidFill>
                <a:schemeClr val="bg1"/>
              </a:solidFill>
            </a:endParaRPr>
          </a:p>
        </p:txBody>
      </p:sp>
      <p:sp>
        <p:nvSpPr>
          <p:cNvPr id="6" name="文本框 5"/>
          <p:cNvSpPr txBox="1"/>
          <p:nvPr/>
        </p:nvSpPr>
        <p:spPr>
          <a:xfrm>
            <a:off x="2245360" y="222250"/>
            <a:ext cx="6290945" cy="583565"/>
          </a:xfrm>
          <a:prstGeom prst="rect">
            <a:avLst/>
          </a:prstGeom>
          <a:noFill/>
          <a:ln w="9525">
            <a:noFill/>
          </a:ln>
        </p:spPr>
        <p:txBody>
          <a:bodyPr wrap="square">
            <a:spAutoFit/>
          </a:bodyPr>
          <a:p>
            <a:pPr indent="266700"/>
            <a:r>
              <a:rPr sz="1600" b="1">
                <a:latin typeface="华文楷体" panose="02010600040101010101" charset="-122"/>
                <a:ea typeface="华文楷体" panose="02010600040101010101" charset="-122"/>
                <a:cs typeface="华文楷体" panose="02010600040101010101" charset="-122"/>
              </a:rPr>
              <a:t>23.是否讨论、分析、论证了每个需求的可行性？是否存在不可行的需求？有记录吗？</a:t>
            </a:r>
            <a:endParaRPr sz="1600" b="1">
              <a:latin typeface="华文楷体" panose="02010600040101010101" charset="-122"/>
              <a:ea typeface="华文楷体" panose="02010600040101010101" charset="-122"/>
              <a:cs typeface="华文楷体" panose="02010600040101010101" charset="-122"/>
            </a:endParaRPr>
          </a:p>
        </p:txBody>
      </p:sp>
      <p:pic>
        <p:nvPicPr>
          <p:cNvPr id="3" name="图片 2"/>
          <p:cNvPicPr>
            <a:picLocks noChangeAspect="1"/>
          </p:cNvPicPr>
          <p:nvPr/>
        </p:nvPicPr>
        <p:blipFill>
          <a:blip r:embed="rId1"/>
          <a:stretch>
            <a:fillRect/>
          </a:stretch>
        </p:blipFill>
        <p:spPr>
          <a:xfrm>
            <a:off x="2172335" y="1624330"/>
            <a:ext cx="6050280" cy="662940"/>
          </a:xfrm>
          <a:prstGeom prst="rect">
            <a:avLst/>
          </a:prstGeom>
        </p:spPr>
      </p:pic>
      <p:sp>
        <p:nvSpPr>
          <p:cNvPr id="8" name="文本框 7"/>
          <p:cNvSpPr txBox="1"/>
          <p:nvPr/>
        </p:nvSpPr>
        <p:spPr>
          <a:xfrm>
            <a:off x="660400" y="1624330"/>
            <a:ext cx="1271270" cy="398780"/>
          </a:xfrm>
          <a:prstGeom prst="rect">
            <a:avLst/>
          </a:prstGeom>
          <a:noFill/>
          <a:ln w="9525">
            <a:noFill/>
          </a:ln>
        </p:spPr>
        <p:txBody>
          <a:bodyPr wrap="square">
            <a:spAutoFit/>
          </a:bodyPr>
          <a:p>
            <a:pPr indent="266700"/>
            <a:r>
              <a:rPr lang="zh-CN" altLang="en-US" sz="2000" b="0">
                <a:latin typeface="黑体" panose="02010609060101010101" charset="-122"/>
                <a:ea typeface="黑体" panose="02010609060101010101" charset="-122"/>
                <a:cs typeface="黑体" panose="02010609060101010101" charset="-122"/>
              </a:rPr>
              <a:t>记录：</a:t>
            </a:r>
            <a:endParaRPr lang="zh-CN" altLang="en-US" sz="2000" b="0">
              <a:latin typeface="黑体" panose="02010609060101010101" charset="-122"/>
              <a:ea typeface="黑体" panose="02010609060101010101" charset="-122"/>
              <a:cs typeface="黑体" panose="02010609060101010101" charset="-122"/>
            </a:endParaRPr>
          </a:p>
        </p:txBody>
      </p:sp>
      <p:pic>
        <p:nvPicPr>
          <p:cNvPr id="4" name="图片 3"/>
          <p:cNvPicPr>
            <a:picLocks noChangeAspect="1"/>
          </p:cNvPicPr>
          <p:nvPr/>
        </p:nvPicPr>
        <p:blipFill>
          <a:blip r:embed="rId2"/>
          <a:stretch>
            <a:fillRect/>
          </a:stretch>
        </p:blipFill>
        <p:spPr>
          <a:xfrm>
            <a:off x="2114550" y="2462530"/>
            <a:ext cx="3771900" cy="508000"/>
          </a:xfrm>
          <a:prstGeom prst="rect">
            <a:avLst/>
          </a:prstGeom>
        </p:spPr>
      </p:pic>
    </p:spTree>
  </p:cSld>
  <p:clrMapOvr>
    <a:masterClrMapping/>
  </p:clrMapOvr>
  <p:transition advClick="0" advTm="7000">
    <p:pull dir="l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down)">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圆角矩形 3"/>
          <p:cNvSpPr>
            <a:spLocks noChangeArrowheads="1"/>
          </p:cNvSpPr>
          <p:nvPr/>
        </p:nvSpPr>
        <p:spPr bwMode="auto">
          <a:xfrm>
            <a:off x="435610" y="283845"/>
            <a:ext cx="1495425" cy="354965"/>
          </a:xfrm>
          <a:prstGeom prst="roundRect">
            <a:avLst>
              <a:gd name="adj" fmla="val 50000"/>
            </a:avLst>
          </a:prstGeom>
          <a:solidFill>
            <a:schemeClr val="accent1"/>
          </a:solidFill>
          <a:ln w="12700" algn="ctr">
            <a:noFill/>
            <a:miter lim="800000"/>
          </a:ln>
          <a:effectLst>
            <a:outerShdw blurRad="317500" dist="190500" dir="9000000" algn="r" rotWithShape="0">
              <a:prstClr val="black">
                <a:alpha val="40000"/>
              </a:prstClr>
            </a:outerShdw>
          </a:effectLst>
        </p:spPr>
        <p:txBody>
          <a:bodyPr lIns="91438" tIns="45719" rIns="91438" bIns="45719" anchor="ctr"/>
          <a:p>
            <a:pPr algn="ctr" defTabSz="913130">
              <a:defRPr/>
            </a:pPr>
            <a:r>
              <a:rPr lang="zh-CN" altLang="en-US">
                <a:solidFill>
                  <a:schemeClr val="bg1"/>
                </a:solidFill>
              </a:rPr>
              <a:t>需求可行性</a:t>
            </a:r>
            <a:endParaRPr lang="zh-CN" altLang="en-US">
              <a:solidFill>
                <a:schemeClr val="bg1"/>
              </a:solidFill>
            </a:endParaRPr>
          </a:p>
        </p:txBody>
      </p:sp>
      <p:sp>
        <p:nvSpPr>
          <p:cNvPr id="6" name="文本框 5"/>
          <p:cNvSpPr txBox="1"/>
          <p:nvPr/>
        </p:nvSpPr>
        <p:spPr>
          <a:xfrm>
            <a:off x="2245360" y="222250"/>
            <a:ext cx="6290945" cy="583565"/>
          </a:xfrm>
          <a:prstGeom prst="rect">
            <a:avLst/>
          </a:prstGeom>
          <a:noFill/>
          <a:ln w="9525">
            <a:noFill/>
          </a:ln>
        </p:spPr>
        <p:txBody>
          <a:bodyPr wrap="square">
            <a:spAutoFit/>
          </a:bodyPr>
          <a:p>
            <a:pPr indent="266700"/>
            <a:r>
              <a:rPr sz="1600" b="1">
                <a:latin typeface="华文楷体" panose="02010600040101010101" charset="-122"/>
                <a:ea typeface="华文楷体" panose="02010600040101010101" charset="-122"/>
                <a:cs typeface="华文楷体" panose="02010600040101010101" charset="-122"/>
              </a:rPr>
              <a:t>23.是否讨论、分析、论证了每个需求的可行性？是否存在不可行的需求？有记录吗？</a:t>
            </a:r>
            <a:endParaRPr sz="1600" b="1">
              <a:latin typeface="华文楷体" panose="02010600040101010101" charset="-122"/>
              <a:ea typeface="华文楷体" panose="02010600040101010101" charset="-122"/>
              <a:cs typeface="华文楷体" panose="02010600040101010101" charset="-122"/>
            </a:endParaRPr>
          </a:p>
        </p:txBody>
      </p:sp>
      <p:sp>
        <p:nvSpPr>
          <p:cNvPr id="100" name="文本框 99"/>
          <p:cNvSpPr txBox="1"/>
          <p:nvPr/>
        </p:nvSpPr>
        <p:spPr>
          <a:xfrm>
            <a:off x="2394585" y="1260158"/>
            <a:ext cx="5080000" cy="3046095"/>
          </a:xfrm>
          <a:prstGeom prst="rect">
            <a:avLst/>
          </a:prstGeom>
          <a:noFill/>
          <a:ln w="9525">
            <a:noFill/>
          </a:ln>
        </p:spPr>
        <p:txBody>
          <a:bodyPr>
            <a:spAutoFit/>
          </a:bodyPr>
          <a:p>
            <a:pPr marL="226695" indent="-226695" algn="l"/>
            <a:r>
              <a:rPr lang="en-US" altLang="zh-CN" sz="1200" b="0">
                <a:solidFill>
                  <a:srgbClr val="000000"/>
                </a:solidFill>
                <a:latin typeface="宋体" charset="0"/>
                <a:cs typeface="宋体" charset="0"/>
              </a:rPr>
              <a:t>     </a:t>
            </a:r>
            <a:r>
              <a:rPr lang="en-US" altLang="zh-CN" sz="1200" b="0">
                <a:solidFill>
                  <a:srgbClr val="000000"/>
                </a:solidFill>
                <a:latin typeface="华文楷体" panose="02010600040101010101" charset="-122"/>
                <a:ea typeface="华文楷体" panose="02010600040101010101" charset="-122"/>
                <a:cs typeface="华文楷体" panose="02010600040101010101" charset="-122"/>
              </a:rPr>
              <a:t> 1. </a:t>
            </a:r>
            <a:r>
              <a:rPr lang="zh-CN" altLang="en-US" sz="1200" b="0">
                <a:latin typeface="华文楷体" panose="02010600040101010101" charset="-122"/>
                <a:ea typeface="华文楷体" panose="02010600040101010101" charset="-122"/>
                <a:cs typeface="华文楷体" panose="02010600040101010101" charset="-122"/>
              </a:rPr>
              <a:t>项目展现形式加入项目创建时间和进度条 </a:t>
            </a:r>
            <a:r>
              <a:rPr lang="zh-CN" altLang="en-US" sz="1200" b="0">
                <a:solidFill>
                  <a:srgbClr val="FF0000"/>
                </a:solidFill>
                <a:latin typeface="华文楷体" panose="02010600040101010101" charset="-122"/>
                <a:ea typeface="华文楷体" panose="02010600040101010101" charset="-122"/>
                <a:cs typeface="华文楷体" panose="02010600040101010101" charset="-122"/>
              </a:rPr>
              <a:t>通过</a:t>
            </a:r>
            <a:r>
              <a:rPr lang="zh-CN" altLang="en-US" sz="1200" b="0">
                <a:solidFill>
                  <a:srgbClr val="000000"/>
                </a:solidFill>
                <a:latin typeface="华文楷体" panose="02010600040101010101" charset="-122"/>
                <a:ea typeface="华文楷体" panose="02010600040101010101" charset="-122"/>
                <a:cs typeface="华文楷体" panose="02010600040101010101" charset="-122"/>
              </a:rPr>
              <a:t></a:t>
            </a:r>
            <a:r>
              <a:rPr lang="en-US" altLang="zh-CN" sz="1200" b="0">
                <a:solidFill>
                  <a:srgbClr val="000000"/>
                </a:solidFill>
                <a:latin typeface="华文楷体" panose="02010600040101010101" charset="-122"/>
                <a:ea typeface="华文楷体" panose="02010600040101010101" charset="-122"/>
                <a:cs typeface="华文楷体" panose="02010600040101010101" charset="-122"/>
              </a:rPr>
              <a:t>2. </a:t>
            </a:r>
            <a:r>
              <a:rPr lang="zh-CN" altLang="en-US" sz="1200" b="0">
                <a:latin typeface="华文楷体" panose="02010600040101010101" charset="-122"/>
                <a:ea typeface="华文楷体" panose="02010600040101010101" charset="-122"/>
                <a:cs typeface="华文楷体" panose="02010600040101010101" charset="-122"/>
              </a:rPr>
              <a:t>所有窗口加入下方导航栏</a:t>
            </a:r>
            <a:r>
              <a:rPr lang="en-US" altLang="zh-CN" sz="1200" b="0">
                <a:latin typeface="华文楷体" panose="02010600040101010101" charset="-122"/>
                <a:ea typeface="华文楷体" panose="02010600040101010101" charset="-122"/>
                <a:cs typeface="华文楷体" panose="02010600040101010101" charset="-122"/>
              </a:rPr>
              <a:t>, </a:t>
            </a:r>
            <a:r>
              <a:rPr lang="zh-CN" altLang="en-US" sz="1200" b="0">
                <a:latin typeface="华文楷体" panose="02010600040101010101" charset="-122"/>
                <a:ea typeface="华文楷体" panose="02010600040101010101" charset="-122"/>
                <a:cs typeface="华文楷体" panose="02010600040101010101" charset="-122"/>
              </a:rPr>
              <a:t>且默认隐藏 </a:t>
            </a:r>
            <a:r>
              <a:rPr lang="zh-CN" altLang="en-US" sz="1200" b="0">
                <a:solidFill>
                  <a:srgbClr val="FF0000"/>
                </a:solidFill>
                <a:latin typeface="华文楷体" panose="02010600040101010101" charset="-122"/>
                <a:ea typeface="华文楷体" panose="02010600040101010101" charset="-122"/>
                <a:cs typeface="华文楷体" panose="02010600040101010101" charset="-122"/>
              </a:rPr>
              <a:t>更改为部分窗口加入下方导航栏</a:t>
            </a:r>
            <a:r>
              <a:rPr lang="en-US" altLang="zh-CN" sz="1200" b="0">
                <a:solidFill>
                  <a:srgbClr val="FF0000"/>
                </a:solidFill>
                <a:latin typeface="华文楷体" panose="02010600040101010101" charset="-122"/>
                <a:ea typeface="华文楷体" panose="02010600040101010101" charset="-122"/>
                <a:cs typeface="华文楷体" panose="02010600040101010101" charset="-122"/>
              </a:rPr>
              <a:t>, </a:t>
            </a:r>
            <a:r>
              <a:rPr lang="zh-CN" altLang="en-US" sz="1200" b="0">
                <a:solidFill>
                  <a:srgbClr val="FF0000"/>
                </a:solidFill>
                <a:latin typeface="华文楷体" panose="02010600040101010101" charset="-122"/>
                <a:ea typeface="华文楷体" panose="02010600040101010101" charset="-122"/>
                <a:cs typeface="华文楷体" panose="02010600040101010101" charset="-122"/>
              </a:rPr>
              <a:t>因为部分页面不需要导航栏</a:t>
            </a:r>
            <a:r>
              <a:rPr lang="zh-CN" altLang="en-US" sz="1200" b="0">
                <a:solidFill>
                  <a:srgbClr val="000000"/>
                </a:solidFill>
                <a:latin typeface="华文楷体" panose="02010600040101010101" charset="-122"/>
                <a:ea typeface="华文楷体" panose="02010600040101010101" charset="-122"/>
                <a:cs typeface="华文楷体" panose="02010600040101010101" charset="-122"/>
              </a:rPr>
              <a:t></a:t>
            </a:r>
            <a:r>
              <a:rPr lang="en-US" altLang="zh-CN" sz="1200" b="0">
                <a:solidFill>
                  <a:srgbClr val="000000"/>
                </a:solidFill>
                <a:latin typeface="华文楷体" panose="02010600040101010101" charset="-122"/>
                <a:ea typeface="华文楷体" panose="02010600040101010101" charset="-122"/>
                <a:cs typeface="华文楷体" panose="02010600040101010101" charset="-122"/>
              </a:rPr>
              <a:t>3. </a:t>
            </a:r>
            <a:r>
              <a:rPr lang="zh-CN" altLang="en-US" sz="1200" b="0">
                <a:latin typeface="华文楷体" panose="02010600040101010101" charset="-122"/>
                <a:ea typeface="华文楷体" panose="02010600040101010101" charset="-122"/>
                <a:cs typeface="华文楷体" panose="02010600040101010101" charset="-122"/>
              </a:rPr>
              <a:t>标准文档由案例创建时确认，指导者无权修改 </a:t>
            </a:r>
            <a:r>
              <a:rPr lang="zh-CN" altLang="en-US" sz="1200" b="0">
                <a:solidFill>
                  <a:srgbClr val="FF0000"/>
                </a:solidFill>
                <a:latin typeface="华文楷体" panose="02010600040101010101" charset="-122"/>
                <a:ea typeface="华文楷体" panose="02010600040101010101" charset="-122"/>
                <a:cs typeface="华文楷体" panose="02010600040101010101" charset="-122"/>
              </a:rPr>
              <a:t>通过</a:t>
            </a:r>
            <a:r>
              <a:rPr lang="zh-CN" altLang="en-US" sz="1200" b="0">
                <a:solidFill>
                  <a:srgbClr val="000000"/>
                </a:solidFill>
                <a:latin typeface="华文楷体" panose="02010600040101010101" charset="-122"/>
                <a:ea typeface="华文楷体" panose="02010600040101010101" charset="-122"/>
                <a:cs typeface="华文楷体" panose="02010600040101010101" charset="-122"/>
              </a:rPr>
              <a:t></a:t>
            </a:r>
            <a:r>
              <a:rPr lang="en-US" altLang="zh-CN" sz="1200" b="0">
                <a:solidFill>
                  <a:srgbClr val="000000"/>
                </a:solidFill>
                <a:latin typeface="华文楷体" panose="02010600040101010101" charset="-122"/>
                <a:ea typeface="华文楷体" panose="02010600040101010101" charset="-122"/>
                <a:cs typeface="华文楷体" panose="02010600040101010101" charset="-122"/>
              </a:rPr>
              <a:t>4. </a:t>
            </a:r>
            <a:r>
              <a:rPr lang="zh-CN" altLang="en-US" sz="1200" b="0">
                <a:latin typeface="华文楷体" panose="02010600040101010101" charset="-122"/>
                <a:ea typeface="华文楷体" panose="02010600040101010101" charset="-122"/>
                <a:cs typeface="华文楷体" panose="02010600040101010101" charset="-122"/>
              </a:rPr>
              <a:t>消息模块重整</a:t>
            </a:r>
            <a:r>
              <a:rPr lang="en-US" altLang="zh-CN" sz="1200" b="0">
                <a:latin typeface="华文楷体" panose="02010600040101010101" charset="-122"/>
                <a:ea typeface="华文楷体" panose="02010600040101010101" charset="-122"/>
                <a:cs typeface="华文楷体" panose="02010600040101010101" charset="-122"/>
              </a:rPr>
              <a:t>(</a:t>
            </a:r>
            <a:r>
              <a:rPr lang="zh-CN" altLang="en-US" sz="1200" b="0">
                <a:latin typeface="华文楷体" panose="02010600040101010101" charset="-122"/>
                <a:ea typeface="华文楷体" panose="02010600040101010101" charset="-122"/>
                <a:cs typeface="华文楷体" panose="02010600040101010101" charset="-122"/>
              </a:rPr>
              <a:t>详见相关文档</a:t>
            </a:r>
            <a:r>
              <a:rPr lang="en-US" altLang="zh-CN" sz="1200" b="0">
                <a:latin typeface="华文楷体" panose="02010600040101010101" charset="-122"/>
                <a:ea typeface="华文楷体" panose="02010600040101010101" charset="-122"/>
                <a:cs typeface="华文楷体" panose="02010600040101010101" charset="-122"/>
              </a:rPr>
              <a:t>) </a:t>
            </a:r>
            <a:r>
              <a:rPr lang="zh-CN" altLang="en-US" sz="1200" b="0">
                <a:latin typeface="华文楷体" panose="02010600040101010101" charset="-122"/>
                <a:ea typeface="华文楷体" panose="02010600040101010101" charset="-122"/>
                <a:cs typeface="华文楷体" panose="02010600040101010101" charset="-122"/>
              </a:rPr>
              <a:t>通过 </a:t>
            </a:r>
            <a:r>
              <a:rPr lang="zh-CN" altLang="en-US" sz="1200" b="0">
                <a:solidFill>
                  <a:srgbClr val="FF0000"/>
                </a:solidFill>
                <a:latin typeface="华文楷体" panose="02010600040101010101" charset="-122"/>
                <a:ea typeface="华文楷体" panose="02010600040101010101" charset="-122"/>
                <a:cs typeface="华文楷体" panose="02010600040101010101" charset="-122"/>
              </a:rPr>
              <a:t>通过</a:t>
            </a:r>
            <a:r>
              <a:rPr lang="zh-CN" altLang="en-US" sz="1200" b="0">
                <a:solidFill>
                  <a:srgbClr val="000000"/>
                </a:solidFill>
                <a:latin typeface="华文楷体" panose="02010600040101010101" charset="-122"/>
                <a:ea typeface="华文楷体" panose="02010600040101010101" charset="-122"/>
                <a:cs typeface="华文楷体" panose="02010600040101010101" charset="-122"/>
              </a:rPr>
              <a:t></a:t>
            </a:r>
            <a:r>
              <a:rPr lang="en-US" altLang="zh-CN" sz="1200" b="0">
                <a:solidFill>
                  <a:srgbClr val="000000"/>
                </a:solidFill>
                <a:latin typeface="华文楷体" panose="02010600040101010101" charset="-122"/>
                <a:ea typeface="华文楷体" panose="02010600040101010101" charset="-122"/>
                <a:cs typeface="华文楷体" panose="02010600040101010101" charset="-122"/>
              </a:rPr>
              <a:t>5. </a:t>
            </a:r>
            <a:r>
              <a:rPr lang="zh-CN" altLang="en-US" sz="1200" b="0">
                <a:latin typeface="华文楷体" panose="02010600040101010101" charset="-122"/>
                <a:ea typeface="华文楷体" panose="02010600040101010101" charset="-122"/>
                <a:cs typeface="华文楷体" panose="02010600040101010101" charset="-122"/>
              </a:rPr>
              <a:t>公告进行分类 </a:t>
            </a:r>
            <a:r>
              <a:rPr lang="zh-CN" altLang="en-US" sz="1200" b="0">
                <a:solidFill>
                  <a:srgbClr val="FF0000"/>
                </a:solidFill>
                <a:latin typeface="华文楷体" panose="02010600040101010101" charset="-122"/>
                <a:ea typeface="华文楷体" panose="02010600040101010101" charset="-122"/>
                <a:cs typeface="华文楷体" panose="02010600040101010101" charset="-122"/>
              </a:rPr>
              <a:t>通过</a:t>
            </a:r>
            <a:r>
              <a:rPr lang="en-US" altLang="zh-CN" sz="1200" b="0">
                <a:solidFill>
                  <a:srgbClr val="FF0000"/>
                </a:solidFill>
                <a:latin typeface="华文楷体" panose="02010600040101010101" charset="-122"/>
                <a:ea typeface="华文楷体" panose="02010600040101010101" charset="-122"/>
                <a:cs typeface="华文楷体" panose="02010600040101010101" charset="-122"/>
              </a:rPr>
              <a:t>, </a:t>
            </a:r>
            <a:r>
              <a:rPr lang="zh-CN" altLang="en-US" sz="1200" b="0">
                <a:solidFill>
                  <a:srgbClr val="FF0000"/>
                </a:solidFill>
                <a:latin typeface="华文楷体" panose="02010600040101010101" charset="-122"/>
                <a:ea typeface="华文楷体" panose="02010600040101010101" charset="-122"/>
                <a:cs typeface="华文楷体" panose="02010600040101010101" charset="-122"/>
              </a:rPr>
              <a:t>目前分为系统公告和邀请消息</a:t>
            </a:r>
            <a:r>
              <a:rPr lang="zh-CN" altLang="en-US" sz="1200" b="0">
                <a:solidFill>
                  <a:srgbClr val="000000"/>
                </a:solidFill>
                <a:latin typeface="华文楷体" panose="02010600040101010101" charset="-122"/>
                <a:ea typeface="华文楷体" panose="02010600040101010101" charset="-122"/>
                <a:cs typeface="华文楷体" panose="02010600040101010101" charset="-122"/>
              </a:rPr>
              <a:t></a:t>
            </a:r>
            <a:r>
              <a:rPr lang="en-US" altLang="zh-CN" sz="1200" b="0">
                <a:solidFill>
                  <a:srgbClr val="000000"/>
                </a:solidFill>
                <a:latin typeface="华文楷体" panose="02010600040101010101" charset="-122"/>
                <a:ea typeface="华文楷体" panose="02010600040101010101" charset="-122"/>
                <a:cs typeface="华文楷体" panose="02010600040101010101" charset="-122"/>
              </a:rPr>
              <a:t>6. </a:t>
            </a:r>
            <a:r>
              <a:rPr lang="zh-CN" altLang="en-US" sz="1200" b="0">
                <a:latin typeface="华文楷体" panose="02010600040101010101" charset="-122"/>
                <a:ea typeface="华文楷体" panose="02010600040101010101" charset="-122"/>
                <a:cs typeface="华文楷体" panose="02010600040101010101" charset="-122"/>
              </a:rPr>
              <a:t>案例使用了</a:t>
            </a:r>
            <a:r>
              <a:rPr lang="en-US" altLang="zh-CN" sz="1200" b="0">
                <a:latin typeface="华文楷体" panose="02010600040101010101" charset="-122"/>
                <a:ea typeface="华文楷体" panose="02010600040101010101" charset="-122"/>
                <a:cs typeface="华文楷体" panose="02010600040101010101" charset="-122"/>
              </a:rPr>
              <a:t>BBS</a:t>
            </a:r>
            <a:r>
              <a:rPr lang="zh-CN" altLang="en-US" sz="1200" b="0">
                <a:latin typeface="华文楷体" panose="02010600040101010101" charset="-122"/>
                <a:ea typeface="华文楷体" panose="02010600040101010101" charset="-122"/>
                <a:cs typeface="华文楷体" panose="02010600040101010101" charset="-122"/>
              </a:rPr>
              <a:t>讨论版展示 </a:t>
            </a:r>
            <a:r>
              <a:rPr lang="zh-CN" altLang="en-US" sz="1200" b="0">
                <a:solidFill>
                  <a:srgbClr val="FF0000"/>
                </a:solidFill>
                <a:latin typeface="华文楷体" panose="02010600040101010101" charset="-122"/>
                <a:ea typeface="华文楷体" panose="02010600040101010101" charset="-122"/>
                <a:cs typeface="华文楷体" panose="02010600040101010101" charset="-122"/>
              </a:rPr>
              <a:t>通过</a:t>
            </a:r>
            <a:r>
              <a:rPr lang="zh-CN" altLang="en-US" sz="1200" b="0">
                <a:solidFill>
                  <a:srgbClr val="000000"/>
                </a:solidFill>
                <a:latin typeface="华文楷体" panose="02010600040101010101" charset="-122"/>
                <a:ea typeface="华文楷体" panose="02010600040101010101" charset="-122"/>
                <a:cs typeface="华文楷体" panose="02010600040101010101" charset="-122"/>
              </a:rPr>
              <a:t></a:t>
            </a:r>
            <a:r>
              <a:rPr lang="en-US" altLang="zh-CN" sz="1200" b="0">
                <a:solidFill>
                  <a:srgbClr val="000000"/>
                </a:solidFill>
                <a:latin typeface="华文楷体" panose="02010600040101010101" charset="-122"/>
                <a:ea typeface="华文楷体" panose="02010600040101010101" charset="-122"/>
                <a:cs typeface="华文楷体" panose="02010600040101010101" charset="-122"/>
              </a:rPr>
              <a:t>7. </a:t>
            </a:r>
            <a:r>
              <a:rPr lang="zh-CN" altLang="en-US" sz="1200" b="0">
                <a:latin typeface="华文楷体" panose="02010600040101010101" charset="-122"/>
                <a:ea typeface="华文楷体" panose="02010600040101010101" charset="-122"/>
                <a:cs typeface="华文楷体" panose="02010600040101010101" charset="-122"/>
              </a:rPr>
              <a:t>项目内部采用私信方式沟通 </a:t>
            </a:r>
            <a:r>
              <a:rPr lang="zh-CN" altLang="en-US" sz="1200" b="0">
                <a:solidFill>
                  <a:srgbClr val="FF0000"/>
                </a:solidFill>
                <a:latin typeface="华文楷体" panose="02010600040101010101" charset="-122"/>
                <a:ea typeface="华文楷体" panose="02010600040101010101" charset="-122"/>
                <a:cs typeface="华文楷体" panose="02010600040101010101" charset="-122"/>
              </a:rPr>
              <a:t>通过</a:t>
            </a:r>
            <a:r>
              <a:rPr lang="zh-CN" altLang="en-US" sz="1200" b="0">
                <a:solidFill>
                  <a:srgbClr val="000000"/>
                </a:solidFill>
                <a:latin typeface="华文楷体" panose="02010600040101010101" charset="-122"/>
                <a:ea typeface="华文楷体" panose="02010600040101010101" charset="-122"/>
                <a:cs typeface="华文楷体" panose="02010600040101010101" charset="-122"/>
              </a:rPr>
              <a:t></a:t>
            </a:r>
            <a:r>
              <a:rPr lang="en-US" altLang="zh-CN" sz="1200" b="0">
                <a:solidFill>
                  <a:srgbClr val="000000"/>
                </a:solidFill>
                <a:latin typeface="华文楷体" panose="02010600040101010101" charset="-122"/>
                <a:ea typeface="华文楷体" panose="02010600040101010101" charset="-122"/>
                <a:cs typeface="华文楷体" panose="02010600040101010101" charset="-122"/>
              </a:rPr>
              <a:t>8. </a:t>
            </a:r>
            <a:r>
              <a:rPr lang="zh-CN" altLang="en-US" sz="1200" b="0">
                <a:latin typeface="华文楷体" panose="02010600040101010101" charset="-122"/>
                <a:ea typeface="华文楷体" panose="02010600040101010101" charset="-122"/>
                <a:cs typeface="华文楷体" panose="02010600040101010101" charset="-122"/>
              </a:rPr>
              <a:t>未读消息标记红点 </a:t>
            </a:r>
            <a:r>
              <a:rPr lang="zh-CN" altLang="en-US" sz="1200" b="0">
                <a:solidFill>
                  <a:srgbClr val="FF0000"/>
                </a:solidFill>
                <a:latin typeface="华文楷体" panose="02010600040101010101" charset="-122"/>
                <a:ea typeface="华文楷体" panose="02010600040101010101" charset="-122"/>
                <a:cs typeface="华文楷体" panose="02010600040101010101" charset="-122"/>
              </a:rPr>
              <a:t>更改为显示有数字的红点</a:t>
            </a:r>
            <a:r>
              <a:rPr lang="zh-CN" altLang="en-US" sz="1200" b="0">
                <a:solidFill>
                  <a:srgbClr val="000000"/>
                </a:solidFill>
                <a:latin typeface="华文楷体" panose="02010600040101010101" charset="-122"/>
                <a:ea typeface="华文楷体" panose="02010600040101010101" charset="-122"/>
                <a:cs typeface="华文楷体" panose="02010600040101010101" charset="-122"/>
              </a:rPr>
              <a:t></a:t>
            </a:r>
            <a:r>
              <a:rPr lang="en-US" altLang="zh-CN" sz="1200" b="0">
                <a:solidFill>
                  <a:srgbClr val="000000"/>
                </a:solidFill>
                <a:latin typeface="华文楷体" panose="02010600040101010101" charset="-122"/>
                <a:ea typeface="华文楷体" panose="02010600040101010101" charset="-122"/>
                <a:cs typeface="华文楷体" panose="02010600040101010101" charset="-122"/>
              </a:rPr>
              <a:t>9. </a:t>
            </a:r>
            <a:r>
              <a:rPr lang="zh-CN" altLang="en-US" sz="1200" b="0">
                <a:latin typeface="华文楷体" panose="02010600040101010101" charset="-122"/>
                <a:ea typeface="华文楷体" panose="02010600040101010101" charset="-122"/>
                <a:cs typeface="华文楷体" panose="02010600040101010101" charset="-122"/>
              </a:rPr>
              <a:t>进入已加入项目的任务总览后首先展示项目甘特图 </a:t>
            </a:r>
            <a:r>
              <a:rPr lang="zh-CN" altLang="en-US" sz="1200" b="0">
                <a:solidFill>
                  <a:srgbClr val="FF0000"/>
                </a:solidFill>
                <a:latin typeface="华文楷体" panose="02010600040101010101" charset="-122"/>
                <a:ea typeface="华文楷体" panose="02010600040101010101" charset="-122"/>
                <a:cs typeface="华文楷体" panose="02010600040101010101" charset="-122"/>
              </a:rPr>
              <a:t>通过</a:t>
            </a:r>
            <a:r>
              <a:rPr lang="zh-CN" altLang="en-US" sz="1200" b="0">
                <a:solidFill>
                  <a:srgbClr val="000000"/>
                </a:solidFill>
                <a:latin typeface="华文楷体" panose="02010600040101010101" charset="-122"/>
                <a:ea typeface="华文楷体" panose="02010600040101010101" charset="-122"/>
                <a:cs typeface="华文楷体" panose="02010600040101010101" charset="-122"/>
              </a:rPr>
              <a:t></a:t>
            </a:r>
            <a:r>
              <a:rPr lang="en-US" altLang="zh-CN" sz="1200" b="0">
                <a:solidFill>
                  <a:srgbClr val="000000"/>
                </a:solidFill>
                <a:latin typeface="华文楷体" panose="02010600040101010101" charset="-122"/>
                <a:ea typeface="华文楷体" panose="02010600040101010101" charset="-122"/>
                <a:cs typeface="华文楷体" panose="02010600040101010101" charset="-122"/>
              </a:rPr>
              <a:t>10. </a:t>
            </a:r>
            <a:r>
              <a:rPr lang="zh-CN" altLang="en-US" sz="1200" b="0">
                <a:latin typeface="华文楷体" panose="02010600040101010101" charset="-122"/>
                <a:ea typeface="华文楷体" panose="02010600040101010101" charset="-122"/>
                <a:cs typeface="华文楷体" panose="02010600040101010101" charset="-122"/>
              </a:rPr>
              <a:t>对任务的质量评价、项目评价使用给定的硕士论文评价模型 </a:t>
            </a:r>
            <a:r>
              <a:rPr lang="zh-CN" altLang="en-US" sz="1200" b="0">
                <a:solidFill>
                  <a:srgbClr val="FF0000"/>
                </a:solidFill>
                <a:latin typeface="华文楷体" panose="02010600040101010101" charset="-122"/>
                <a:ea typeface="华文楷体" panose="02010600040101010101" charset="-122"/>
                <a:cs typeface="华文楷体" panose="02010600040101010101" charset="-122"/>
              </a:rPr>
              <a:t>通过</a:t>
            </a:r>
            <a:r>
              <a:rPr lang="zh-CN" altLang="en-US" sz="1200" b="0">
                <a:solidFill>
                  <a:srgbClr val="000000"/>
                </a:solidFill>
                <a:latin typeface="华文楷体" panose="02010600040101010101" charset="-122"/>
                <a:ea typeface="华文楷体" panose="02010600040101010101" charset="-122"/>
                <a:cs typeface="华文楷体" panose="02010600040101010101" charset="-122"/>
              </a:rPr>
              <a:t></a:t>
            </a:r>
            <a:r>
              <a:rPr lang="en-US" altLang="zh-CN" sz="1200" b="0">
                <a:solidFill>
                  <a:srgbClr val="000000"/>
                </a:solidFill>
                <a:latin typeface="华文楷体" panose="02010600040101010101" charset="-122"/>
                <a:ea typeface="华文楷体" panose="02010600040101010101" charset="-122"/>
                <a:cs typeface="华文楷体" panose="02010600040101010101" charset="-122"/>
              </a:rPr>
              <a:t>11. </a:t>
            </a:r>
            <a:r>
              <a:rPr lang="zh-CN" altLang="en-US" sz="1200" b="0">
                <a:latin typeface="华文楷体" panose="02010600040101010101" charset="-122"/>
                <a:ea typeface="华文楷体" panose="02010600040101010101" charset="-122"/>
                <a:cs typeface="华文楷体" panose="02010600040101010101" charset="-122"/>
              </a:rPr>
              <a:t>实例内添加搜索功能（包含任务、文档、参考资料、人员搜索）</a:t>
            </a:r>
            <a:r>
              <a:rPr lang="zh-CN" altLang="en-US" sz="1200" b="0">
                <a:solidFill>
                  <a:srgbClr val="FF0000"/>
                </a:solidFill>
                <a:latin typeface="华文楷体" panose="02010600040101010101" charset="-122"/>
                <a:ea typeface="华文楷体" panose="02010600040101010101" charset="-122"/>
                <a:cs typeface="华文楷体" panose="02010600040101010101" charset="-122"/>
              </a:rPr>
              <a:t>通过</a:t>
            </a:r>
            <a:r>
              <a:rPr lang="zh-CN" altLang="en-US" sz="1200" b="0">
                <a:solidFill>
                  <a:srgbClr val="000000"/>
                </a:solidFill>
                <a:latin typeface="华文楷体" panose="02010600040101010101" charset="-122"/>
                <a:ea typeface="华文楷体" panose="02010600040101010101" charset="-122"/>
                <a:cs typeface="华文楷体" panose="02010600040101010101" charset="-122"/>
              </a:rPr>
              <a:t></a:t>
            </a:r>
            <a:r>
              <a:rPr lang="en-US" altLang="zh-CN" sz="1200" b="0">
                <a:solidFill>
                  <a:srgbClr val="000000"/>
                </a:solidFill>
                <a:latin typeface="华文楷体" panose="02010600040101010101" charset="-122"/>
                <a:ea typeface="华文楷体" panose="02010600040101010101" charset="-122"/>
                <a:cs typeface="华文楷体" panose="02010600040101010101" charset="-122"/>
              </a:rPr>
              <a:t>12. </a:t>
            </a:r>
            <a:r>
              <a:rPr lang="zh-CN" altLang="en-US" sz="1200" b="0">
                <a:latin typeface="华文楷体" panose="02010600040101010101" charset="-122"/>
                <a:ea typeface="华文楷体" panose="02010600040101010101" charset="-122"/>
                <a:cs typeface="华文楷体" panose="02010600040101010101" charset="-122"/>
              </a:rPr>
              <a:t>底部导航消息迁移至个人主页 </a:t>
            </a:r>
            <a:r>
              <a:rPr lang="zh-CN" altLang="en-US" sz="1200" b="0">
                <a:solidFill>
                  <a:srgbClr val="FF0000"/>
                </a:solidFill>
                <a:latin typeface="华文楷体" panose="02010600040101010101" charset="-122"/>
                <a:ea typeface="华文楷体" panose="02010600040101010101" charset="-122"/>
                <a:cs typeface="华文楷体" panose="02010600040101010101" charset="-122"/>
              </a:rPr>
              <a:t>通过</a:t>
            </a:r>
            <a:r>
              <a:rPr lang="zh-CN" altLang="en-US" sz="1200" b="0">
                <a:solidFill>
                  <a:srgbClr val="000000"/>
                </a:solidFill>
                <a:latin typeface="华文楷体" panose="02010600040101010101" charset="-122"/>
                <a:ea typeface="华文楷体" panose="02010600040101010101" charset="-122"/>
                <a:cs typeface="华文楷体" panose="02010600040101010101" charset="-122"/>
              </a:rPr>
              <a:t></a:t>
            </a:r>
            <a:r>
              <a:rPr lang="en-US" altLang="zh-CN" sz="1200" b="0">
                <a:solidFill>
                  <a:srgbClr val="000000"/>
                </a:solidFill>
                <a:latin typeface="华文楷体" panose="02010600040101010101" charset="-122"/>
                <a:ea typeface="华文楷体" panose="02010600040101010101" charset="-122"/>
                <a:cs typeface="华文楷体" panose="02010600040101010101" charset="-122"/>
              </a:rPr>
              <a:t>13. </a:t>
            </a:r>
            <a:r>
              <a:rPr lang="zh-CN" altLang="en-US" sz="1200" b="0">
                <a:latin typeface="华文楷体" panose="02010600040101010101" charset="-122"/>
                <a:ea typeface="华文楷体" panose="02010600040101010101" charset="-122"/>
                <a:cs typeface="华文楷体" panose="02010600040101010101" charset="-122"/>
              </a:rPr>
              <a:t>搜索到的个人页面按设置权限展示 </a:t>
            </a:r>
            <a:r>
              <a:rPr lang="zh-CN" altLang="en-US" sz="1200" b="0">
                <a:solidFill>
                  <a:srgbClr val="FF0000"/>
                </a:solidFill>
                <a:latin typeface="华文楷体" panose="02010600040101010101" charset="-122"/>
                <a:ea typeface="华文楷体" panose="02010600040101010101" charset="-122"/>
                <a:cs typeface="华文楷体" panose="02010600040101010101" charset="-122"/>
              </a:rPr>
              <a:t>通过</a:t>
            </a:r>
            <a:r>
              <a:rPr lang="zh-CN" altLang="en-US" sz="1200" b="0">
                <a:solidFill>
                  <a:srgbClr val="000000"/>
                </a:solidFill>
                <a:latin typeface="华文楷体" panose="02010600040101010101" charset="-122"/>
                <a:ea typeface="华文楷体" panose="02010600040101010101" charset="-122"/>
                <a:cs typeface="华文楷体" panose="02010600040101010101" charset="-122"/>
              </a:rPr>
              <a:t></a:t>
            </a:r>
            <a:r>
              <a:rPr lang="en-US" altLang="zh-CN" sz="1200" b="0">
                <a:solidFill>
                  <a:srgbClr val="000000"/>
                </a:solidFill>
                <a:latin typeface="华文楷体" panose="02010600040101010101" charset="-122"/>
                <a:ea typeface="华文楷体" panose="02010600040101010101" charset="-122"/>
                <a:cs typeface="华文楷体" panose="02010600040101010101" charset="-122"/>
              </a:rPr>
              <a:t>14. </a:t>
            </a:r>
            <a:r>
              <a:rPr lang="zh-CN" altLang="en-US" sz="1200" b="0">
                <a:latin typeface="华文楷体" panose="02010600040101010101" charset="-122"/>
                <a:ea typeface="华文楷体" panose="02010600040101010101" charset="-122"/>
                <a:cs typeface="华文楷体" panose="02010600040101010101" charset="-122"/>
              </a:rPr>
              <a:t>按项目生成者</a:t>
            </a:r>
            <a:r>
              <a:rPr lang="en-US" altLang="zh-CN" sz="1200" b="0">
                <a:latin typeface="华文楷体" panose="02010600040101010101" charset="-122"/>
                <a:ea typeface="华文楷体" panose="02010600040101010101" charset="-122"/>
                <a:cs typeface="华文楷体" panose="02010600040101010101" charset="-122"/>
              </a:rPr>
              <a:t>/</a:t>
            </a:r>
            <a:r>
              <a:rPr lang="zh-CN" altLang="en-US" sz="1200" b="0">
                <a:latin typeface="华文楷体" panose="02010600040101010101" charset="-122"/>
                <a:ea typeface="华文楷体" panose="02010600040101010101" charset="-122"/>
                <a:cs typeface="华文楷体" panose="02010600040101010101" charset="-122"/>
              </a:rPr>
              <a:t>参与者区分实例 </a:t>
            </a:r>
            <a:r>
              <a:rPr lang="zh-CN" altLang="en-US" sz="1200" b="0">
                <a:solidFill>
                  <a:srgbClr val="FF0000"/>
                </a:solidFill>
                <a:latin typeface="华文楷体" panose="02010600040101010101" charset="-122"/>
                <a:ea typeface="华文楷体" panose="02010600040101010101" charset="-122"/>
                <a:cs typeface="华文楷体" panose="02010600040101010101" charset="-122"/>
              </a:rPr>
              <a:t>通过</a:t>
            </a:r>
            <a:endParaRPr lang="zh-CN" altLang="en-US">
              <a:latin typeface="华文楷体" panose="02010600040101010101" charset="-122"/>
              <a:ea typeface="华文楷体" panose="02010600040101010101" charset="-122"/>
              <a:cs typeface="华文楷体" panose="02010600040101010101" charset="-122"/>
            </a:endParaRPr>
          </a:p>
        </p:txBody>
      </p:sp>
    </p:spTree>
  </p:cSld>
  <p:clrMapOvr>
    <a:masterClrMapping/>
  </p:clrMapOvr>
  <mc:AlternateContent xmlns:mc="http://schemas.openxmlformats.org/markup-compatibility/2006">
    <mc:Choice xmlns:p14="http://schemas.microsoft.com/office/powerpoint/2010/main" Requires="p14">
      <p:transition spd="slow" p14:dur="20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p:tgtEl>
                                          <p:spTgt spid="4"/>
                                        </p:tgtEl>
                                        <p:attrNameLst>
                                          <p:attrName>ppt_y</p:attrName>
                                        </p:attrNameLst>
                                      </p:cBhvr>
                                      <p:tavLst>
                                        <p:tav tm="0">
                                          <p:val>
                                            <p:strVal val="#ppt_y-#ppt_h*1.125000"/>
                                          </p:val>
                                        </p:tav>
                                        <p:tav tm="100000">
                                          <p:val>
                                            <p:strVal val="#ppt_y"/>
                                          </p:val>
                                        </p:tav>
                                      </p:tavLst>
                                    </p:anim>
                                    <p:animEffect transition="in" filter="wipe(down)">
                                      <p:cBhvr>
                                        <p:cTn id="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文本框 5"/>
          <p:cNvSpPr txBox="1"/>
          <p:nvPr/>
        </p:nvSpPr>
        <p:spPr>
          <a:xfrm>
            <a:off x="3441065" y="287020"/>
            <a:ext cx="4954270" cy="583565"/>
          </a:xfrm>
          <a:prstGeom prst="rect">
            <a:avLst/>
          </a:prstGeom>
          <a:noFill/>
          <a:ln w="9525">
            <a:noFill/>
          </a:ln>
        </p:spPr>
        <p:txBody>
          <a:bodyPr wrap="square">
            <a:spAutoFit/>
          </a:bodyPr>
          <a:p>
            <a:pPr indent="266700"/>
            <a:r>
              <a:rPr sz="1600" b="1">
                <a:latin typeface="华文楷体" panose="02010600040101010101" charset="-122"/>
                <a:ea typeface="华文楷体" panose="02010600040101010101" charset="-122"/>
                <a:cs typeface="华文楷体" panose="02010600040101010101" charset="-122"/>
              </a:rPr>
              <a:t>24.是否召开了JAD会议？有没有会议记录？内容是否完整、有效？</a:t>
            </a:r>
            <a:endParaRPr sz="1600" b="1">
              <a:latin typeface="华文楷体" panose="02010600040101010101" charset="-122"/>
              <a:ea typeface="华文楷体" panose="02010600040101010101" charset="-122"/>
              <a:cs typeface="华文楷体" panose="02010600040101010101" charset="-122"/>
            </a:endParaRPr>
          </a:p>
        </p:txBody>
      </p:sp>
      <p:graphicFrame>
        <p:nvGraphicFramePr>
          <p:cNvPr id="0" name="表格 -1"/>
          <p:cNvGraphicFramePr/>
          <p:nvPr>
            <p:custDataLst>
              <p:tags r:id="rId1"/>
            </p:custDataLst>
          </p:nvPr>
        </p:nvGraphicFramePr>
        <p:xfrm>
          <a:off x="2715895" y="956310"/>
          <a:ext cx="4363720" cy="3783965"/>
        </p:xfrm>
        <a:graphic>
          <a:graphicData uri="http://schemas.openxmlformats.org/drawingml/2006/table">
            <a:tbl>
              <a:tblPr firstRow="1" bandRow="1">
                <a:tableStyleId>{5940675A-B579-460E-94D1-54222C63F5DA}</a:tableStyleId>
              </a:tblPr>
              <a:tblGrid>
                <a:gridCol w="577850"/>
                <a:gridCol w="1670050"/>
                <a:gridCol w="531495"/>
                <a:gridCol w="1584325"/>
              </a:tblGrid>
              <a:tr h="144780">
                <a:tc>
                  <a:txBody>
                    <a:bodyPr/>
                    <a:p>
                      <a:pPr indent="0" algn="ctr">
                        <a:buNone/>
                      </a:pPr>
                      <a:r>
                        <a:rPr lang="zh-CN" altLang="en-US" sz="800" b="1">
                          <a:solidFill>
                            <a:schemeClr val="bg1"/>
                          </a:solidFill>
                          <a:latin typeface="黑体" panose="02010609060101010101" charset="-122"/>
                          <a:ea typeface="黑体" panose="02010609060101010101" charset="-122"/>
                          <a:cs typeface="黑体" panose="02010609060101010101" charset="-122"/>
                        </a:rPr>
                        <a:t>会议地点</a:t>
                      </a:r>
                      <a:endParaRPr lang="zh-CN" altLang="en-US" sz="800" b="1">
                        <a:solidFill>
                          <a:schemeClr val="bg1"/>
                        </a:solidFill>
                        <a:latin typeface="黑体" panose="02010609060101010101" charset="-122"/>
                        <a:ea typeface="黑体" panose="02010609060101010101" charset="-122"/>
                        <a:cs typeface="黑体" panose="02010609060101010101" charset="-122"/>
                      </a:endParaRPr>
                    </a:p>
                  </a:txBody>
                  <a:tcPr marL="0" marR="0" marT="0" marB="1"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1"/>
                    </a:solidFill>
                  </a:tcPr>
                </a:tc>
                <a:tc>
                  <a:txBody>
                    <a:bodyPr/>
                    <a:p>
                      <a:pPr indent="0" algn="ctr">
                        <a:buNone/>
                      </a:pPr>
                      <a:r>
                        <a:rPr lang="zh-CN" altLang="en-US" sz="800" b="0">
                          <a:latin typeface="黑体" panose="02010609060101010101" charset="-122"/>
                          <a:ea typeface="黑体" panose="02010609060101010101" charset="-122"/>
                          <a:cs typeface="黑体" panose="02010609060101010101" charset="-122"/>
                        </a:rPr>
                        <a:t>理工科四号楼</a:t>
                      </a:r>
                      <a:r>
                        <a:rPr lang="en-US" altLang="zh-CN" sz="800" b="0">
                          <a:latin typeface="黑体" panose="02010609060101010101" charset="-122"/>
                          <a:ea typeface="黑体" panose="02010609060101010101" charset="-122"/>
                          <a:cs typeface="黑体" panose="02010609060101010101" charset="-122"/>
                        </a:rPr>
                        <a:t>504</a:t>
                      </a:r>
                      <a:endParaRPr lang="en-US" altLang="zh-CN" sz="800" b="0">
                        <a:latin typeface="黑体" panose="02010609060101010101" charset="-122"/>
                        <a:ea typeface="黑体" panose="02010609060101010101" charset="-122"/>
                        <a:cs typeface="黑体" panose="02010609060101010101" charset="-122"/>
                      </a:endParaRPr>
                    </a:p>
                  </a:txBody>
                  <a:tcPr marL="0" marR="0" marT="0" marB="1"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altLang="en-US" sz="800" b="1">
                          <a:solidFill>
                            <a:schemeClr val="bg1"/>
                          </a:solidFill>
                          <a:latin typeface="黑体" panose="02010609060101010101" charset="-122"/>
                          <a:ea typeface="黑体" panose="02010609060101010101" charset="-122"/>
                          <a:cs typeface="黑体" panose="02010609060101010101" charset="-122"/>
                        </a:rPr>
                        <a:t>会议时间</a:t>
                      </a:r>
                      <a:endParaRPr lang="zh-CN" altLang="en-US" sz="800" b="1">
                        <a:solidFill>
                          <a:schemeClr val="bg1"/>
                        </a:solidFill>
                        <a:latin typeface="黑体" panose="02010609060101010101" charset="-122"/>
                        <a:ea typeface="黑体" panose="02010609060101010101" charset="-122"/>
                        <a:cs typeface="黑体" panose="02010609060101010101" charset="-122"/>
                      </a:endParaRPr>
                    </a:p>
                  </a:txBody>
                  <a:tcPr marL="0" marR="0" marT="0" marB="1"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1"/>
                    </a:solidFill>
                  </a:tcPr>
                </a:tc>
                <a:tc>
                  <a:txBody>
                    <a:bodyPr/>
                    <a:p>
                      <a:pPr indent="0">
                        <a:buNone/>
                      </a:pPr>
                      <a:r>
                        <a:rPr lang="en-US" altLang="zh-CN" sz="800" b="0">
                          <a:latin typeface="黑体" panose="02010609060101010101" charset="-122"/>
                          <a:ea typeface="黑体" panose="02010609060101010101" charset="-122"/>
                          <a:cs typeface="黑体" panose="02010609060101010101" charset="-122"/>
                        </a:rPr>
                        <a:t>2019.12.17</a:t>
                      </a:r>
                      <a:endParaRPr lang="en-US" altLang="zh-CN" sz="800" b="0">
                        <a:latin typeface="黑体" panose="02010609060101010101" charset="-122"/>
                        <a:ea typeface="黑体" panose="02010609060101010101" charset="-122"/>
                        <a:cs typeface="黑体" panose="02010609060101010101" charset="-122"/>
                      </a:endParaRPr>
                    </a:p>
                  </a:txBody>
                  <a:tcPr marL="0" marR="0" marT="0" marB="1"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156845">
                <a:tc>
                  <a:txBody>
                    <a:bodyPr/>
                    <a:p>
                      <a:pPr indent="0" algn="ctr">
                        <a:buNone/>
                      </a:pPr>
                      <a:r>
                        <a:rPr lang="zh-CN" altLang="en-US" sz="800" b="1">
                          <a:solidFill>
                            <a:schemeClr val="bg1"/>
                          </a:solidFill>
                          <a:latin typeface="黑体" panose="02010609060101010101" charset="-122"/>
                          <a:ea typeface="黑体" panose="02010609060101010101" charset="-122"/>
                          <a:cs typeface="黑体" panose="02010609060101010101" charset="-122"/>
                        </a:rPr>
                        <a:t>受访人</a:t>
                      </a:r>
                      <a:endParaRPr lang="zh-CN" altLang="en-US" sz="800" b="1">
                        <a:solidFill>
                          <a:schemeClr val="bg1"/>
                        </a:solidFill>
                        <a:latin typeface="黑体" panose="02010609060101010101" charset="-122"/>
                        <a:ea typeface="黑体" panose="02010609060101010101" charset="-122"/>
                        <a:cs typeface="黑体" panose="02010609060101010101" charset="-122"/>
                      </a:endParaRPr>
                    </a:p>
                  </a:txBody>
                  <a:tcPr marL="0" marR="0" marT="0" marB="1"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1"/>
                    </a:solidFill>
                  </a:tcPr>
                </a:tc>
                <a:tc>
                  <a:txBody>
                    <a:bodyPr/>
                    <a:p>
                      <a:pPr indent="0" algn="ctr">
                        <a:buNone/>
                      </a:pPr>
                      <a:r>
                        <a:rPr lang="en-US" altLang="zh-CN" sz="800" b="0">
                          <a:latin typeface="黑体" panose="02010609060101010101" charset="-122"/>
                          <a:ea typeface="黑体" panose="02010609060101010101" charset="-122"/>
                          <a:cs typeface="黑体" panose="02010609060101010101" charset="-122"/>
                        </a:rPr>
                        <a:t>/</a:t>
                      </a:r>
                      <a:endParaRPr lang="en-US" altLang="zh-CN" sz="800" b="0">
                        <a:latin typeface="黑体" panose="02010609060101010101" charset="-122"/>
                        <a:ea typeface="黑体" panose="02010609060101010101" charset="-122"/>
                        <a:cs typeface="黑体" panose="02010609060101010101" charset="-122"/>
                      </a:endParaRPr>
                    </a:p>
                  </a:txBody>
                  <a:tcPr marL="0" marR="0" marT="0" marB="1"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altLang="en-US" sz="800" b="1">
                          <a:solidFill>
                            <a:schemeClr val="bg1"/>
                          </a:solidFill>
                          <a:latin typeface="黑体" panose="02010609060101010101" charset="-122"/>
                          <a:ea typeface="黑体" panose="02010609060101010101" charset="-122"/>
                          <a:cs typeface="黑体" panose="02010609060101010101" charset="-122"/>
                        </a:rPr>
                        <a:t>记录人</a:t>
                      </a:r>
                      <a:endParaRPr lang="zh-CN" altLang="en-US" sz="800" b="1">
                        <a:solidFill>
                          <a:schemeClr val="bg1"/>
                        </a:solidFill>
                        <a:latin typeface="黑体" panose="02010609060101010101" charset="-122"/>
                        <a:ea typeface="黑体" panose="02010609060101010101" charset="-122"/>
                        <a:cs typeface="黑体" panose="02010609060101010101" charset="-122"/>
                      </a:endParaRPr>
                    </a:p>
                  </a:txBody>
                  <a:tcPr marL="0" marR="0" marT="0" marB="1"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1"/>
                    </a:solidFill>
                  </a:tcPr>
                </a:tc>
                <a:tc>
                  <a:txBody>
                    <a:bodyPr/>
                    <a:p>
                      <a:pPr indent="0" algn="ctr">
                        <a:buNone/>
                      </a:pPr>
                      <a:r>
                        <a:rPr lang="zh-CN" altLang="en-US" sz="800" b="0">
                          <a:latin typeface="黑体" panose="02010609060101010101" charset="-122"/>
                          <a:ea typeface="黑体" panose="02010609060101010101" charset="-122"/>
                          <a:cs typeface="黑体" panose="02010609060101010101" charset="-122"/>
                        </a:rPr>
                        <a:t>周南</a:t>
                      </a:r>
                      <a:endParaRPr lang="zh-CN" altLang="en-US" sz="800" b="0">
                        <a:latin typeface="黑体" panose="02010609060101010101" charset="-122"/>
                        <a:ea typeface="黑体" panose="02010609060101010101" charset="-122"/>
                        <a:cs typeface="黑体" panose="02010609060101010101" charset="-122"/>
                      </a:endParaRPr>
                    </a:p>
                  </a:txBody>
                  <a:tcPr marL="0" marR="0" marT="0" marB="1"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290195">
                <a:tc>
                  <a:txBody>
                    <a:bodyPr/>
                    <a:p>
                      <a:pPr indent="0" algn="ctr">
                        <a:buNone/>
                      </a:pPr>
                      <a:r>
                        <a:rPr lang="zh-CN" altLang="en-US" sz="800" b="1">
                          <a:solidFill>
                            <a:schemeClr val="bg1"/>
                          </a:solidFill>
                          <a:latin typeface="黑体" panose="02010609060101010101" charset="-122"/>
                          <a:ea typeface="黑体" panose="02010609060101010101" charset="-122"/>
                          <a:cs typeface="黑体" panose="02010609060101010101" charset="-122"/>
                        </a:rPr>
                        <a:t>访谈人员</a:t>
                      </a:r>
                      <a:endParaRPr lang="zh-CN" altLang="en-US" sz="800" b="1">
                        <a:solidFill>
                          <a:schemeClr val="bg1"/>
                        </a:solidFill>
                        <a:latin typeface="黑体" panose="02010609060101010101" charset="-122"/>
                        <a:ea typeface="黑体" panose="02010609060101010101" charset="-122"/>
                        <a:cs typeface="黑体" panose="02010609060101010101" charset="-122"/>
                      </a:endParaRPr>
                    </a:p>
                  </a:txBody>
                  <a:tcPr marL="0" marR="0" marT="0" marB="1" vert="horz"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1"/>
                    </a:solidFill>
                  </a:tcPr>
                </a:tc>
                <a:tc gridSpan="3">
                  <a:txBody>
                    <a:bodyPr/>
                    <a:p>
                      <a:pPr indent="0">
                        <a:buNone/>
                      </a:pPr>
                      <a:r>
                        <a:rPr lang="zh-CN" altLang="en-US" sz="800" b="0">
                          <a:latin typeface="黑体" panose="02010609060101010101" charset="-122"/>
                          <a:ea typeface="黑体" panose="02010609060101010101" charset="-122"/>
                          <a:cs typeface="黑体" panose="02010609060101010101" charset="-122"/>
                        </a:rPr>
                        <a:t>杨枨，郭岳（</a:t>
                      </a:r>
                      <a:r>
                        <a:rPr lang="en-US" altLang="zh-CN" sz="800" b="0">
                          <a:latin typeface="黑体" panose="02010609060101010101" charset="-122"/>
                          <a:ea typeface="黑体" panose="02010609060101010101" charset="-122"/>
                          <a:cs typeface="黑体" panose="02010609060101010101" charset="-122"/>
                        </a:rPr>
                        <a:t>PM</a:t>
                      </a:r>
                      <a:r>
                        <a:rPr lang="zh-CN" altLang="en-US" sz="800" b="0">
                          <a:latin typeface="黑体" panose="02010609060101010101" charset="-122"/>
                          <a:ea typeface="黑体" panose="02010609060101010101" charset="-122"/>
                          <a:cs typeface="黑体" panose="02010609060101010101" charset="-122"/>
                        </a:rPr>
                        <a:t>），李骏，叶瑶毓，周南，杨寒凌，俞佳琪，高兴欣，苏东来，张洛嘉，王哲</a:t>
                      </a:r>
                      <a:endParaRPr lang="zh-CN" altLang="en-US" sz="800" b="0">
                        <a:latin typeface="黑体" panose="02010609060101010101" charset="-122"/>
                        <a:ea typeface="黑体" panose="02010609060101010101" charset="-122"/>
                        <a:cs typeface="黑体" panose="02010609060101010101" charset="-122"/>
                      </a:endParaRPr>
                    </a:p>
                  </a:txBody>
                  <a:tcPr marL="0" marR="0" marT="0" marB="1"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hMerge="1">
                  <a:tcP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hMerge="1">
                  <a:tcPr>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r>
              <a:tr h="173990">
                <a:tc>
                  <a:txBody>
                    <a:bodyPr/>
                    <a:p>
                      <a:pPr indent="0" algn="ctr">
                        <a:buNone/>
                      </a:pPr>
                      <a:r>
                        <a:rPr lang="zh-CN" altLang="en-US" sz="800" b="1">
                          <a:solidFill>
                            <a:schemeClr val="bg1"/>
                          </a:solidFill>
                          <a:latin typeface="黑体" panose="02010609060101010101" charset="-122"/>
                          <a:ea typeface="黑体" panose="02010609060101010101" charset="-122"/>
                          <a:cs typeface="黑体" panose="02010609060101010101" charset="-122"/>
                        </a:rPr>
                        <a:t>会议主题</a:t>
                      </a:r>
                      <a:endParaRPr lang="zh-CN" altLang="en-US" sz="800" b="1">
                        <a:solidFill>
                          <a:schemeClr val="bg1"/>
                        </a:solidFill>
                        <a:latin typeface="黑体" panose="02010609060101010101" charset="-122"/>
                        <a:ea typeface="黑体" panose="02010609060101010101" charset="-122"/>
                        <a:cs typeface="黑体" panose="02010609060101010101" charset="-122"/>
                      </a:endParaRPr>
                    </a:p>
                  </a:txBody>
                  <a:tcPr marL="0" marR="0" marT="0" marB="1" vert="horz"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1"/>
                    </a:solidFill>
                  </a:tcPr>
                </a:tc>
                <a:tc gridSpan="3">
                  <a:txBody>
                    <a:bodyPr/>
                    <a:p>
                      <a:pPr indent="0" algn="ctr">
                        <a:buNone/>
                      </a:pPr>
                      <a:r>
                        <a:rPr lang="en-US" altLang="zh-CN" sz="800" b="0">
                          <a:latin typeface="黑体" panose="02010609060101010101" charset="-122"/>
                          <a:ea typeface="黑体" panose="02010609060101010101" charset="-122"/>
                          <a:cs typeface="黑体" panose="02010609060101010101" charset="-122"/>
                        </a:rPr>
                        <a:t>PBCLS JAD</a:t>
                      </a:r>
                      <a:endParaRPr lang="en-US" altLang="zh-CN" sz="800" b="0">
                        <a:latin typeface="黑体" panose="02010609060101010101" charset="-122"/>
                        <a:ea typeface="黑体" panose="02010609060101010101" charset="-122"/>
                        <a:cs typeface="黑体" panose="02010609060101010101" charset="-122"/>
                      </a:endParaRPr>
                    </a:p>
                  </a:txBody>
                  <a:tcPr marL="0" marR="0" marT="0" marB="1"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hMerge="1">
                  <a:tcP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hMerge="1">
                  <a:tcPr>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r>
              <a:tr h="3018155">
                <a:tc gridSpan="4">
                  <a:txBody>
                    <a:bodyPr/>
                    <a:p>
                      <a:pPr indent="0" fontAlgn="auto">
                        <a:lnSpc>
                          <a:spcPct val="120000"/>
                        </a:lnSpc>
                        <a:buNone/>
                      </a:pPr>
                      <a:r>
                        <a:rPr lang="zh-CN" altLang="en-US" sz="800" b="0">
                          <a:latin typeface="黑体" panose="02010609060101010101" charset="-122"/>
                          <a:ea typeface="黑体" panose="02010609060101010101" charset="-122"/>
                          <a:cs typeface="黑体" panose="02010609060101010101" charset="-122"/>
                        </a:rPr>
                        <a:t>访谈概要：</a:t>
                      </a:r>
                      <a:endParaRPr lang="zh-CN" altLang="en-US" sz="800" b="0">
                        <a:latin typeface="黑体" panose="02010609060101010101" charset="-122"/>
                        <a:ea typeface="黑体" panose="02010609060101010101" charset="-122"/>
                        <a:cs typeface="黑体" panose="02010609060101010101" charset="-122"/>
                      </a:endParaRPr>
                    </a:p>
                    <a:p>
                      <a:pPr indent="0" fontAlgn="auto">
                        <a:lnSpc>
                          <a:spcPct val="120000"/>
                        </a:lnSpc>
                        <a:buNone/>
                      </a:pPr>
                      <a:r>
                        <a:rPr lang="zh-CN" altLang="en-US" sz="800" b="0">
                          <a:latin typeface="黑体" panose="02010609060101010101" charset="-122"/>
                          <a:ea typeface="黑体" panose="02010609060101010101" charset="-122"/>
                          <a:cs typeface="黑体" panose="02010609060101010101" charset="-122"/>
                        </a:rPr>
                        <a:t>1.郭岳展示需求冲突；</a:t>
                      </a:r>
                      <a:endParaRPr lang="zh-CN" altLang="en-US" sz="800" b="0">
                        <a:latin typeface="黑体" panose="02010609060101010101" charset="-122"/>
                        <a:ea typeface="黑体" panose="02010609060101010101" charset="-122"/>
                        <a:cs typeface="黑体" panose="02010609060101010101" charset="-122"/>
                      </a:endParaRPr>
                    </a:p>
                    <a:p>
                      <a:pPr indent="0" fontAlgn="auto">
                        <a:lnSpc>
                          <a:spcPct val="120000"/>
                        </a:lnSpc>
                        <a:buNone/>
                      </a:pPr>
                      <a:r>
                        <a:rPr lang="zh-CN" altLang="en-US" sz="800" b="0">
                          <a:latin typeface="黑体" panose="02010609060101010101" charset="-122"/>
                          <a:ea typeface="黑体" panose="02010609060101010101" charset="-122"/>
                          <a:cs typeface="黑体" panose="02010609060101010101" charset="-122"/>
                        </a:rPr>
                        <a:t>2.苏东来、张洛嘉、项目组成员讨论需求冲突1：系统消息是否需要自定义排序</a:t>
                      </a:r>
                      <a:endParaRPr lang="zh-CN" altLang="en-US" sz="800" b="0">
                        <a:latin typeface="黑体" panose="02010609060101010101" charset="-122"/>
                        <a:ea typeface="黑体" panose="02010609060101010101" charset="-122"/>
                        <a:cs typeface="黑体" panose="02010609060101010101" charset="-122"/>
                      </a:endParaRPr>
                    </a:p>
                    <a:p>
                      <a:pPr indent="0" fontAlgn="auto">
                        <a:lnSpc>
                          <a:spcPct val="120000"/>
                        </a:lnSpc>
                        <a:buNone/>
                      </a:pPr>
                      <a:r>
                        <a:rPr lang="zh-CN" altLang="en-US" sz="800" b="0">
                          <a:latin typeface="黑体" panose="02010609060101010101" charset="-122"/>
                          <a:ea typeface="黑体" panose="02010609060101010101" charset="-122"/>
                          <a:cs typeface="黑体" panose="02010609060101010101" charset="-122"/>
                        </a:rPr>
                        <a:t>3.杨枨老师、张洛嘉、项目组成员讨论需求冲突2：小组文档概览界面是否需要提示容量</a:t>
                      </a:r>
                      <a:endParaRPr lang="zh-CN" altLang="en-US" sz="800" b="0">
                        <a:latin typeface="黑体" panose="02010609060101010101" charset="-122"/>
                        <a:ea typeface="黑体" panose="02010609060101010101" charset="-122"/>
                        <a:cs typeface="黑体" panose="02010609060101010101" charset="-122"/>
                      </a:endParaRPr>
                    </a:p>
                    <a:p>
                      <a:pPr indent="0" fontAlgn="auto">
                        <a:lnSpc>
                          <a:spcPct val="120000"/>
                        </a:lnSpc>
                        <a:buNone/>
                      </a:pPr>
                      <a:r>
                        <a:rPr lang="zh-CN" altLang="en-US" sz="800" b="1">
                          <a:latin typeface="黑体" panose="02010609060101010101" charset="-122"/>
                          <a:ea typeface="黑体" panose="02010609060101010101" charset="-122"/>
                          <a:cs typeface="黑体" panose="02010609060101010101" charset="-122"/>
                        </a:rPr>
                        <a:t>访谈具体内容</a:t>
                      </a:r>
                      <a:r>
                        <a:rPr lang="zh-CN" altLang="en-US" sz="800" b="0">
                          <a:latin typeface="黑体" panose="02010609060101010101" charset="-122"/>
                          <a:ea typeface="黑体" panose="02010609060101010101" charset="-122"/>
                          <a:cs typeface="黑体" panose="02010609060101010101" charset="-122"/>
                        </a:rPr>
                        <a:t>：</a:t>
                      </a:r>
                      <a:endParaRPr lang="zh-CN" altLang="en-US" sz="800" b="0">
                        <a:latin typeface="黑体" panose="02010609060101010101" charset="-122"/>
                        <a:ea typeface="黑体" panose="02010609060101010101" charset="-122"/>
                        <a:cs typeface="黑体" panose="02010609060101010101" charset="-122"/>
                      </a:endParaRPr>
                    </a:p>
                    <a:p>
                      <a:pPr indent="0" fontAlgn="auto">
                        <a:lnSpc>
                          <a:spcPct val="120000"/>
                        </a:lnSpc>
                        <a:buNone/>
                      </a:pPr>
                      <a:r>
                        <a:rPr lang="zh-CN" altLang="en-US" sz="800" b="0">
                          <a:latin typeface="黑体" panose="02010609060101010101" charset="-122"/>
                          <a:ea typeface="黑体" panose="02010609060101010101" charset="-122"/>
                          <a:cs typeface="黑体" panose="02010609060101010101" charset="-122"/>
                        </a:rPr>
                        <a:t>（壹）郭岳展示先前记录的需求冲突：</a:t>
                      </a:r>
                      <a:endParaRPr lang="zh-CN" altLang="en-US" sz="800" b="0">
                        <a:latin typeface="黑体" panose="02010609060101010101" charset="-122"/>
                        <a:ea typeface="黑体" panose="02010609060101010101" charset="-122"/>
                        <a:cs typeface="黑体" panose="02010609060101010101" charset="-122"/>
                      </a:endParaRPr>
                    </a:p>
                    <a:p>
                      <a:pPr indent="0" fontAlgn="auto">
                        <a:lnSpc>
                          <a:spcPct val="120000"/>
                        </a:lnSpc>
                        <a:buNone/>
                      </a:pPr>
                      <a:r>
                        <a:rPr lang="zh-CN" altLang="en-US" sz="800" b="0">
                          <a:latin typeface="黑体" panose="02010609060101010101" charset="-122"/>
                          <a:ea typeface="黑体" panose="02010609060101010101" charset="-122"/>
                          <a:cs typeface="黑体" panose="02010609060101010101" charset="-122"/>
                        </a:rPr>
                        <a:t> 1.</a:t>
                      </a:r>
                      <a:r>
                        <a:rPr lang="zh-CN" altLang="en-US" sz="800" b="0">
                          <a:solidFill>
                            <a:srgbClr val="FF0000"/>
                          </a:solidFill>
                          <a:latin typeface="黑体" panose="02010609060101010101" charset="-122"/>
                          <a:ea typeface="黑体" panose="02010609060101010101" charset="-122"/>
                          <a:cs typeface="黑体" panose="02010609060101010101" charset="-122"/>
                        </a:rPr>
                        <a:t>系统消息</a:t>
                      </a:r>
                      <a:r>
                        <a:rPr lang="zh-CN" altLang="en-US" sz="800" b="0">
                          <a:latin typeface="黑体" panose="02010609060101010101" charset="-122"/>
                          <a:ea typeface="黑体" panose="02010609060101010101" charset="-122"/>
                          <a:cs typeface="黑体" panose="02010609060101010101" charset="-122"/>
                        </a:rPr>
                        <a:t>是否需要</a:t>
                      </a:r>
                      <a:r>
                        <a:rPr lang="zh-CN" altLang="en-US" sz="800" b="0">
                          <a:solidFill>
                            <a:srgbClr val="FF0000"/>
                          </a:solidFill>
                          <a:latin typeface="黑体" panose="02010609060101010101" charset="-122"/>
                          <a:ea typeface="黑体" panose="02010609060101010101" charset="-122"/>
                          <a:cs typeface="黑体" panose="02010609060101010101" charset="-122"/>
                        </a:rPr>
                        <a:t>自定义排序</a:t>
                      </a:r>
                      <a:r>
                        <a:rPr lang="zh-CN" altLang="en-US" sz="800" b="0">
                          <a:latin typeface="黑体" panose="02010609060101010101" charset="-122"/>
                          <a:ea typeface="黑体" panose="02010609060101010101" charset="-122"/>
                          <a:cs typeface="黑体" panose="02010609060101010101" charset="-122"/>
                        </a:rPr>
                        <a:t>；2.小组</a:t>
                      </a:r>
                      <a:r>
                        <a:rPr lang="zh-CN" altLang="en-US" sz="800" b="0">
                          <a:solidFill>
                            <a:srgbClr val="FF0000"/>
                          </a:solidFill>
                          <a:latin typeface="黑体" panose="02010609060101010101" charset="-122"/>
                          <a:ea typeface="黑体" panose="02010609060101010101" charset="-122"/>
                          <a:cs typeface="黑体" panose="02010609060101010101" charset="-122"/>
                        </a:rPr>
                        <a:t>文档概览界面</a:t>
                      </a:r>
                      <a:r>
                        <a:rPr lang="zh-CN" altLang="en-US" sz="800" b="0">
                          <a:latin typeface="黑体" panose="02010609060101010101" charset="-122"/>
                          <a:ea typeface="黑体" panose="02010609060101010101" charset="-122"/>
                          <a:cs typeface="黑体" panose="02010609060101010101" charset="-122"/>
                        </a:rPr>
                        <a:t>是否需要</a:t>
                      </a:r>
                      <a:r>
                        <a:rPr lang="zh-CN" altLang="en-US" sz="800" b="0">
                          <a:solidFill>
                            <a:srgbClr val="FF0000"/>
                          </a:solidFill>
                          <a:latin typeface="黑体" panose="02010609060101010101" charset="-122"/>
                          <a:ea typeface="黑体" panose="02010609060101010101" charset="-122"/>
                          <a:cs typeface="黑体" panose="02010609060101010101" charset="-122"/>
                        </a:rPr>
                        <a:t>提示容量</a:t>
                      </a:r>
                      <a:endParaRPr lang="zh-CN" altLang="en-US" sz="800" b="0">
                        <a:solidFill>
                          <a:srgbClr val="FF0000"/>
                        </a:solidFill>
                        <a:latin typeface="黑体" panose="02010609060101010101" charset="-122"/>
                        <a:ea typeface="黑体" panose="02010609060101010101" charset="-122"/>
                        <a:cs typeface="黑体" panose="02010609060101010101" charset="-122"/>
                      </a:endParaRPr>
                    </a:p>
                    <a:p>
                      <a:pPr indent="0" fontAlgn="auto">
                        <a:lnSpc>
                          <a:spcPct val="120000"/>
                        </a:lnSpc>
                        <a:buNone/>
                      </a:pPr>
                      <a:r>
                        <a:rPr lang="zh-CN" altLang="en-US" sz="800" b="0">
                          <a:latin typeface="黑体" panose="02010609060101010101" charset="-122"/>
                          <a:ea typeface="黑体" panose="02010609060101010101" charset="-122"/>
                          <a:cs typeface="黑体" panose="02010609060101010101" charset="-122"/>
                        </a:rPr>
                        <a:t>（贰）苏东来、张洛嘉、项目组成员讨论需求冲突1</a:t>
                      </a:r>
                      <a:r>
                        <a:rPr lang="en-US" altLang="zh-CN" sz="800" b="0">
                          <a:latin typeface="黑体" panose="02010609060101010101" charset="-122"/>
                          <a:ea typeface="黑体" panose="02010609060101010101" charset="-122"/>
                          <a:cs typeface="黑体" panose="02010609060101010101" charset="-122"/>
                        </a:rPr>
                        <a:t>.</a:t>
                      </a:r>
                      <a:r>
                        <a:rPr lang="zh-CN" altLang="en-US" sz="800" b="0">
                          <a:latin typeface="黑体" panose="02010609060101010101" charset="-122"/>
                          <a:ea typeface="黑体" panose="02010609060101010101" charset="-122"/>
                          <a:cs typeface="黑体" panose="02010609060101010101" charset="-122"/>
                        </a:rPr>
                        <a:t>系统消息是否需要自定义排序，大家一致认为该界面已经足够清晰，系统消息项较少，因此最终的结论是采用张洛嘉同学提出的方案：</a:t>
                      </a:r>
                      <a:r>
                        <a:rPr lang="zh-CN" altLang="en-US" sz="800" b="0">
                          <a:solidFill>
                            <a:srgbClr val="FF0000"/>
                          </a:solidFill>
                          <a:latin typeface="黑体" panose="02010609060101010101" charset="-122"/>
                          <a:ea typeface="黑体" panose="02010609060101010101" charset="-122"/>
                          <a:cs typeface="黑体" panose="02010609060101010101" charset="-122"/>
                        </a:rPr>
                        <a:t>系统消息不需要自定义排序</a:t>
                      </a:r>
                      <a:endParaRPr lang="zh-CN" altLang="en-US" sz="800" b="0">
                        <a:solidFill>
                          <a:srgbClr val="FF0000"/>
                        </a:solidFill>
                        <a:latin typeface="黑体" panose="02010609060101010101" charset="-122"/>
                        <a:ea typeface="黑体" panose="02010609060101010101" charset="-122"/>
                        <a:cs typeface="黑体" panose="02010609060101010101" charset="-122"/>
                      </a:endParaRPr>
                    </a:p>
                    <a:p>
                      <a:pPr indent="0" fontAlgn="auto">
                        <a:lnSpc>
                          <a:spcPct val="120000"/>
                        </a:lnSpc>
                        <a:buNone/>
                      </a:pPr>
                      <a:r>
                        <a:rPr lang="zh-CN" altLang="en-US" sz="800" b="0">
                          <a:latin typeface="黑体" panose="02010609060101010101" charset="-122"/>
                          <a:ea typeface="黑体" panose="02010609060101010101" charset="-122"/>
                          <a:cs typeface="黑体" panose="02010609060101010101" charset="-122"/>
                        </a:rPr>
                        <a:t>（叁）杨枨老师、张洛嘉、项目组成员讨论需求冲突2：小组文档概览界面是否需要提示容量，杨枨老师认为目前开发不需要去考虑容量的功能，如果需要开发这个功能需要考虑下列问题：谁来分配该容量，按照什么原则来分配。项目组成员认为需要保留该功能，杨枨老师认为可以保留该方案，需要完整的配套的用例。</a:t>
                      </a:r>
                      <a:r>
                        <a:rPr lang="zh-CN" altLang="en-US" sz="800" b="0">
                          <a:solidFill>
                            <a:srgbClr val="FF0000"/>
                          </a:solidFill>
                          <a:latin typeface="黑体" panose="02010609060101010101" charset="-122"/>
                          <a:ea typeface="黑体" panose="02010609060101010101" charset="-122"/>
                          <a:cs typeface="黑体" panose="02010609060101010101" charset="-122"/>
                        </a:rPr>
                        <a:t>最终的结论是保留小组文档概览界面的容量功能</a:t>
                      </a:r>
                      <a:endParaRPr lang="zh-CN" altLang="en-US" sz="800" b="0">
                        <a:solidFill>
                          <a:srgbClr val="FF0000"/>
                        </a:solidFill>
                        <a:latin typeface="黑体" panose="02010609060101010101" charset="-122"/>
                        <a:ea typeface="黑体" panose="02010609060101010101" charset="-122"/>
                        <a:cs typeface="黑体" panose="02010609060101010101" charset="-122"/>
                      </a:endParaRPr>
                    </a:p>
                    <a:p>
                      <a:pPr indent="0" fontAlgn="auto">
                        <a:lnSpc>
                          <a:spcPct val="120000"/>
                        </a:lnSpc>
                        <a:buNone/>
                      </a:pPr>
                      <a:r>
                        <a:rPr lang="zh-CN" altLang="en-US" sz="800" b="1">
                          <a:latin typeface="黑体" panose="02010609060101010101" charset="-122"/>
                          <a:ea typeface="黑体" panose="02010609060101010101" charset="-122"/>
                          <a:cs typeface="黑体" panose="02010609060101010101" charset="-122"/>
                        </a:rPr>
                        <a:t>解决方法：</a:t>
                      </a:r>
                      <a:endParaRPr lang="zh-CN" altLang="en-US" sz="800" b="0">
                        <a:latin typeface="黑体" panose="02010609060101010101" charset="-122"/>
                        <a:ea typeface="黑体" panose="02010609060101010101" charset="-122"/>
                        <a:cs typeface="黑体" panose="02010609060101010101" charset="-122"/>
                      </a:endParaRPr>
                    </a:p>
                    <a:p>
                      <a:pPr indent="0" fontAlgn="auto">
                        <a:lnSpc>
                          <a:spcPct val="120000"/>
                        </a:lnSpc>
                        <a:buNone/>
                      </a:pPr>
                      <a:r>
                        <a:rPr lang="zh-CN" altLang="en-US" sz="800" b="0">
                          <a:latin typeface="黑体" panose="02010609060101010101" charset="-122"/>
                          <a:ea typeface="黑体" panose="02010609060101010101" charset="-122"/>
                          <a:cs typeface="黑体" panose="02010609060101010101" charset="-122"/>
                        </a:rPr>
                        <a:t>1.重新进行优先级打分，用例，界面原型，测试用例，SRS文档，数据字典迭代</a:t>
                      </a:r>
                      <a:endParaRPr lang="zh-CN" altLang="en-US" sz="800" b="0">
                        <a:latin typeface="黑体" panose="02010609060101010101" charset="-122"/>
                        <a:ea typeface="黑体" panose="02010609060101010101" charset="-122"/>
                        <a:cs typeface="黑体" panose="02010609060101010101" charset="-122"/>
                      </a:endParaRPr>
                    </a:p>
                    <a:p>
                      <a:pPr indent="0" fontAlgn="auto">
                        <a:lnSpc>
                          <a:spcPct val="120000"/>
                        </a:lnSpc>
                        <a:buNone/>
                      </a:pPr>
                      <a:r>
                        <a:rPr lang="en-US" altLang="zh-CN" sz="800" b="0">
                          <a:latin typeface="黑体" panose="02010609060101010101" charset="-122"/>
                          <a:ea typeface="黑体" panose="02010609060101010101" charset="-122"/>
                          <a:cs typeface="黑体" panose="02010609060101010101" charset="-122"/>
                        </a:rPr>
                        <a:t>2.</a:t>
                      </a:r>
                      <a:r>
                        <a:rPr lang="zh-CN" altLang="en-US" sz="800" b="0">
                          <a:latin typeface="黑体" panose="02010609060101010101" charset="-122"/>
                          <a:ea typeface="黑体" panose="02010609060101010101" charset="-122"/>
                          <a:cs typeface="黑体" panose="02010609060101010101" charset="-122"/>
                        </a:rPr>
                        <a:t>做好相关记录</a:t>
                      </a:r>
                      <a:endParaRPr lang="zh-CN" altLang="en-US" sz="800" b="0">
                        <a:latin typeface="黑体" panose="02010609060101010101" charset="-122"/>
                        <a:ea typeface="黑体" panose="02010609060101010101" charset="-122"/>
                        <a:cs typeface="黑体" panose="02010609060101010101" charset="-122"/>
                      </a:endParaRPr>
                    </a:p>
                  </a:txBody>
                  <a:tcPr marL="0" marR="0" marT="0" marB="1"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hMerge="1">
                  <a:tcP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hMerge="1">
                  <a:tcP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hMerge="1">
                  <a:tcPr>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r>
            </a:tbl>
          </a:graphicData>
        </a:graphic>
      </p:graphicFrame>
      <p:sp>
        <p:nvSpPr>
          <p:cNvPr id="27" name="圆角矩形 26"/>
          <p:cNvSpPr>
            <a:spLocks noChangeArrowheads="1"/>
          </p:cNvSpPr>
          <p:nvPr/>
        </p:nvSpPr>
        <p:spPr bwMode="auto">
          <a:xfrm>
            <a:off x="592455" y="384810"/>
            <a:ext cx="2726690" cy="388620"/>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anchor="ctr"/>
          <a:p>
            <a:pPr algn="ctr" defTabSz="913130">
              <a:defRPr/>
            </a:pPr>
            <a:r>
              <a:rPr lang="zh-CN" altLang="en-US">
                <a:solidFill>
                  <a:schemeClr val="bg1"/>
                </a:solidFill>
              </a:rPr>
              <a:t>需求冲突处理（</a:t>
            </a:r>
            <a:r>
              <a:rPr lang="en-US" altLang="zh-CN">
                <a:solidFill>
                  <a:schemeClr val="bg1"/>
                </a:solidFill>
              </a:rPr>
              <a:t>JAD</a:t>
            </a:r>
            <a:r>
              <a:rPr lang="zh-CN" altLang="en-US">
                <a:solidFill>
                  <a:schemeClr val="bg1"/>
                </a:solidFill>
              </a:rPr>
              <a:t>）</a:t>
            </a:r>
            <a:endParaRPr lang="zh-CN" altLang="en-US">
              <a:solidFill>
                <a:schemeClr val="bg1"/>
              </a:solidFill>
            </a:endParaRPr>
          </a:p>
        </p:txBody>
      </p:sp>
    </p:spTree>
  </p:cSld>
  <p:clrMapOvr>
    <a:masterClrMapping/>
  </p:clrMapOvr>
  <p:transition advClick="0" advTm="7000">
    <p:pull dir="l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p:tgtEl>
                                          <p:spTgt spid="27"/>
                                        </p:tgtEl>
                                        <p:attrNameLst>
                                          <p:attrName>ppt_y</p:attrName>
                                        </p:attrNameLst>
                                      </p:cBhvr>
                                      <p:tavLst>
                                        <p:tav tm="0">
                                          <p:val>
                                            <p:strVal val="#ppt_y-#ppt_h*1.125000"/>
                                          </p:val>
                                        </p:tav>
                                        <p:tav tm="100000">
                                          <p:val>
                                            <p:strVal val="#ppt_y"/>
                                          </p:val>
                                        </p:tav>
                                      </p:tavLst>
                                    </p:anim>
                                    <p:animEffect transition="in" filter="wipe(down)">
                                      <p:cBhvr>
                                        <p:cTn id="8"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ldLvl="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框 4"/>
          <p:cNvSpPr txBox="1"/>
          <p:nvPr/>
        </p:nvSpPr>
        <p:spPr>
          <a:xfrm>
            <a:off x="1588135" y="2042160"/>
            <a:ext cx="6953885" cy="1906905"/>
          </a:xfrm>
          <a:prstGeom prst="rect">
            <a:avLst/>
          </a:prstGeom>
          <a:noFill/>
          <a:ln w="9525">
            <a:noFill/>
          </a:ln>
        </p:spPr>
        <p:txBody>
          <a:bodyPr wrap="square">
            <a:spAutoFit/>
          </a:bodyPr>
          <a:p>
            <a:pPr marL="269875" indent="-269875"/>
            <a:r>
              <a:rPr lang="en-US" altLang="zh-CN" sz="2000" b="0">
                <a:latin typeface="华文楷体" panose="02010600040101010101" charset="-122"/>
                <a:ea typeface="华文楷体" panose="02010600040101010101" charset="-122"/>
                <a:cs typeface="华文楷体" panose="02010600040101010101" charset="-122"/>
              </a:rPr>
              <a:t>1. </a:t>
            </a:r>
            <a:r>
              <a:rPr sz="2000" b="1">
                <a:latin typeface="华文楷体" panose="02010600040101010101" charset="-122"/>
                <a:ea typeface="华文楷体" panose="02010600040101010101" charset="-122"/>
                <a:cs typeface="华文楷体" panose="02010600040101010101" charset="-122"/>
                <a:sym typeface="+mn-ea"/>
              </a:rPr>
              <a:t>消息界面能否自定义排序</a:t>
            </a:r>
            <a:endParaRPr sz="2000" b="1">
              <a:latin typeface="华文楷体" panose="02010600040101010101" charset="-122"/>
              <a:ea typeface="华文楷体" panose="02010600040101010101" charset="-122"/>
              <a:cs typeface="华文楷体" panose="02010600040101010101" charset="-122"/>
              <a:sym typeface="+mn-ea"/>
            </a:endParaRPr>
          </a:p>
          <a:p>
            <a:pPr marL="269875" indent="-269875"/>
            <a:r>
              <a:rPr lang="zh-CN" altLang="en-US" sz="2000" b="0">
                <a:latin typeface="华文楷体" panose="02010600040101010101" charset="-122"/>
                <a:ea typeface="华文楷体" panose="02010600040101010101" charset="-122"/>
                <a:cs typeface="华文楷体" panose="02010600040101010101" charset="-122"/>
              </a:rPr>
              <a:t>处理结果：</a:t>
            </a:r>
            <a:r>
              <a:rPr lang="zh-CN" altLang="en-US" sz="2000" b="0">
                <a:solidFill>
                  <a:srgbClr val="FF0000"/>
                </a:solidFill>
                <a:latin typeface="华文楷体" panose="02010600040101010101" charset="-122"/>
                <a:ea typeface="华文楷体" panose="02010600040101010101" charset="-122"/>
                <a:cs typeface="华文楷体" panose="02010600040101010101" charset="-122"/>
              </a:rPr>
              <a:t>不能自定义排序</a:t>
            </a:r>
            <a:endParaRPr lang="zh-CN" altLang="en-US" sz="2000" b="0">
              <a:latin typeface="华文楷体" panose="02010600040101010101" charset="-122"/>
              <a:ea typeface="华文楷体" panose="02010600040101010101" charset="-122"/>
              <a:cs typeface="华文楷体" panose="02010600040101010101" charset="-122"/>
            </a:endParaRPr>
          </a:p>
          <a:p>
            <a:pPr marL="269875" indent="-269875"/>
            <a:endParaRPr lang="zh-CN" altLang="en-US" sz="2000" b="0">
              <a:latin typeface="华文楷体" panose="02010600040101010101" charset="-122"/>
              <a:ea typeface="华文楷体" panose="02010600040101010101" charset="-122"/>
              <a:cs typeface="华文楷体" panose="02010600040101010101" charset="-122"/>
            </a:endParaRPr>
          </a:p>
          <a:p>
            <a:pPr marL="269875" indent="-269875"/>
            <a:r>
              <a:rPr lang="en-US" sz="2000" b="0">
                <a:latin typeface="华文楷体" panose="02010600040101010101" charset="-122"/>
                <a:ea typeface="华文楷体" panose="02010600040101010101" charset="-122"/>
                <a:cs typeface="华文楷体" panose="02010600040101010101" charset="-122"/>
              </a:rPr>
              <a:t> </a:t>
            </a:r>
            <a:r>
              <a:rPr lang="en-US" sz="2000" b="0">
                <a:latin typeface="Calibri" panose="020F0502020204030204" charset="0"/>
                <a:ea typeface="宋体" panose="02010600030101010101" pitchFamily="2" charset="-122"/>
                <a:cs typeface="宋体-简" panose="02010800040101010101" charset="-122"/>
              </a:rPr>
              <a:t>2. </a:t>
            </a:r>
            <a:r>
              <a:rPr sz="2000" b="1">
                <a:latin typeface="华文楷体" panose="02010600040101010101" charset="-122"/>
                <a:ea typeface="华文楷体" panose="02010600040101010101" charset="-122"/>
                <a:cs typeface="华文楷体" panose="02010600040101010101" charset="-122"/>
                <a:sym typeface="+mn-ea"/>
              </a:rPr>
              <a:t>小组文档概览界面是否需要提示剩余容量</a:t>
            </a:r>
            <a:endParaRPr sz="1800" b="1">
              <a:latin typeface="华文楷体" panose="02010600040101010101" charset="-122"/>
              <a:ea typeface="华文楷体" panose="02010600040101010101" charset="-122"/>
              <a:cs typeface="华文楷体" panose="02010600040101010101" charset="-122"/>
              <a:sym typeface="+mn-ea"/>
            </a:endParaRPr>
          </a:p>
          <a:p>
            <a:pPr marL="269875" indent="-269875"/>
            <a:r>
              <a:rPr lang="zh-CN" sz="2000">
                <a:latin typeface="华文楷体" panose="02010600040101010101" charset="-122"/>
                <a:ea typeface="华文楷体" panose="02010600040101010101" charset="-122"/>
                <a:cs typeface="华文楷体" panose="02010600040101010101" charset="-122"/>
                <a:sym typeface="+mn-ea"/>
              </a:rPr>
              <a:t>处理结果：</a:t>
            </a:r>
            <a:r>
              <a:rPr lang="zh-CN" sz="2000">
                <a:solidFill>
                  <a:srgbClr val="FF0000"/>
                </a:solidFill>
                <a:latin typeface="华文楷体" panose="02010600040101010101" charset="-122"/>
                <a:ea typeface="华文楷体" panose="02010600040101010101" charset="-122"/>
                <a:cs typeface="华文楷体" panose="02010600040101010101" charset="-122"/>
                <a:sym typeface="+mn-ea"/>
              </a:rPr>
              <a:t>需要提示剩余容量</a:t>
            </a:r>
            <a:endParaRPr lang="en-US" sz="1800" b="0">
              <a:solidFill>
                <a:srgbClr val="FF0000"/>
              </a:solidFill>
              <a:latin typeface="Calibri" panose="020F0502020204030204" charset="0"/>
              <a:ea typeface="宋体" panose="02010600030101010101" pitchFamily="2" charset="-122"/>
            </a:endParaRPr>
          </a:p>
          <a:p>
            <a:endParaRPr lang="en-US" altLang="en-US" sz="1800" b="0">
              <a:solidFill>
                <a:srgbClr val="FF0000"/>
              </a:solidFill>
              <a:latin typeface="Calibri" panose="020F0502020204030204" charset="0"/>
              <a:ea typeface="宋体" panose="02010600030101010101" pitchFamily="2" charset="-122"/>
            </a:endParaRPr>
          </a:p>
        </p:txBody>
      </p:sp>
      <p:sp>
        <p:nvSpPr>
          <p:cNvPr id="6" name="文本框 5"/>
          <p:cNvSpPr txBox="1"/>
          <p:nvPr/>
        </p:nvSpPr>
        <p:spPr>
          <a:xfrm>
            <a:off x="1588135" y="1245870"/>
            <a:ext cx="1402080" cy="460375"/>
          </a:xfrm>
          <a:prstGeom prst="rect">
            <a:avLst/>
          </a:prstGeom>
          <a:noFill/>
        </p:spPr>
        <p:txBody>
          <a:bodyPr wrap="none" rtlCol="0">
            <a:spAutoFit/>
          </a:bodyPr>
          <a:p>
            <a:r>
              <a:rPr lang="zh-CN" altLang="en-US" sz="2400"/>
              <a:t>处理结果</a:t>
            </a:r>
            <a:endParaRPr lang="zh-CN" altLang="en-US" sz="2400"/>
          </a:p>
        </p:txBody>
      </p:sp>
      <p:sp>
        <p:nvSpPr>
          <p:cNvPr id="27" name="圆角矩形 26"/>
          <p:cNvSpPr>
            <a:spLocks noChangeArrowheads="1"/>
          </p:cNvSpPr>
          <p:nvPr/>
        </p:nvSpPr>
        <p:spPr bwMode="auto">
          <a:xfrm>
            <a:off x="592455" y="384810"/>
            <a:ext cx="2726690" cy="388620"/>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anchor="ctr"/>
          <a:p>
            <a:pPr algn="ctr" defTabSz="913130">
              <a:defRPr/>
            </a:pPr>
            <a:r>
              <a:rPr lang="zh-CN" altLang="en-US">
                <a:solidFill>
                  <a:schemeClr val="bg1"/>
                </a:solidFill>
              </a:rPr>
              <a:t>需求冲突处理（</a:t>
            </a:r>
            <a:r>
              <a:rPr lang="en-US" altLang="zh-CN">
                <a:solidFill>
                  <a:schemeClr val="bg1"/>
                </a:solidFill>
              </a:rPr>
              <a:t>JAD</a:t>
            </a:r>
            <a:r>
              <a:rPr lang="zh-CN" altLang="en-US">
                <a:solidFill>
                  <a:schemeClr val="bg1"/>
                </a:solidFill>
              </a:rPr>
              <a:t>）</a:t>
            </a:r>
            <a:endParaRPr lang="zh-CN" altLang="en-US">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slow" p14:dur="20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p:tgtEl>
                                          <p:spTgt spid="27"/>
                                        </p:tgtEl>
                                        <p:attrNameLst>
                                          <p:attrName>ppt_y</p:attrName>
                                        </p:attrNameLst>
                                      </p:cBhvr>
                                      <p:tavLst>
                                        <p:tav tm="0">
                                          <p:val>
                                            <p:strVal val="#ppt_y-#ppt_h*1.125000"/>
                                          </p:val>
                                        </p:tav>
                                        <p:tav tm="100000">
                                          <p:val>
                                            <p:strVal val="#ppt_y"/>
                                          </p:val>
                                        </p:tav>
                                      </p:tavLst>
                                    </p:anim>
                                    <p:animEffect transition="in" filter="wipe(down)">
                                      <p:cBhvr>
                                        <p:cTn id="8"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ldLvl="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0" name="表格 -1"/>
          <p:cNvGraphicFramePr/>
          <p:nvPr>
            <p:custDataLst>
              <p:tags r:id="rId1"/>
            </p:custDataLst>
          </p:nvPr>
        </p:nvGraphicFramePr>
        <p:xfrm>
          <a:off x="2529205" y="885825"/>
          <a:ext cx="4701540" cy="3886835"/>
        </p:xfrm>
        <a:graphic>
          <a:graphicData uri="http://schemas.openxmlformats.org/drawingml/2006/table">
            <a:tbl>
              <a:tblPr firstRow="1" bandRow="1">
                <a:tableStyleId>{5940675A-B579-460E-94D1-54222C63F5DA}</a:tableStyleId>
              </a:tblPr>
              <a:tblGrid>
                <a:gridCol w="1352550"/>
                <a:gridCol w="1116330"/>
                <a:gridCol w="1115695"/>
                <a:gridCol w="1116965"/>
              </a:tblGrid>
              <a:tr h="184150">
                <a:tc>
                  <a:txBody>
                    <a:bodyPr/>
                    <a:p>
                      <a:pPr indent="0">
                        <a:buNone/>
                      </a:pPr>
                      <a:r>
                        <a:rPr lang="zh-CN" altLang="en-US" sz="1050" b="1">
                          <a:solidFill>
                            <a:schemeClr val="bg1"/>
                          </a:solidFill>
                          <a:latin typeface="黑体" panose="02010609060101010101" charset="-122"/>
                          <a:ea typeface="黑体" panose="02010609060101010101" charset="-122"/>
                          <a:cs typeface="宋体" panose="02010600030101010101" pitchFamily="2" charset="-122"/>
                        </a:rPr>
                        <a:t>名称</a:t>
                      </a:r>
                      <a:endParaRPr lang="zh-CN" altLang="en-US" sz="1050" b="1">
                        <a:solidFill>
                          <a:schemeClr val="bg1"/>
                        </a:solidFill>
                        <a:latin typeface="黑体" panose="02010609060101010101" charset="-122"/>
                        <a:ea typeface="黑体" panose="02010609060101010101" charset="-122"/>
                        <a:cs typeface="宋体" panose="02010600030101010101" pitchFamily="2" charset="-122"/>
                      </a:endParaRPr>
                    </a:p>
                  </a:txBody>
                  <a:tcPr marL="0" marR="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1"/>
                    </a:solidFill>
                  </a:tcPr>
                </a:tc>
                <a:tc gridSpan="3">
                  <a:txBody>
                    <a:bodyPr/>
                    <a:p>
                      <a:pPr indent="0">
                        <a:buNone/>
                      </a:pPr>
                      <a:r>
                        <a:rPr lang="en-US" altLang="zh-CN" sz="1050" b="0">
                          <a:latin typeface="黑体" panose="02010609060101010101" charset="-122"/>
                          <a:ea typeface="黑体" panose="02010609060101010101" charset="-122"/>
                          <a:cs typeface="黑体" panose="02010609060101010101" charset="-122"/>
                        </a:rPr>
                        <a:t> </a:t>
                      </a:r>
                      <a:r>
                        <a:rPr lang="zh-CN" altLang="en-US" sz="1050" b="0">
                          <a:latin typeface="黑体" panose="02010609060101010101" charset="-122"/>
                          <a:ea typeface="黑体" panose="02010609060101010101" charset="-122"/>
                          <a:cs typeface="黑体" panose="02010609060101010101" charset="-122"/>
                        </a:rPr>
                        <a:t>学习者</a:t>
                      </a:r>
                      <a:r>
                        <a:rPr lang="en-US" altLang="zh-CN" sz="1050" b="0">
                          <a:latin typeface="黑体" panose="02010609060101010101" charset="-122"/>
                          <a:ea typeface="黑体" panose="02010609060101010101" charset="-122"/>
                          <a:cs typeface="黑体" panose="02010609060101010101" charset="-122"/>
                        </a:rPr>
                        <a:t>-PM</a:t>
                      </a:r>
                      <a:r>
                        <a:rPr lang="zh-CN" altLang="en-US" sz="1050" b="0">
                          <a:latin typeface="黑体" panose="02010609060101010101" charset="-122"/>
                          <a:ea typeface="黑体" panose="02010609060101010101" charset="-122"/>
                          <a:cs typeface="黑体" panose="02010609060101010101" charset="-122"/>
                        </a:rPr>
                        <a:t>申请收费扩容</a:t>
                      </a:r>
                      <a:endParaRPr lang="zh-CN" altLang="en-US" sz="1050" b="0">
                        <a:latin typeface="黑体" panose="02010609060101010101" charset="-122"/>
                        <a:ea typeface="黑体" panose="02010609060101010101" charset="-122"/>
                        <a:cs typeface="黑体" panose="02010609060101010101" charset="-122"/>
                      </a:endParaRPr>
                    </a:p>
                  </a:txBody>
                  <a:tcPr marL="202406" marR="51435"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r h="185420">
                <a:tc>
                  <a:txBody>
                    <a:bodyPr/>
                    <a:p>
                      <a:pPr indent="0">
                        <a:buNone/>
                      </a:pPr>
                      <a:r>
                        <a:rPr lang="zh-CN" altLang="en-US" sz="1050" b="1">
                          <a:solidFill>
                            <a:schemeClr val="bg1"/>
                          </a:solidFill>
                          <a:latin typeface="黑体" panose="02010609060101010101" charset="-122"/>
                          <a:ea typeface="黑体" panose="02010609060101010101" charset="-122"/>
                          <a:cs typeface="宋体" panose="02010600030101010101" pitchFamily="2" charset="-122"/>
                        </a:rPr>
                        <a:t>创建人：</a:t>
                      </a:r>
                      <a:endParaRPr lang="zh-CN" altLang="en-US" sz="1050" b="1">
                        <a:solidFill>
                          <a:schemeClr val="bg1"/>
                        </a:solidFill>
                        <a:latin typeface="黑体" panose="02010609060101010101" charset="-122"/>
                        <a:ea typeface="黑体" panose="02010609060101010101" charset="-122"/>
                        <a:cs typeface="宋体" panose="02010600030101010101" pitchFamily="2" charset="-122"/>
                      </a:endParaRPr>
                    </a:p>
                  </a:txBody>
                  <a:tcPr marL="0" marR="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1"/>
                    </a:solidFill>
                  </a:tcPr>
                </a:tc>
                <a:tc>
                  <a:txBody>
                    <a:bodyPr/>
                    <a:p>
                      <a:pPr indent="0">
                        <a:buNone/>
                      </a:pPr>
                      <a:r>
                        <a:rPr lang="zh-CN" altLang="en-US" sz="1050" b="0">
                          <a:latin typeface="黑体" panose="02010609060101010101" charset="-122"/>
                          <a:ea typeface="黑体" panose="02010609060101010101" charset="-122"/>
                          <a:cs typeface="宋体" panose="02010600030101010101" pitchFamily="2" charset="-122"/>
                        </a:rPr>
                        <a:t>李骏</a:t>
                      </a:r>
                      <a:endParaRPr lang="zh-CN" altLang="en-US" sz="1050" b="0">
                        <a:latin typeface="黑体" panose="02010609060101010101" charset="-122"/>
                        <a:ea typeface="黑体" panose="02010609060101010101" charset="-122"/>
                        <a:cs typeface="宋体" panose="02010600030101010101" pitchFamily="2" charset="-122"/>
                      </a:endParaRPr>
                    </a:p>
                  </a:txBody>
                  <a:tcPr marL="0" marR="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1050" b="0">
                          <a:latin typeface="黑体" panose="02010609060101010101" charset="-122"/>
                          <a:ea typeface="黑体" panose="02010609060101010101" charset="-122"/>
                          <a:cs typeface="宋体" panose="02010600030101010101" pitchFamily="2" charset="-122"/>
                        </a:rPr>
                        <a:t>创建日期：</a:t>
                      </a:r>
                      <a:endParaRPr lang="zh-CN" altLang="en-US" sz="1050" b="0">
                        <a:latin typeface="黑体" panose="02010609060101010101" charset="-122"/>
                        <a:ea typeface="黑体" panose="02010609060101010101" charset="-122"/>
                        <a:cs typeface="宋体" panose="02010600030101010101" pitchFamily="2" charset="-122"/>
                      </a:endParaRPr>
                    </a:p>
                  </a:txBody>
                  <a:tcPr marL="0" marR="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1050" b="0">
                          <a:latin typeface="黑体" panose="02010609060101010101" charset="-122"/>
                          <a:ea typeface="黑体" panose="02010609060101010101" charset="-122"/>
                          <a:cs typeface="宋体" panose="02010600030101010101" pitchFamily="2" charset="-122"/>
                        </a:rPr>
                        <a:t>2019/12/</a:t>
                      </a:r>
                      <a:r>
                        <a:rPr lang="en-US" altLang="zh-CN" sz="1050" b="0">
                          <a:latin typeface="黑体" panose="02010609060101010101" charset="-122"/>
                          <a:ea typeface="黑体" panose="02010609060101010101" charset="-122"/>
                          <a:cs typeface="Calibri" panose="020F0502020204030204" charset="0"/>
                        </a:rPr>
                        <a:t>1</a:t>
                      </a:r>
                      <a:r>
                        <a:rPr lang="en-US" altLang="zh-CN" sz="1050" b="0">
                          <a:latin typeface="黑体" panose="02010609060101010101" charset="-122"/>
                          <a:ea typeface="黑体" panose="02010609060101010101" charset="-122"/>
                          <a:cs typeface="宋体" panose="02010600030101010101" pitchFamily="2" charset="-122"/>
                        </a:rPr>
                        <a:t>8</a:t>
                      </a:r>
                      <a:endParaRPr lang="en-US" altLang="zh-CN" sz="1050" b="0">
                        <a:latin typeface="黑体" panose="02010609060101010101" charset="-122"/>
                        <a:ea typeface="黑体" panose="02010609060101010101" charset="-122"/>
                        <a:cs typeface="宋体" panose="02010600030101010101" pitchFamily="2" charset="-122"/>
                      </a:endParaRPr>
                    </a:p>
                  </a:txBody>
                  <a:tcPr marL="0" marR="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83515">
                <a:tc>
                  <a:txBody>
                    <a:bodyPr/>
                    <a:p>
                      <a:pPr indent="0">
                        <a:buNone/>
                      </a:pPr>
                      <a:r>
                        <a:rPr lang="zh-CN" altLang="en-US" sz="1050" b="1">
                          <a:solidFill>
                            <a:schemeClr val="bg1"/>
                          </a:solidFill>
                          <a:latin typeface="黑体" panose="02010609060101010101" charset="-122"/>
                          <a:ea typeface="黑体" panose="02010609060101010101" charset="-122"/>
                          <a:cs typeface="宋体" panose="02010600030101010101" pitchFamily="2" charset="-122"/>
                        </a:rPr>
                        <a:t>主要操作者：</a:t>
                      </a:r>
                      <a:endParaRPr lang="zh-CN" altLang="en-US" sz="1050" b="1">
                        <a:solidFill>
                          <a:schemeClr val="bg1"/>
                        </a:solidFill>
                        <a:latin typeface="黑体" panose="02010609060101010101" charset="-122"/>
                        <a:ea typeface="黑体" panose="02010609060101010101" charset="-122"/>
                        <a:cs typeface="宋体" panose="02010600030101010101" pitchFamily="2" charset="-122"/>
                      </a:endParaRPr>
                    </a:p>
                  </a:txBody>
                  <a:tcPr marL="0" marR="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1"/>
                    </a:solidFill>
                  </a:tcPr>
                </a:tc>
                <a:tc>
                  <a:txBody>
                    <a:bodyPr/>
                    <a:p>
                      <a:pPr indent="0">
                        <a:buNone/>
                      </a:pPr>
                      <a:r>
                        <a:rPr lang="en-US" altLang="zh-CN" sz="1050" b="0">
                          <a:latin typeface="黑体" panose="02010609060101010101" charset="-122"/>
                          <a:ea typeface="黑体" panose="02010609060101010101" charset="-122"/>
                          <a:cs typeface="黑体" panose="02010609060101010101" charset="-122"/>
                        </a:rPr>
                        <a:t>PBCLS</a:t>
                      </a:r>
                      <a:r>
                        <a:rPr lang="zh-CN" altLang="en-US" sz="1050" b="0">
                          <a:latin typeface="黑体" panose="02010609060101010101" charset="-122"/>
                          <a:ea typeface="黑体" panose="02010609060101010101" charset="-122"/>
                          <a:cs typeface="黑体" panose="02010609060101010101" charset="-122"/>
                        </a:rPr>
                        <a:t>学习者</a:t>
                      </a:r>
                      <a:endParaRPr lang="zh-CN" altLang="en-US" sz="1050" b="0">
                        <a:latin typeface="黑体" panose="02010609060101010101" charset="-122"/>
                        <a:ea typeface="黑体" panose="02010609060101010101" charset="-122"/>
                        <a:cs typeface="黑体" panose="02010609060101010101" charset="-122"/>
                      </a:endParaRPr>
                    </a:p>
                  </a:txBody>
                  <a:tcPr marL="0" marR="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1050" b="0">
                          <a:latin typeface="黑体" panose="02010609060101010101" charset="-122"/>
                          <a:ea typeface="黑体" panose="02010609060101010101" charset="-122"/>
                          <a:cs typeface="宋体" panose="02010600030101010101" pitchFamily="2" charset="-122"/>
                        </a:rPr>
                        <a:t>次要操作者：</a:t>
                      </a:r>
                      <a:endParaRPr lang="zh-CN" altLang="en-US" sz="1050" b="0">
                        <a:latin typeface="黑体" panose="02010609060101010101" charset="-122"/>
                        <a:ea typeface="黑体" panose="02010609060101010101" charset="-122"/>
                        <a:cs typeface="宋体" panose="02010600030101010101" pitchFamily="2" charset="-122"/>
                      </a:endParaRPr>
                    </a:p>
                  </a:txBody>
                  <a:tcPr marL="0" marR="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1050" b="0">
                          <a:latin typeface="黑体" panose="02010609060101010101" charset="-122"/>
                          <a:ea typeface="黑体" panose="02010609060101010101" charset="-122"/>
                          <a:cs typeface="黑体" panose="02010609060101010101" charset="-122"/>
                        </a:rPr>
                        <a:t>PBCLS</a:t>
                      </a:r>
                      <a:r>
                        <a:rPr lang="zh-CN" altLang="en-US" sz="1050" b="0">
                          <a:latin typeface="黑体" panose="02010609060101010101" charset="-122"/>
                          <a:ea typeface="黑体" panose="02010609060101010101" charset="-122"/>
                          <a:cs typeface="黑体" panose="02010609060101010101" charset="-122"/>
                        </a:rPr>
                        <a:t>管理员</a:t>
                      </a:r>
                      <a:endParaRPr lang="zh-CN" altLang="en-US" sz="1050" b="0">
                        <a:latin typeface="黑体" panose="02010609060101010101" charset="-122"/>
                        <a:ea typeface="黑体" panose="02010609060101010101" charset="-122"/>
                        <a:cs typeface="黑体" panose="02010609060101010101" charset="-122"/>
                      </a:endParaRPr>
                    </a:p>
                  </a:txBody>
                  <a:tcPr marL="0" marR="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84150">
                <a:tc>
                  <a:txBody>
                    <a:bodyPr/>
                    <a:p>
                      <a:pPr indent="0">
                        <a:buNone/>
                      </a:pPr>
                      <a:r>
                        <a:rPr lang="zh-CN" altLang="en-US" sz="1050" b="1">
                          <a:solidFill>
                            <a:schemeClr val="bg1"/>
                          </a:solidFill>
                          <a:latin typeface="黑体" panose="02010609060101010101" charset="-122"/>
                          <a:ea typeface="黑体" panose="02010609060101010101" charset="-122"/>
                          <a:cs typeface="宋体" panose="02010600030101010101" pitchFamily="2" charset="-122"/>
                        </a:rPr>
                        <a:t>描述：</a:t>
                      </a:r>
                      <a:endParaRPr lang="zh-CN" altLang="en-US" sz="1050" b="1">
                        <a:solidFill>
                          <a:schemeClr val="bg1"/>
                        </a:solidFill>
                        <a:latin typeface="黑体" panose="02010609060101010101" charset="-122"/>
                        <a:ea typeface="黑体" panose="02010609060101010101" charset="-122"/>
                        <a:cs typeface="宋体" panose="02010600030101010101" pitchFamily="2" charset="-122"/>
                      </a:endParaRPr>
                    </a:p>
                  </a:txBody>
                  <a:tcPr marL="0" marR="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1"/>
                    </a:solidFill>
                  </a:tcPr>
                </a:tc>
                <a:tc gridSpan="3">
                  <a:txBody>
                    <a:bodyPr/>
                    <a:p>
                      <a:pPr indent="0">
                        <a:buNone/>
                      </a:pPr>
                      <a:r>
                        <a:rPr lang="zh-CN" altLang="en-US" sz="1050" b="0">
                          <a:latin typeface="黑体" panose="02010609060101010101" charset="-122"/>
                          <a:ea typeface="黑体" panose="02010609060101010101" charset="-122"/>
                          <a:cs typeface="黑体" panose="02010609060101010101" charset="-122"/>
                        </a:rPr>
                        <a:t>学习者</a:t>
                      </a:r>
                      <a:r>
                        <a:rPr lang="en-US" altLang="zh-CN" sz="1050" b="0">
                          <a:latin typeface="黑体" panose="02010609060101010101" charset="-122"/>
                          <a:ea typeface="黑体" panose="02010609060101010101" charset="-122"/>
                          <a:cs typeface="黑体" panose="02010609060101010101" charset="-122"/>
                        </a:rPr>
                        <a:t>-PM</a:t>
                      </a:r>
                      <a:r>
                        <a:rPr lang="zh-CN" altLang="en-US" sz="1050" b="0">
                          <a:latin typeface="黑体" panose="02010609060101010101" charset="-122"/>
                          <a:ea typeface="黑体" panose="02010609060101010101" charset="-122"/>
                          <a:cs typeface="黑体" panose="02010609060101010101" charset="-122"/>
                        </a:rPr>
                        <a:t>想要对实例文档提交空间申请扩容收费</a:t>
                      </a:r>
                      <a:endParaRPr lang="zh-CN" altLang="en-US" sz="1050" b="0">
                        <a:latin typeface="黑体" panose="02010609060101010101" charset="-122"/>
                        <a:ea typeface="黑体" panose="02010609060101010101" charset="-122"/>
                        <a:cs typeface="黑体" panose="02010609060101010101" charset="-122"/>
                      </a:endParaRPr>
                    </a:p>
                  </a:txBody>
                  <a:tcPr marL="0" marR="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r h="184785">
                <a:tc>
                  <a:txBody>
                    <a:bodyPr/>
                    <a:p>
                      <a:pPr indent="0">
                        <a:buNone/>
                      </a:pPr>
                      <a:r>
                        <a:rPr lang="zh-CN" altLang="en-US" sz="1050" b="1">
                          <a:solidFill>
                            <a:schemeClr val="bg1"/>
                          </a:solidFill>
                          <a:latin typeface="黑体" panose="02010609060101010101" charset="-122"/>
                          <a:ea typeface="黑体" panose="02010609060101010101" charset="-122"/>
                          <a:cs typeface="宋体" panose="02010600030101010101" pitchFamily="2" charset="-122"/>
                        </a:rPr>
                        <a:t>触发器：</a:t>
                      </a:r>
                      <a:endParaRPr lang="zh-CN" altLang="en-US" sz="1050" b="1">
                        <a:solidFill>
                          <a:schemeClr val="bg1"/>
                        </a:solidFill>
                        <a:latin typeface="黑体" panose="02010609060101010101" charset="-122"/>
                        <a:ea typeface="黑体" panose="02010609060101010101" charset="-122"/>
                        <a:cs typeface="宋体" panose="02010600030101010101" pitchFamily="2" charset="-122"/>
                      </a:endParaRPr>
                    </a:p>
                  </a:txBody>
                  <a:tcPr marL="0" marR="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1"/>
                    </a:solidFill>
                  </a:tcPr>
                </a:tc>
                <a:tc gridSpan="3">
                  <a:txBody>
                    <a:bodyPr/>
                    <a:p>
                      <a:pPr indent="0">
                        <a:buNone/>
                      </a:pPr>
                      <a:r>
                        <a:rPr lang="zh-CN" altLang="en-US" sz="1050" b="0">
                          <a:latin typeface="黑体" panose="02010609060101010101" charset="-122"/>
                          <a:ea typeface="黑体" panose="02010609060101010101" charset="-122"/>
                          <a:cs typeface="黑体" panose="02010609060101010101" charset="-122"/>
                        </a:rPr>
                        <a:t>学习者</a:t>
                      </a:r>
                      <a:r>
                        <a:rPr lang="en-US" altLang="zh-CN" sz="1050" b="0">
                          <a:latin typeface="黑体" panose="02010609060101010101" charset="-122"/>
                          <a:ea typeface="黑体" panose="02010609060101010101" charset="-122"/>
                          <a:cs typeface="黑体" panose="02010609060101010101" charset="-122"/>
                        </a:rPr>
                        <a:t>-PM</a:t>
                      </a:r>
                      <a:r>
                        <a:rPr lang="zh-CN" altLang="en-US" sz="1050" b="0">
                          <a:latin typeface="黑体" panose="02010609060101010101" charset="-122"/>
                          <a:ea typeface="黑体" panose="02010609060101010101" charset="-122"/>
                          <a:cs typeface="黑体" panose="02010609060101010101" charset="-122"/>
                        </a:rPr>
                        <a:t>想要对实例文档提交空间申请扩容收费</a:t>
                      </a:r>
                      <a:endParaRPr lang="zh-CN" altLang="en-US" sz="1050" b="0">
                        <a:latin typeface="黑体" panose="02010609060101010101" charset="-122"/>
                        <a:ea typeface="黑体" panose="02010609060101010101" charset="-122"/>
                        <a:cs typeface="黑体" panose="02010609060101010101" charset="-122"/>
                      </a:endParaRPr>
                    </a:p>
                  </a:txBody>
                  <a:tcPr marL="0" marR="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r h="368300">
                <a:tc>
                  <a:txBody>
                    <a:bodyPr/>
                    <a:p>
                      <a:pPr indent="0">
                        <a:buNone/>
                      </a:pPr>
                      <a:r>
                        <a:rPr lang="zh-CN" altLang="en-US" sz="1050" b="1">
                          <a:solidFill>
                            <a:schemeClr val="bg1"/>
                          </a:solidFill>
                          <a:latin typeface="黑体" panose="02010609060101010101" charset="-122"/>
                          <a:ea typeface="黑体" panose="02010609060101010101" charset="-122"/>
                          <a:cs typeface="宋体" panose="02010600030101010101" pitchFamily="2" charset="-122"/>
                        </a:rPr>
                        <a:t>前置条件：</a:t>
                      </a:r>
                      <a:endParaRPr lang="zh-CN" altLang="en-US" sz="1050" b="1">
                        <a:solidFill>
                          <a:schemeClr val="bg1"/>
                        </a:solidFill>
                        <a:latin typeface="黑体" panose="02010609060101010101" charset="-122"/>
                        <a:ea typeface="黑体" panose="02010609060101010101" charset="-122"/>
                        <a:cs typeface="宋体" panose="02010600030101010101" pitchFamily="2" charset="-122"/>
                      </a:endParaRPr>
                    </a:p>
                  </a:txBody>
                  <a:tcPr marL="0" marR="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1"/>
                    </a:solidFill>
                  </a:tcPr>
                </a:tc>
                <a:tc gridSpan="3">
                  <a:txBody>
                    <a:bodyPr/>
                    <a:p>
                      <a:pPr indent="0">
                        <a:buNone/>
                      </a:pPr>
                      <a:r>
                        <a:rPr lang="en-US" altLang="zh-CN" sz="1050" b="0">
                          <a:latin typeface="黑体" panose="02010609060101010101" charset="-122"/>
                          <a:ea typeface="黑体" panose="02010609060101010101" charset="-122"/>
                          <a:cs typeface="黑体" panose="02010609060101010101" charset="-122"/>
                        </a:rPr>
                        <a:t>PRE-1</a:t>
                      </a:r>
                      <a:r>
                        <a:rPr lang="zh-CN" altLang="en-US" sz="1050" b="0">
                          <a:latin typeface="黑体" panose="02010609060101010101" charset="-122"/>
                          <a:ea typeface="黑体" panose="02010609060101010101" charset="-122"/>
                          <a:cs typeface="黑体" panose="02010609060101010101" charset="-122"/>
                        </a:rPr>
                        <a:t>：学习者</a:t>
                      </a:r>
                      <a:r>
                        <a:rPr lang="en-US" altLang="zh-CN" sz="1050" b="0">
                          <a:latin typeface="黑体" panose="02010609060101010101" charset="-122"/>
                          <a:ea typeface="黑体" panose="02010609060101010101" charset="-122"/>
                          <a:cs typeface="黑体" panose="02010609060101010101" charset="-122"/>
                        </a:rPr>
                        <a:t>-PM</a:t>
                      </a:r>
                      <a:r>
                        <a:rPr lang="zh-CN" altLang="en-US" sz="1050" b="0">
                          <a:latin typeface="黑体" panose="02010609060101010101" charset="-122"/>
                          <a:ea typeface="黑体" panose="02010609060101010101" charset="-122"/>
                          <a:cs typeface="黑体" panose="02010609060101010101" charset="-122"/>
                        </a:rPr>
                        <a:t>已登录</a:t>
                      </a:r>
                      <a:r>
                        <a:rPr lang="en-US" altLang="zh-CN" sz="1050" b="0">
                          <a:latin typeface="黑体" panose="02010609060101010101" charset="-122"/>
                          <a:ea typeface="黑体" panose="02010609060101010101" charset="-122"/>
                          <a:cs typeface="黑体" panose="02010609060101010101" charset="-122"/>
                        </a:rPr>
                        <a:t>PBCLSPRE-2</a:t>
                      </a:r>
                      <a:r>
                        <a:rPr lang="zh-CN" altLang="en-US" sz="1050" b="0">
                          <a:latin typeface="黑体" panose="02010609060101010101" charset="-122"/>
                          <a:ea typeface="黑体" panose="02010609060101010101" charset="-122"/>
                          <a:cs typeface="黑体" panose="02010609060101010101" charset="-122"/>
                        </a:rPr>
                        <a:t>：学习者</a:t>
                      </a:r>
                      <a:r>
                        <a:rPr lang="en-US" altLang="zh-CN" sz="1050" b="0">
                          <a:latin typeface="黑体" panose="02010609060101010101" charset="-122"/>
                          <a:ea typeface="黑体" panose="02010609060101010101" charset="-122"/>
                          <a:cs typeface="黑体" panose="02010609060101010101" charset="-122"/>
                        </a:rPr>
                        <a:t>-PM</a:t>
                      </a:r>
                      <a:r>
                        <a:rPr lang="zh-CN" altLang="en-US" sz="1050" b="0">
                          <a:latin typeface="黑体" panose="02010609060101010101" charset="-122"/>
                          <a:ea typeface="黑体" panose="02010609060101010101" charset="-122"/>
                          <a:cs typeface="黑体" panose="02010609060101010101" charset="-122"/>
                        </a:rPr>
                        <a:t>处于实例文档提交界面</a:t>
                      </a:r>
                      <a:endParaRPr lang="zh-CN" altLang="en-US" sz="1050" b="0">
                        <a:latin typeface="黑体" panose="02010609060101010101" charset="-122"/>
                        <a:ea typeface="黑体" panose="02010609060101010101" charset="-122"/>
                        <a:cs typeface="黑体" panose="02010609060101010101" charset="-122"/>
                      </a:endParaRPr>
                    </a:p>
                  </a:txBody>
                  <a:tcPr marL="0" marR="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r h="369570">
                <a:tc>
                  <a:txBody>
                    <a:bodyPr/>
                    <a:p>
                      <a:pPr indent="0">
                        <a:buNone/>
                      </a:pPr>
                      <a:r>
                        <a:rPr lang="zh-CN" altLang="en-US" sz="1050" b="1">
                          <a:solidFill>
                            <a:schemeClr val="bg1"/>
                          </a:solidFill>
                          <a:latin typeface="黑体" panose="02010609060101010101" charset="-122"/>
                          <a:ea typeface="黑体" panose="02010609060101010101" charset="-122"/>
                          <a:cs typeface="宋体" panose="02010600030101010101" pitchFamily="2" charset="-122"/>
                        </a:rPr>
                        <a:t>后置条件：</a:t>
                      </a:r>
                      <a:endParaRPr lang="zh-CN" altLang="en-US" sz="1050" b="1">
                        <a:solidFill>
                          <a:schemeClr val="bg1"/>
                        </a:solidFill>
                        <a:latin typeface="黑体" panose="02010609060101010101" charset="-122"/>
                        <a:ea typeface="黑体" panose="02010609060101010101" charset="-122"/>
                        <a:cs typeface="宋体" panose="02010600030101010101" pitchFamily="2" charset="-122"/>
                      </a:endParaRPr>
                    </a:p>
                  </a:txBody>
                  <a:tcPr marL="0" marR="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1"/>
                    </a:solidFill>
                  </a:tcPr>
                </a:tc>
                <a:tc gridSpan="3">
                  <a:txBody>
                    <a:bodyPr/>
                    <a:p>
                      <a:pPr indent="0">
                        <a:buNone/>
                      </a:pPr>
                      <a:r>
                        <a:rPr lang="en-US" altLang="zh-CN" sz="1050" b="0">
                          <a:latin typeface="黑体" panose="02010609060101010101" charset="-122"/>
                          <a:ea typeface="黑体" panose="02010609060101010101" charset="-122"/>
                          <a:cs typeface="黑体" panose="02010609060101010101" charset="-122"/>
                        </a:rPr>
                        <a:t>POST-1</a:t>
                      </a:r>
                      <a:r>
                        <a:rPr lang="zh-CN" altLang="en-US" sz="1050" b="0">
                          <a:latin typeface="黑体" panose="02010609060101010101" charset="-122"/>
                          <a:ea typeface="黑体" panose="02010609060101010101" charset="-122"/>
                          <a:cs typeface="黑体" panose="02010609060101010101" charset="-122"/>
                        </a:rPr>
                        <a:t>：学习者</a:t>
                      </a:r>
                      <a:r>
                        <a:rPr lang="en-US" altLang="zh-CN" sz="1050" b="0">
                          <a:latin typeface="黑体" panose="02010609060101010101" charset="-122"/>
                          <a:ea typeface="黑体" panose="02010609060101010101" charset="-122"/>
                          <a:cs typeface="黑体" panose="02010609060101010101" charset="-122"/>
                        </a:rPr>
                        <a:t>-PM</a:t>
                      </a:r>
                      <a:r>
                        <a:rPr lang="zh-CN" altLang="en-US" sz="1050" b="0">
                          <a:latin typeface="黑体" panose="02010609060101010101" charset="-122"/>
                          <a:ea typeface="黑体" panose="02010609060101010101" charset="-122"/>
                          <a:cs typeface="黑体" panose="02010609060101010101" charset="-122"/>
                        </a:rPr>
                        <a:t>成功以</a:t>
                      </a:r>
                      <a:r>
                        <a:rPr lang="en-US" altLang="zh-CN" sz="1050" b="0">
                          <a:latin typeface="黑体" panose="02010609060101010101" charset="-122"/>
                          <a:ea typeface="黑体" panose="02010609060101010101" charset="-122"/>
                          <a:cs typeface="黑体" panose="02010609060101010101" charset="-122"/>
                        </a:rPr>
                        <a:t>2.262</a:t>
                      </a:r>
                      <a:r>
                        <a:rPr lang="zh-CN" altLang="en-US" sz="1050" b="0">
                          <a:latin typeface="黑体" panose="02010609060101010101" charset="-122"/>
                          <a:ea typeface="黑体" panose="02010609060101010101" charset="-122"/>
                          <a:cs typeface="黑体" panose="02010609060101010101" charset="-122"/>
                        </a:rPr>
                        <a:t>元</a:t>
                      </a:r>
                      <a:r>
                        <a:rPr lang="en-US" altLang="zh-CN" sz="1050" b="0">
                          <a:latin typeface="黑体" panose="02010609060101010101" charset="-122"/>
                          <a:ea typeface="黑体" panose="02010609060101010101" charset="-122"/>
                          <a:cs typeface="黑体" panose="02010609060101010101" charset="-122"/>
                        </a:rPr>
                        <a:t>/G/</a:t>
                      </a:r>
                      <a:r>
                        <a:rPr lang="zh-CN" altLang="en-US" sz="1050" b="0">
                          <a:latin typeface="黑体" panose="02010609060101010101" charset="-122"/>
                          <a:ea typeface="黑体" panose="02010609060101010101" charset="-122"/>
                          <a:cs typeface="黑体" panose="02010609060101010101" charset="-122"/>
                        </a:rPr>
                        <a:t>半年付费，实例文档提交空间成功扩容。 </a:t>
                      </a:r>
                      <a:endParaRPr lang="zh-CN" altLang="en-US" sz="1050" b="0">
                        <a:latin typeface="黑体" panose="02010609060101010101" charset="-122"/>
                        <a:ea typeface="黑体" panose="02010609060101010101" charset="-122"/>
                        <a:cs typeface="黑体" panose="02010609060101010101" charset="-122"/>
                      </a:endParaRPr>
                    </a:p>
                  </a:txBody>
                  <a:tcPr marL="0" marR="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r h="1120140">
                <a:tc>
                  <a:txBody>
                    <a:bodyPr/>
                    <a:p>
                      <a:pPr indent="0">
                        <a:buNone/>
                      </a:pPr>
                      <a:r>
                        <a:rPr lang="zh-CN" altLang="en-US" sz="1050" b="1">
                          <a:solidFill>
                            <a:schemeClr val="bg1"/>
                          </a:solidFill>
                          <a:latin typeface="黑体" panose="02010609060101010101" charset="-122"/>
                          <a:ea typeface="黑体" panose="02010609060101010101" charset="-122"/>
                          <a:cs typeface="宋体" panose="02010600030101010101" pitchFamily="2" charset="-122"/>
                        </a:rPr>
                        <a:t>一般性流程：</a:t>
                      </a:r>
                      <a:endParaRPr lang="zh-CN" altLang="en-US" sz="1050" b="1">
                        <a:solidFill>
                          <a:schemeClr val="bg1"/>
                        </a:solidFill>
                        <a:latin typeface="黑体" panose="02010609060101010101" charset="-122"/>
                        <a:ea typeface="黑体" panose="02010609060101010101" charset="-122"/>
                        <a:cs typeface="宋体" panose="02010600030101010101" pitchFamily="2" charset="-122"/>
                      </a:endParaRPr>
                    </a:p>
                  </a:txBody>
                  <a:tcPr marL="0" marR="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1"/>
                    </a:solidFill>
                  </a:tcPr>
                </a:tc>
                <a:tc gridSpan="3">
                  <a:txBody>
                    <a:bodyPr/>
                    <a:p>
                      <a:pPr indent="0">
                        <a:buNone/>
                      </a:pPr>
                      <a:r>
                        <a:rPr lang="zh-CN" altLang="en-US" sz="1050" b="1">
                          <a:latin typeface="黑体" panose="02010609060101010101" charset="-122"/>
                          <a:ea typeface="黑体" panose="02010609060101010101" charset="-122"/>
                          <a:cs typeface="黑体" panose="02010609060101010101" charset="-122"/>
                        </a:rPr>
                        <a:t>学习者</a:t>
                      </a:r>
                      <a:r>
                        <a:rPr lang="en-US" altLang="zh-CN" sz="1050" b="1">
                          <a:latin typeface="黑体" panose="02010609060101010101" charset="-122"/>
                          <a:ea typeface="黑体" panose="02010609060101010101" charset="-122"/>
                          <a:cs typeface="黑体" panose="02010609060101010101" charset="-122"/>
                        </a:rPr>
                        <a:t>-PM</a:t>
                      </a:r>
                      <a:r>
                        <a:rPr lang="zh-CN" altLang="en-US" sz="1050" b="1">
                          <a:latin typeface="黑体" panose="02010609060101010101" charset="-122"/>
                          <a:ea typeface="黑体" panose="02010609060101010101" charset="-122"/>
                          <a:cs typeface="黑体" panose="02010609060101010101" charset="-122"/>
                        </a:rPr>
                        <a:t>申请扩容收费</a:t>
                      </a:r>
                      <a:endParaRPr lang="zh-CN" altLang="en-US" sz="1050" b="1">
                        <a:latin typeface="黑体" panose="02010609060101010101" charset="-122"/>
                        <a:ea typeface="黑体" panose="02010609060101010101" charset="-122"/>
                        <a:cs typeface="黑体" panose="02010609060101010101" charset="-122"/>
                      </a:endParaRPr>
                    </a:p>
                    <a:p>
                      <a:pPr indent="0">
                        <a:buNone/>
                      </a:pPr>
                      <a:r>
                        <a:rPr lang="en-US" altLang="zh-CN" sz="1050" b="0">
                          <a:latin typeface="黑体" panose="02010609060101010101" charset="-122"/>
                          <a:ea typeface="黑体" panose="02010609060101010101" charset="-122"/>
                          <a:cs typeface="黑体" panose="02010609060101010101" charset="-122"/>
                        </a:rPr>
                        <a:t>1</a:t>
                      </a:r>
                      <a:r>
                        <a:rPr lang="zh-CN" altLang="en-US" sz="1050" b="0">
                          <a:latin typeface="黑体" panose="02010609060101010101" charset="-122"/>
                          <a:ea typeface="黑体" panose="02010609060101010101" charset="-122"/>
                          <a:cs typeface="黑体" panose="02010609060101010101" charset="-122"/>
                        </a:rPr>
                        <a:t>．学习者</a:t>
                      </a:r>
                      <a:r>
                        <a:rPr lang="en-US" altLang="zh-CN" sz="1050" b="0">
                          <a:latin typeface="黑体" panose="02010609060101010101" charset="-122"/>
                          <a:ea typeface="黑体" panose="02010609060101010101" charset="-122"/>
                          <a:cs typeface="黑体" panose="02010609060101010101" charset="-122"/>
                        </a:rPr>
                        <a:t>-PM</a:t>
                      </a:r>
                      <a:r>
                        <a:rPr lang="zh-CN" altLang="en-US" sz="1050" b="0">
                          <a:latin typeface="黑体" panose="02010609060101010101" charset="-122"/>
                          <a:ea typeface="黑体" panose="02010609060101010101" charset="-122"/>
                          <a:cs typeface="黑体" panose="02010609060101010101" charset="-122"/>
                        </a:rPr>
                        <a:t>处于实例文档提交界面</a:t>
                      </a:r>
                      <a:endParaRPr lang="zh-CN" altLang="en-US" sz="1050" b="0">
                        <a:latin typeface="黑体" panose="02010609060101010101" charset="-122"/>
                        <a:ea typeface="黑体" panose="02010609060101010101" charset="-122"/>
                        <a:cs typeface="黑体" panose="02010609060101010101" charset="-122"/>
                      </a:endParaRPr>
                    </a:p>
                    <a:p>
                      <a:pPr indent="0">
                        <a:buNone/>
                      </a:pPr>
                      <a:r>
                        <a:rPr lang="en-US" altLang="zh-CN" sz="1050" b="0">
                          <a:latin typeface="黑体" panose="02010609060101010101" charset="-122"/>
                          <a:ea typeface="黑体" panose="02010609060101010101" charset="-122"/>
                          <a:cs typeface="黑体" panose="02010609060101010101" charset="-122"/>
                        </a:rPr>
                        <a:t>2. </a:t>
                      </a:r>
                      <a:r>
                        <a:rPr lang="zh-CN" altLang="en-US" sz="1050" b="0">
                          <a:latin typeface="黑体" panose="02010609060101010101" charset="-122"/>
                          <a:ea typeface="黑体" panose="02010609060101010101" charset="-122"/>
                          <a:cs typeface="黑体" panose="02010609060101010101" charset="-122"/>
                        </a:rPr>
                        <a:t>学习者</a:t>
                      </a:r>
                      <a:r>
                        <a:rPr lang="en-US" altLang="zh-CN" sz="1050" b="0">
                          <a:latin typeface="黑体" panose="02010609060101010101" charset="-122"/>
                          <a:ea typeface="黑体" panose="02010609060101010101" charset="-122"/>
                          <a:cs typeface="黑体" panose="02010609060101010101" charset="-122"/>
                        </a:rPr>
                        <a:t>-PM</a:t>
                      </a:r>
                      <a:r>
                        <a:rPr lang="zh-CN" altLang="en-US" sz="1050" b="0">
                          <a:latin typeface="黑体" panose="02010609060101010101" charset="-122"/>
                          <a:ea typeface="黑体" panose="02010609060101010101" charset="-122"/>
                          <a:cs typeface="黑体" panose="02010609060101010101" charset="-122"/>
                        </a:rPr>
                        <a:t>点击扩容</a:t>
                      </a:r>
                      <a:endParaRPr lang="zh-CN" altLang="en-US" sz="1050" b="0">
                        <a:latin typeface="黑体" panose="02010609060101010101" charset="-122"/>
                        <a:ea typeface="黑体" panose="02010609060101010101" charset="-122"/>
                        <a:cs typeface="黑体" panose="02010609060101010101" charset="-122"/>
                      </a:endParaRPr>
                    </a:p>
                    <a:p>
                      <a:pPr indent="0">
                        <a:buNone/>
                      </a:pPr>
                      <a:r>
                        <a:rPr lang="en-US" altLang="zh-CN" sz="1050" b="0">
                          <a:latin typeface="黑体" panose="02010609060101010101" charset="-122"/>
                          <a:ea typeface="黑体" panose="02010609060101010101" charset="-122"/>
                          <a:cs typeface="黑体" panose="02010609060101010101" charset="-122"/>
                        </a:rPr>
                        <a:t>3. </a:t>
                      </a:r>
                      <a:r>
                        <a:rPr lang="zh-CN" altLang="en-US" sz="1050" b="0">
                          <a:latin typeface="黑体" panose="02010609060101010101" charset="-122"/>
                          <a:ea typeface="黑体" panose="02010609060101010101" charset="-122"/>
                          <a:cs typeface="黑体" panose="02010609060101010101" charset="-122"/>
                        </a:rPr>
                        <a:t>学习者</a:t>
                      </a:r>
                      <a:r>
                        <a:rPr lang="en-US" altLang="zh-CN" sz="1050" b="0">
                          <a:latin typeface="黑体" panose="02010609060101010101" charset="-122"/>
                          <a:ea typeface="黑体" panose="02010609060101010101" charset="-122"/>
                          <a:cs typeface="黑体" panose="02010609060101010101" charset="-122"/>
                        </a:rPr>
                        <a:t>-PM</a:t>
                      </a:r>
                      <a:r>
                        <a:rPr lang="zh-CN" altLang="en-US" sz="1050" b="0">
                          <a:latin typeface="黑体" panose="02010609060101010101" charset="-122"/>
                          <a:ea typeface="黑体" panose="02010609060101010101" charset="-122"/>
                          <a:cs typeface="黑体" panose="02010609060101010101" charset="-122"/>
                        </a:rPr>
                        <a:t>填写需要扩充容量</a:t>
                      </a:r>
                      <a:endParaRPr lang="zh-CN" altLang="en-US" sz="1050" b="0">
                        <a:latin typeface="黑体" panose="02010609060101010101" charset="-122"/>
                        <a:ea typeface="黑体" panose="02010609060101010101" charset="-122"/>
                        <a:cs typeface="黑体" panose="02010609060101010101" charset="-122"/>
                      </a:endParaRPr>
                    </a:p>
                    <a:p>
                      <a:pPr indent="0">
                        <a:buNone/>
                      </a:pPr>
                      <a:r>
                        <a:rPr lang="en-US" altLang="zh-CN" sz="1050" b="0">
                          <a:latin typeface="黑体" panose="02010609060101010101" charset="-122"/>
                          <a:ea typeface="黑体" panose="02010609060101010101" charset="-122"/>
                          <a:cs typeface="黑体" panose="02010609060101010101" charset="-122"/>
                        </a:rPr>
                        <a:t>4. </a:t>
                      </a:r>
                      <a:r>
                        <a:rPr lang="zh-CN" altLang="en-US" sz="1050" b="0">
                          <a:latin typeface="黑体" panose="02010609060101010101" charset="-122"/>
                          <a:ea typeface="黑体" panose="02010609060101010101" charset="-122"/>
                          <a:cs typeface="黑体" panose="02010609060101010101" charset="-122"/>
                        </a:rPr>
                        <a:t>跳转到支付页面</a:t>
                      </a:r>
                      <a:endParaRPr lang="zh-CN" altLang="en-US" sz="1050" b="0">
                        <a:latin typeface="黑体" panose="02010609060101010101" charset="-122"/>
                        <a:ea typeface="黑体" panose="02010609060101010101" charset="-122"/>
                        <a:cs typeface="黑体" panose="02010609060101010101" charset="-122"/>
                      </a:endParaRPr>
                    </a:p>
                    <a:p>
                      <a:pPr indent="0">
                        <a:buNone/>
                      </a:pPr>
                      <a:r>
                        <a:rPr lang="en-US" altLang="zh-CN" sz="1050" b="0">
                          <a:latin typeface="黑体" panose="02010609060101010101" charset="-122"/>
                          <a:ea typeface="黑体" panose="02010609060101010101" charset="-122"/>
                          <a:cs typeface="黑体" panose="02010609060101010101" charset="-122"/>
                        </a:rPr>
                        <a:t>5. </a:t>
                      </a:r>
                      <a:r>
                        <a:rPr lang="zh-CN" altLang="en-US" sz="1050" b="0">
                          <a:latin typeface="黑体" panose="02010609060101010101" charset="-122"/>
                          <a:ea typeface="黑体" panose="02010609060101010101" charset="-122"/>
                          <a:cs typeface="黑体" panose="02010609060101010101" charset="-122"/>
                        </a:rPr>
                        <a:t>学习者</a:t>
                      </a:r>
                      <a:r>
                        <a:rPr lang="en-US" altLang="zh-CN" sz="1050" b="0">
                          <a:latin typeface="黑体" panose="02010609060101010101" charset="-122"/>
                          <a:ea typeface="黑体" panose="02010609060101010101" charset="-122"/>
                          <a:cs typeface="黑体" panose="02010609060101010101" charset="-122"/>
                        </a:rPr>
                        <a:t>-PM</a:t>
                      </a:r>
                      <a:r>
                        <a:rPr lang="zh-CN" altLang="en-US" sz="1050" b="0">
                          <a:latin typeface="黑体" panose="02010609060101010101" charset="-122"/>
                          <a:ea typeface="黑体" panose="02010609060101010101" charset="-122"/>
                          <a:cs typeface="黑体" panose="02010609060101010101" charset="-122"/>
                        </a:rPr>
                        <a:t>成功支付</a:t>
                      </a:r>
                      <a:endParaRPr lang="zh-CN" altLang="en-US" sz="1050" b="0">
                        <a:latin typeface="黑体" panose="02010609060101010101" charset="-122"/>
                        <a:ea typeface="黑体" panose="02010609060101010101" charset="-122"/>
                        <a:cs typeface="黑体" panose="02010609060101010101" charset="-122"/>
                      </a:endParaRPr>
                    </a:p>
                    <a:p>
                      <a:pPr indent="0">
                        <a:buNone/>
                      </a:pPr>
                      <a:r>
                        <a:rPr lang="en-US" altLang="zh-CN" sz="1050" b="0">
                          <a:latin typeface="黑体" panose="02010609060101010101" charset="-122"/>
                          <a:ea typeface="黑体" panose="02010609060101010101" charset="-122"/>
                          <a:cs typeface="黑体" panose="02010609060101010101" charset="-122"/>
                        </a:rPr>
                        <a:t>6. </a:t>
                      </a:r>
                      <a:r>
                        <a:rPr lang="zh-CN" altLang="en-US" sz="1050" b="0">
                          <a:latin typeface="黑体" panose="02010609060101010101" charset="-122"/>
                          <a:ea typeface="黑体" panose="02010609060101010101" charset="-122"/>
                          <a:cs typeface="黑体" panose="02010609060101010101" charset="-122"/>
                        </a:rPr>
                        <a:t>扩容成功</a:t>
                      </a:r>
                      <a:endParaRPr lang="zh-CN" altLang="en-US" sz="1050" b="0">
                        <a:latin typeface="黑体" panose="02010609060101010101" charset="-122"/>
                        <a:ea typeface="黑体" panose="02010609060101010101" charset="-122"/>
                        <a:cs typeface="黑体" panose="02010609060101010101" charset="-122"/>
                      </a:endParaRPr>
                    </a:p>
                  </a:txBody>
                  <a:tcPr marL="171450" marR="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r h="184785">
                <a:tc>
                  <a:txBody>
                    <a:bodyPr/>
                    <a:p>
                      <a:pPr indent="0">
                        <a:buNone/>
                      </a:pPr>
                      <a:r>
                        <a:rPr lang="zh-CN" altLang="en-US" sz="1050" b="1">
                          <a:solidFill>
                            <a:schemeClr val="bg1"/>
                          </a:solidFill>
                          <a:latin typeface="黑体" panose="02010609060101010101" charset="-122"/>
                          <a:ea typeface="黑体" panose="02010609060101010101" charset="-122"/>
                          <a:cs typeface="宋体" panose="02010600030101010101" pitchFamily="2" charset="-122"/>
                        </a:rPr>
                        <a:t>选择性流程：</a:t>
                      </a:r>
                      <a:endParaRPr lang="zh-CN" altLang="en-US" sz="1050" b="1">
                        <a:solidFill>
                          <a:schemeClr val="bg1"/>
                        </a:solidFill>
                        <a:latin typeface="黑体" panose="02010609060101010101" charset="-122"/>
                        <a:ea typeface="黑体" panose="02010609060101010101" charset="-122"/>
                        <a:cs typeface="宋体" panose="02010600030101010101" pitchFamily="2" charset="-122"/>
                      </a:endParaRPr>
                    </a:p>
                  </a:txBody>
                  <a:tcPr marL="0" marR="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1"/>
                    </a:solidFill>
                  </a:tcPr>
                </a:tc>
                <a:tc gridSpan="3">
                  <a:txBody>
                    <a:bodyPr/>
                    <a:p>
                      <a:pPr indent="0">
                        <a:buNone/>
                      </a:pPr>
                      <a:r>
                        <a:rPr lang="zh-CN" altLang="en-US" sz="1050" b="1">
                          <a:latin typeface="黑体" panose="02010609060101010101" charset="-122"/>
                          <a:ea typeface="黑体" panose="02010609060101010101" charset="-122"/>
                          <a:cs typeface="宋体" panose="02010600030101010101" pitchFamily="2" charset="-122"/>
                        </a:rPr>
                        <a:t>无</a:t>
                      </a:r>
                      <a:endParaRPr lang="zh-CN" altLang="en-US" sz="1050" b="1">
                        <a:latin typeface="黑体" panose="02010609060101010101" charset="-122"/>
                        <a:ea typeface="黑体" panose="02010609060101010101" charset="-122"/>
                        <a:cs typeface="宋体" panose="02010600030101010101" pitchFamily="2" charset="-122"/>
                      </a:endParaRPr>
                    </a:p>
                  </a:txBody>
                  <a:tcPr marL="0" marR="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r h="184785">
                <a:tc>
                  <a:txBody>
                    <a:bodyPr/>
                    <a:p>
                      <a:pPr indent="0">
                        <a:buNone/>
                      </a:pPr>
                      <a:r>
                        <a:rPr lang="zh-CN" altLang="en-US" sz="1050" b="1">
                          <a:solidFill>
                            <a:schemeClr val="bg1"/>
                          </a:solidFill>
                          <a:latin typeface="黑体" panose="02010609060101010101" charset="-122"/>
                          <a:ea typeface="黑体" panose="02010609060101010101" charset="-122"/>
                          <a:cs typeface="宋体" panose="02010600030101010101" pitchFamily="2" charset="-122"/>
                        </a:rPr>
                        <a:t>异常：</a:t>
                      </a:r>
                      <a:endParaRPr lang="zh-CN" altLang="en-US" sz="1050" b="1">
                        <a:solidFill>
                          <a:schemeClr val="bg1"/>
                        </a:solidFill>
                        <a:latin typeface="黑体" panose="02010609060101010101" charset="-122"/>
                        <a:ea typeface="黑体" panose="02010609060101010101" charset="-122"/>
                        <a:cs typeface="宋体" panose="02010600030101010101" pitchFamily="2" charset="-122"/>
                      </a:endParaRPr>
                    </a:p>
                  </a:txBody>
                  <a:tcPr marL="0" marR="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1"/>
                    </a:solidFill>
                  </a:tcPr>
                </a:tc>
                <a:tc gridSpan="3">
                  <a:txBody>
                    <a:bodyPr/>
                    <a:p>
                      <a:pPr indent="0">
                        <a:buNone/>
                      </a:pPr>
                      <a:r>
                        <a:rPr lang="zh-CN" altLang="en-US" sz="1050" b="0">
                          <a:latin typeface="黑体" panose="02010609060101010101" charset="-122"/>
                          <a:ea typeface="黑体" panose="02010609060101010101" charset="-122"/>
                          <a:cs typeface="宋体" panose="02010600030101010101" pitchFamily="2" charset="-122"/>
                        </a:rPr>
                        <a:t>无</a:t>
                      </a:r>
                      <a:endParaRPr lang="zh-CN" altLang="en-US" sz="1050" b="0">
                        <a:latin typeface="黑体" panose="02010609060101010101" charset="-122"/>
                        <a:ea typeface="黑体" panose="02010609060101010101" charset="-122"/>
                        <a:cs typeface="宋体" panose="02010600030101010101" pitchFamily="2" charset="-122"/>
                      </a:endParaRPr>
                    </a:p>
                  </a:txBody>
                  <a:tcPr marL="0" marR="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r h="184150">
                <a:tc>
                  <a:txBody>
                    <a:bodyPr/>
                    <a:p>
                      <a:pPr indent="0">
                        <a:buNone/>
                      </a:pPr>
                      <a:r>
                        <a:rPr lang="zh-CN" altLang="en-US" sz="1050" b="1">
                          <a:solidFill>
                            <a:schemeClr val="bg1"/>
                          </a:solidFill>
                          <a:latin typeface="黑体" panose="02010609060101010101" charset="-122"/>
                          <a:ea typeface="黑体" panose="02010609060101010101" charset="-122"/>
                          <a:cs typeface="宋体" panose="02010600030101010101" pitchFamily="2" charset="-122"/>
                        </a:rPr>
                        <a:t>优先级：</a:t>
                      </a:r>
                      <a:endParaRPr lang="zh-CN" altLang="en-US" sz="1050" b="1">
                        <a:solidFill>
                          <a:schemeClr val="bg1"/>
                        </a:solidFill>
                        <a:latin typeface="黑体" panose="02010609060101010101" charset="-122"/>
                        <a:ea typeface="黑体" panose="02010609060101010101" charset="-122"/>
                        <a:cs typeface="宋体" panose="02010600030101010101" pitchFamily="2" charset="-122"/>
                      </a:endParaRPr>
                    </a:p>
                  </a:txBody>
                  <a:tcPr marL="0" marR="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1"/>
                    </a:solidFill>
                  </a:tcPr>
                </a:tc>
                <a:tc gridSpan="3">
                  <a:txBody>
                    <a:bodyPr/>
                    <a:p>
                      <a:pPr indent="0">
                        <a:buNone/>
                      </a:pPr>
                      <a:r>
                        <a:rPr lang="zh-CN" altLang="en-US" sz="1050" b="0">
                          <a:latin typeface="黑体" panose="02010609060101010101" charset="-122"/>
                          <a:ea typeface="黑体" panose="02010609060101010101" charset="-122"/>
                          <a:cs typeface="宋体" panose="02010600030101010101" pitchFamily="2" charset="-122"/>
                        </a:rPr>
                        <a:t>中</a:t>
                      </a:r>
                      <a:endParaRPr lang="zh-CN" altLang="en-US" sz="1050" b="0">
                        <a:latin typeface="黑体" panose="02010609060101010101" charset="-122"/>
                        <a:ea typeface="黑体" panose="02010609060101010101" charset="-122"/>
                        <a:cs typeface="宋体" panose="02010600030101010101" pitchFamily="2" charset="-122"/>
                      </a:endParaRPr>
                    </a:p>
                  </a:txBody>
                  <a:tcPr marL="0" marR="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r h="183515">
                <a:tc>
                  <a:txBody>
                    <a:bodyPr/>
                    <a:p>
                      <a:pPr indent="0">
                        <a:buNone/>
                      </a:pPr>
                      <a:r>
                        <a:rPr lang="zh-CN" altLang="en-US" sz="1050" b="1">
                          <a:solidFill>
                            <a:schemeClr val="bg1"/>
                          </a:solidFill>
                          <a:latin typeface="黑体" panose="02010609060101010101" charset="-122"/>
                          <a:ea typeface="黑体" panose="02010609060101010101" charset="-122"/>
                          <a:cs typeface="宋体" panose="02010600030101010101" pitchFamily="2" charset="-122"/>
                        </a:rPr>
                        <a:t>使用频率：</a:t>
                      </a:r>
                      <a:endParaRPr lang="zh-CN" altLang="en-US" sz="1050" b="1">
                        <a:solidFill>
                          <a:schemeClr val="bg1"/>
                        </a:solidFill>
                        <a:latin typeface="黑体" panose="02010609060101010101" charset="-122"/>
                        <a:ea typeface="黑体" panose="02010609060101010101" charset="-122"/>
                        <a:cs typeface="宋体" panose="02010600030101010101" pitchFamily="2" charset="-122"/>
                      </a:endParaRPr>
                    </a:p>
                  </a:txBody>
                  <a:tcPr marL="0" marR="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1"/>
                    </a:solidFill>
                  </a:tcPr>
                </a:tc>
                <a:tc gridSpan="3">
                  <a:txBody>
                    <a:bodyPr/>
                    <a:p>
                      <a:pPr indent="0">
                        <a:buNone/>
                      </a:pPr>
                      <a:r>
                        <a:rPr lang="zh-CN" altLang="en-US" sz="1050" b="0">
                          <a:latin typeface="黑体" panose="02010609060101010101" charset="-122"/>
                          <a:ea typeface="黑体" panose="02010609060101010101" charset="-122"/>
                          <a:cs typeface="宋体" panose="02010600030101010101" pitchFamily="2" charset="-122"/>
                        </a:rPr>
                        <a:t>在系统某实例后期发生频率提高</a:t>
                      </a:r>
                      <a:endParaRPr lang="zh-CN" altLang="en-US" sz="1050" b="0">
                        <a:latin typeface="黑体" panose="02010609060101010101" charset="-122"/>
                        <a:ea typeface="黑体" panose="02010609060101010101" charset="-122"/>
                        <a:cs typeface="宋体" panose="02010600030101010101" pitchFamily="2" charset="-122"/>
                      </a:endParaRPr>
                    </a:p>
                  </a:txBody>
                  <a:tcPr marL="0" marR="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r h="185420">
                <a:tc>
                  <a:txBody>
                    <a:bodyPr/>
                    <a:p>
                      <a:pPr indent="0">
                        <a:buNone/>
                      </a:pPr>
                      <a:r>
                        <a:rPr lang="zh-CN" altLang="en-US" sz="1050" b="1">
                          <a:solidFill>
                            <a:schemeClr val="bg1"/>
                          </a:solidFill>
                          <a:latin typeface="黑体" panose="02010609060101010101" charset="-122"/>
                          <a:ea typeface="黑体" panose="02010609060101010101" charset="-122"/>
                          <a:cs typeface="宋体" panose="02010600030101010101" pitchFamily="2" charset="-122"/>
                        </a:rPr>
                        <a:t>业务规则：</a:t>
                      </a:r>
                      <a:endParaRPr lang="zh-CN" altLang="en-US" sz="1050" b="1">
                        <a:solidFill>
                          <a:schemeClr val="bg1"/>
                        </a:solidFill>
                        <a:latin typeface="黑体" panose="02010609060101010101" charset="-122"/>
                        <a:ea typeface="黑体" panose="02010609060101010101" charset="-122"/>
                        <a:cs typeface="宋体" panose="02010600030101010101" pitchFamily="2" charset="-122"/>
                      </a:endParaRPr>
                    </a:p>
                  </a:txBody>
                  <a:tcPr marL="0" marR="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1"/>
                    </a:solidFill>
                  </a:tcPr>
                </a:tc>
                <a:tc gridSpan="3">
                  <a:txBody>
                    <a:bodyPr/>
                    <a:p>
                      <a:pPr indent="0">
                        <a:buNone/>
                      </a:pPr>
                      <a:r>
                        <a:rPr lang="zh-CN" altLang="en-US" sz="1050" b="0">
                          <a:latin typeface="黑体" panose="02010609060101010101" charset="-122"/>
                          <a:ea typeface="黑体" panose="02010609060101010101" charset="-122"/>
                          <a:cs typeface="宋体" panose="02010600030101010101" pitchFamily="2" charset="-122"/>
                        </a:rPr>
                        <a:t>无</a:t>
                      </a:r>
                      <a:endParaRPr lang="zh-CN" altLang="en-US" sz="1050" b="0">
                        <a:latin typeface="黑体" panose="02010609060101010101" charset="-122"/>
                        <a:ea typeface="黑体" panose="02010609060101010101" charset="-122"/>
                        <a:cs typeface="宋体" panose="02010600030101010101" pitchFamily="2" charset="-122"/>
                      </a:endParaRPr>
                    </a:p>
                  </a:txBody>
                  <a:tcPr marL="0" marR="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r h="184150">
                <a:tc>
                  <a:txBody>
                    <a:bodyPr/>
                    <a:p>
                      <a:pPr indent="0">
                        <a:buNone/>
                      </a:pPr>
                      <a:r>
                        <a:rPr lang="zh-CN" altLang="en-US" sz="1050" b="1">
                          <a:solidFill>
                            <a:schemeClr val="bg1"/>
                          </a:solidFill>
                          <a:latin typeface="黑体" panose="02010609060101010101" charset="-122"/>
                          <a:ea typeface="黑体" panose="02010609060101010101" charset="-122"/>
                          <a:cs typeface="宋体" panose="02010600030101010101" pitchFamily="2" charset="-122"/>
                        </a:rPr>
                        <a:t>其他信息：</a:t>
                      </a:r>
                      <a:endParaRPr lang="zh-CN" altLang="en-US" sz="1050" b="1">
                        <a:solidFill>
                          <a:schemeClr val="bg1"/>
                        </a:solidFill>
                        <a:latin typeface="黑体" panose="02010609060101010101" charset="-122"/>
                        <a:ea typeface="黑体" panose="02010609060101010101" charset="-122"/>
                        <a:cs typeface="宋体" panose="02010600030101010101" pitchFamily="2" charset="-122"/>
                      </a:endParaRPr>
                    </a:p>
                  </a:txBody>
                  <a:tcPr marL="0" marR="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1"/>
                    </a:solidFill>
                  </a:tcPr>
                </a:tc>
                <a:tc gridSpan="3">
                  <a:txBody>
                    <a:bodyPr/>
                    <a:p>
                      <a:pPr indent="0">
                        <a:buNone/>
                      </a:pPr>
                      <a:r>
                        <a:rPr lang="en-US" altLang="zh-CN" sz="1050" b="0">
                          <a:latin typeface="黑体" panose="02010609060101010101" charset="-122"/>
                          <a:ea typeface="黑体" panose="02010609060101010101" charset="-122"/>
                          <a:cs typeface="宋体" panose="02010600030101010101" pitchFamily="2" charset="-122"/>
                        </a:rPr>
                        <a:t>T</a:t>
                      </a:r>
                      <a:r>
                        <a:rPr lang="en-US" altLang="zh-CN" sz="1050" b="0">
                          <a:latin typeface="黑体" panose="02010609060101010101" charset="-122"/>
                          <a:ea typeface="黑体" panose="02010609060101010101" charset="-122"/>
                          <a:cs typeface="Calibri" panose="020F0502020204030204" charset="0"/>
                        </a:rPr>
                        <a:t>BD</a:t>
                      </a:r>
                      <a:endParaRPr lang="en-US" altLang="zh-CN" sz="1050" b="0">
                        <a:latin typeface="黑体" panose="02010609060101010101" charset="-122"/>
                        <a:ea typeface="黑体" panose="02010609060101010101" charset="-122"/>
                        <a:cs typeface="Calibri" panose="020F0502020204030204" charset="0"/>
                      </a:endParaRPr>
                    </a:p>
                  </a:txBody>
                  <a:tcPr marL="0" marR="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bl>
          </a:graphicData>
        </a:graphic>
      </p:graphicFrame>
      <p:sp>
        <p:nvSpPr>
          <p:cNvPr id="27" name="圆角矩形 26"/>
          <p:cNvSpPr>
            <a:spLocks noChangeArrowheads="1"/>
          </p:cNvSpPr>
          <p:nvPr/>
        </p:nvSpPr>
        <p:spPr bwMode="auto">
          <a:xfrm>
            <a:off x="495300" y="340360"/>
            <a:ext cx="2752090" cy="372110"/>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anchor="ctr"/>
          <a:p>
            <a:pPr algn="ctr" defTabSz="913130">
              <a:defRPr/>
            </a:pPr>
            <a:r>
              <a:rPr lang="zh-CN" altLang="en-US">
                <a:solidFill>
                  <a:schemeClr val="bg1"/>
                </a:solidFill>
              </a:rPr>
              <a:t>冲突处理结果（用例）</a:t>
            </a:r>
            <a:endParaRPr lang="zh-CN" altLang="en-US">
              <a:solidFill>
                <a:schemeClr val="bg1"/>
              </a:solidFill>
            </a:endParaRPr>
          </a:p>
        </p:txBody>
      </p:sp>
    </p:spTree>
  </p:cSld>
  <p:clrMapOvr>
    <a:masterClrMapping/>
  </p:clrMapOvr>
  <p:transition advClick="0" advTm="7000">
    <p:pull dir="l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p:tgtEl>
                                          <p:spTgt spid="27"/>
                                        </p:tgtEl>
                                        <p:attrNameLst>
                                          <p:attrName>ppt_y</p:attrName>
                                        </p:attrNameLst>
                                      </p:cBhvr>
                                      <p:tavLst>
                                        <p:tav tm="0">
                                          <p:val>
                                            <p:strVal val="#ppt_y-#ppt_h*1.125000"/>
                                          </p:val>
                                        </p:tav>
                                        <p:tav tm="100000">
                                          <p:val>
                                            <p:strVal val="#ppt_y"/>
                                          </p:val>
                                        </p:tav>
                                      </p:tavLst>
                                    </p:anim>
                                    <p:animEffect transition="in" filter="wipe(down)">
                                      <p:cBhvr>
                                        <p:cTn id="8"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ldLvl="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0" name="表格 -1"/>
          <p:cNvGraphicFramePr/>
          <p:nvPr>
            <p:custDataLst>
              <p:tags r:id="rId1"/>
            </p:custDataLst>
          </p:nvPr>
        </p:nvGraphicFramePr>
        <p:xfrm>
          <a:off x="2159000" y="956310"/>
          <a:ext cx="4826000" cy="3437890"/>
        </p:xfrm>
        <a:graphic>
          <a:graphicData uri="http://schemas.openxmlformats.org/drawingml/2006/table">
            <a:tbl>
              <a:tblPr firstRow="1" bandRow="1">
                <a:tableStyleId>{5940675A-B579-460E-94D1-54222C63F5DA}</a:tableStyleId>
              </a:tblPr>
              <a:tblGrid>
                <a:gridCol w="2159635"/>
                <a:gridCol w="920115"/>
                <a:gridCol w="844550"/>
                <a:gridCol w="901700"/>
              </a:tblGrid>
              <a:tr h="244475">
                <a:tc>
                  <a:txBody>
                    <a:bodyPr/>
                    <a:p>
                      <a:pPr indent="0">
                        <a:buNone/>
                      </a:pPr>
                      <a:r>
                        <a:rPr lang="zh-CN" altLang="en-US" sz="1050" b="0">
                          <a:solidFill>
                            <a:schemeClr val="bg1"/>
                          </a:solidFill>
                          <a:latin typeface="黑体" panose="02010609060101010101" charset="-122"/>
                          <a:ea typeface="黑体" panose="02010609060101010101" charset="-122"/>
                          <a:cs typeface="宋体" panose="02010600030101010101" pitchFamily="2" charset="-122"/>
                        </a:rPr>
                        <a:t>测试用例</a:t>
                      </a:r>
                      <a:endParaRPr lang="zh-CN" altLang="en-US" sz="1050" b="0">
                        <a:solidFill>
                          <a:schemeClr val="bg1"/>
                        </a:solidFill>
                        <a:latin typeface="黑体" panose="02010609060101010101" charset="-122"/>
                        <a:ea typeface="黑体" panose="02010609060101010101" charset="-122"/>
                        <a:cs typeface="宋体" panose="02010600030101010101" pitchFamily="2" charset="-122"/>
                      </a:endParaRPr>
                    </a:p>
                  </a:txBody>
                  <a:tcPr marL="0" marR="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1"/>
                    </a:solidFill>
                  </a:tcPr>
                </a:tc>
                <a:tc gridSpan="3">
                  <a:txBody>
                    <a:bodyPr/>
                    <a:p>
                      <a:pPr indent="0">
                        <a:buNone/>
                      </a:pPr>
                      <a:r>
                        <a:rPr lang="zh-CN" altLang="en-US" sz="1050" b="0">
                          <a:latin typeface="黑体" panose="02010609060101010101" charset="-122"/>
                          <a:ea typeface="黑体" panose="02010609060101010101" charset="-122"/>
                          <a:cs typeface="黑体" panose="02010609060101010101" charset="-122"/>
                        </a:rPr>
                        <a:t>学习者</a:t>
                      </a:r>
                      <a:r>
                        <a:rPr lang="en-US" altLang="zh-CN" sz="1050" b="0">
                          <a:latin typeface="黑体" panose="02010609060101010101" charset="-122"/>
                          <a:ea typeface="黑体" panose="02010609060101010101" charset="-122"/>
                          <a:cs typeface="黑体" panose="02010609060101010101" charset="-122"/>
                        </a:rPr>
                        <a:t>-PM</a:t>
                      </a:r>
                      <a:r>
                        <a:rPr lang="zh-CN" altLang="en-US" sz="1050" b="0">
                          <a:latin typeface="黑体" panose="02010609060101010101" charset="-122"/>
                          <a:ea typeface="黑体" panose="02010609060101010101" charset="-122"/>
                          <a:cs typeface="黑体" panose="02010609060101010101" charset="-122"/>
                        </a:rPr>
                        <a:t>申请收费扩容</a:t>
                      </a:r>
                      <a:endParaRPr lang="zh-CN" altLang="en-US" sz="1050" b="0">
                        <a:latin typeface="黑体" panose="02010609060101010101" charset="-122"/>
                        <a:ea typeface="黑体" panose="02010609060101010101" charset="-122"/>
                        <a:cs typeface="黑体" panose="02010609060101010101" charset="-122"/>
                      </a:endParaRPr>
                    </a:p>
                  </a:txBody>
                  <a:tcPr marL="0" marR="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r h="243205">
                <a:tc>
                  <a:txBody>
                    <a:bodyPr/>
                    <a:p>
                      <a:pPr indent="0">
                        <a:buNone/>
                      </a:pPr>
                      <a:r>
                        <a:rPr lang="zh-CN" altLang="en-US" sz="1050" b="0">
                          <a:solidFill>
                            <a:schemeClr val="bg1"/>
                          </a:solidFill>
                          <a:latin typeface="黑体" panose="02010609060101010101" charset="-122"/>
                          <a:ea typeface="黑体" panose="02010609060101010101" charset="-122"/>
                          <a:cs typeface="黑体" panose="02010609060101010101" charset="-122"/>
                        </a:rPr>
                        <a:t>测试用例</a:t>
                      </a:r>
                      <a:r>
                        <a:rPr lang="en-US" altLang="zh-CN" sz="1050" b="0">
                          <a:solidFill>
                            <a:schemeClr val="bg1"/>
                          </a:solidFill>
                          <a:latin typeface="黑体" panose="02010609060101010101" charset="-122"/>
                          <a:ea typeface="黑体" panose="02010609060101010101" charset="-122"/>
                          <a:cs typeface="黑体" panose="02010609060101010101" charset="-122"/>
                        </a:rPr>
                        <a:t>ID	</a:t>
                      </a:r>
                      <a:endParaRPr lang="en-US" altLang="zh-CN" sz="1050" b="0">
                        <a:solidFill>
                          <a:schemeClr val="bg1"/>
                        </a:solidFill>
                        <a:latin typeface="黑体" panose="02010609060101010101" charset="-122"/>
                        <a:ea typeface="黑体" panose="02010609060101010101" charset="-122"/>
                        <a:cs typeface="黑体" panose="02010609060101010101" charset="-122"/>
                      </a:endParaRPr>
                    </a:p>
                  </a:txBody>
                  <a:tcPr marL="0" marR="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1"/>
                    </a:solidFill>
                  </a:tcPr>
                </a:tc>
                <a:tc gridSpan="3">
                  <a:txBody>
                    <a:bodyPr/>
                    <a:p>
                      <a:pPr indent="0">
                        <a:buNone/>
                      </a:pPr>
                      <a:r>
                        <a:rPr lang="en-US" altLang="zh-CN" sz="1050" b="0">
                          <a:latin typeface="黑体" panose="02010609060101010101" charset="-122"/>
                          <a:ea typeface="黑体" panose="02010609060101010101" charset="-122"/>
                          <a:cs typeface="宋体" panose="02010600030101010101" pitchFamily="2" charset="-122"/>
                        </a:rPr>
                        <a:t>TL-UC-</a:t>
                      </a:r>
                      <a:r>
                        <a:rPr lang="en-US" altLang="zh-CN" sz="1050" b="0">
                          <a:latin typeface="黑体" panose="02010609060101010101" charset="-122"/>
                          <a:ea typeface="黑体" panose="02010609060101010101" charset="-122"/>
                          <a:cs typeface="等线" panose="02010600030101010101" charset="-122"/>
                        </a:rPr>
                        <a:t>45</a:t>
                      </a:r>
                      <a:endParaRPr lang="en-US" altLang="zh-CN" sz="1050" b="0">
                        <a:latin typeface="黑体" panose="02010609060101010101" charset="-122"/>
                        <a:ea typeface="黑体" panose="02010609060101010101" charset="-122"/>
                        <a:cs typeface="等线" panose="02010600030101010101" charset="-122"/>
                      </a:endParaRPr>
                    </a:p>
                  </a:txBody>
                  <a:tcPr marL="0" marR="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r h="244475">
                <a:tc>
                  <a:txBody>
                    <a:bodyPr/>
                    <a:p>
                      <a:pPr indent="0">
                        <a:buNone/>
                      </a:pPr>
                      <a:r>
                        <a:rPr lang="zh-CN" altLang="en-US" sz="1050" b="0">
                          <a:solidFill>
                            <a:schemeClr val="bg1"/>
                          </a:solidFill>
                          <a:latin typeface="黑体" panose="02010609060101010101" charset="-122"/>
                          <a:ea typeface="黑体" panose="02010609060101010101" charset="-122"/>
                          <a:cs typeface="黑体" panose="02010609060101010101" charset="-122"/>
                        </a:rPr>
                        <a:t>测试的功能需求</a:t>
                      </a:r>
                      <a:r>
                        <a:rPr lang="en-US" altLang="zh-CN" sz="1050" b="0">
                          <a:solidFill>
                            <a:schemeClr val="bg1"/>
                          </a:solidFill>
                          <a:latin typeface="黑体" panose="02010609060101010101" charset="-122"/>
                          <a:ea typeface="黑体" panose="02010609060101010101" charset="-122"/>
                          <a:cs typeface="黑体" panose="02010609060101010101" charset="-122"/>
                        </a:rPr>
                        <a:t>ID</a:t>
                      </a:r>
                      <a:endParaRPr lang="en-US" altLang="zh-CN" sz="1050" b="0">
                        <a:solidFill>
                          <a:schemeClr val="bg1"/>
                        </a:solidFill>
                        <a:latin typeface="黑体" panose="02010609060101010101" charset="-122"/>
                        <a:ea typeface="黑体" panose="02010609060101010101" charset="-122"/>
                        <a:cs typeface="黑体" panose="02010609060101010101" charset="-122"/>
                      </a:endParaRPr>
                    </a:p>
                  </a:txBody>
                  <a:tcPr marL="0" marR="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1"/>
                    </a:solidFill>
                  </a:tcPr>
                </a:tc>
                <a:tc gridSpan="3">
                  <a:txBody>
                    <a:bodyPr/>
                    <a:p>
                      <a:pPr indent="0">
                        <a:buNone/>
                      </a:pPr>
                      <a:r>
                        <a:rPr lang="en-US" altLang="zh-CN" sz="1050" b="0">
                          <a:latin typeface="黑体" panose="02010609060101010101" charset="-122"/>
                          <a:ea typeface="黑体" panose="02010609060101010101" charset="-122"/>
                          <a:cs typeface="等线" panose="02010600030101010101" charset="-122"/>
                        </a:rPr>
                        <a:t>L-</a:t>
                      </a:r>
                      <a:r>
                        <a:rPr lang="en-US" altLang="zh-CN" sz="1050" b="0">
                          <a:latin typeface="黑体" panose="02010609060101010101" charset="-122"/>
                          <a:ea typeface="黑体" panose="02010609060101010101" charset="-122"/>
                          <a:cs typeface="宋体" panose="02010600030101010101" pitchFamily="2" charset="-122"/>
                        </a:rPr>
                        <a:t>UC-</a:t>
                      </a:r>
                      <a:r>
                        <a:rPr lang="en-US" altLang="zh-CN" sz="1050" b="0">
                          <a:latin typeface="黑体" panose="02010609060101010101" charset="-122"/>
                          <a:ea typeface="黑体" panose="02010609060101010101" charset="-122"/>
                          <a:cs typeface="等线" panose="02010600030101010101" charset="-122"/>
                        </a:rPr>
                        <a:t>45</a:t>
                      </a:r>
                      <a:endParaRPr lang="en-US" altLang="zh-CN" sz="1050" b="0">
                        <a:latin typeface="黑体" panose="02010609060101010101" charset="-122"/>
                        <a:ea typeface="黑体" panose="02010609060101010101" charset="-122"/>
                        <a:cs typeface="等线" panose="02010600030101010101" charset="-122"/>
                      </a:endParaRPr>
                    </a:p>
                  </a:txBody>
                  <a:tcPr marL="0" marR="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r h="386715">
                <a:tc>
                  <a:txBody>
                    <a:bodyPr/>
                    <a:p>
                      <a:pPr indent="0" algn="ctr">
                        <a:buNone/>
                      </a:pPr>
                      <a:r>
                        <a:rPr lang="zh-CN" altLang="en-US" sz="1050" b="0">
                          <a:solidFill>
                            <a:schemeClr val="bg1"/>
                          </a:solidFill>
                          <a:latin typeface="黑体" panose="02010609060101010101" charset="-122"/>
                          <a:ea typeface="黑体" panose="02010609060101010101" charset="-122"/>
                          <a:cs typeface="黑体" panose="02010609060101010101" charset="-122"/>
                        </a:rPr>
                        <a:t>输入</a:t>
                      </a:r>
                      <a:r>
                        <a:rPr lang="en-US" altLang="zh-CN" sz="1050" b="0">
                          <a:solidFill>
                            <a:schemeClr val="bg1"/>
                          </a:solidFill>
                          <a:latin typeface="黑体" panose="02010609060101010101" charset="-122"/>
                          <a:ea typeface="黑体" panose="02010609060101010101" charset="-122"/>
                          <a:cs typeface="黑体" panose="02010609060101010101" charset="-122"/>
                        </a:rPr>
                        <a:t>/</a:t>
                      </a:r>
                      <a:r>
                        <a:rPr lang="zh-CN" altLang="en-US" sz="1050" b="0">
                          <a:solidFill>
                            <a:schemeClr val="bg1"/>
                          </a:solidFill>
                          <a:latin typeface="黑体" panose="02010609060101010101" charset="-122"/>
                          <a:ea typeface="黑体" panose="02010609060101010101" charset="-122"/>
                          <a:cs typeface="黑体" panose="02010609060101010101" charset="-122"/>
                        </a:rPr>
                        <a:t>动作</a:t>
                      </a:r>
                      <a:endParaRPr lang="zh-CN" altLang="en-US" sz="1050" b="0">
                        <a:solidFill>
                          <a:schemeClr val="bg1"/>
                        </a:solidFill>
                        <a:latin typeface="黑体" panose="02010609060101010101" charset="-122"/>
                        <a:ea typeface="黑体" panose="02010609060101010101" charset="-122"/>
                        <a:cs typeface="黑体" panose="02010609060101010101" charset="-122"/>
                      </a:endParaRPr>
                    </a:p>
                  </a:txBody>
                  <a:tcPr marL="0" marR="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1"/>
                    </a:solidFill>
                  </a:tcPr>
                </a:tc>
                <a:tc>
                  <a:txBody>
                    <a:bodyPr/>
                    <a:p>
                      <a:pPr indent="0" algn="ctr">
                        <a:buNone/>
                      </a:pPr>
                      <a:r>
                        <a:rPr lang="zh-CN" altLang="en-US" sz="1050" b="0">
                          <a:solidFill>
                            <a:schemeClr val="bg1"/>
                          </a:solidFill>
                          <a:latin typeface="黑体" panose="02010609060101010101" charset="-122"/>
                          <a:ea typeface="黑体" panose="02010609060101010101" charset="-122"/>
                          <a:cs typeface="黑体" panose="02010609060101010101" charset="-122"/>
                        </a:rPr>
                        <a:t>期望的输出</a:t>
                      </a:r>
                      <a:r>
                        <a:rPr lang="en-US" altLang="zh-CN" sz="1050" b="0">
                          <a:solidFill>
                            <a:schemeClr val="bg1"/>
                          </a:solidFill>
                          <a:latin typeface="黑体" panose="02010609060101010101" charset="-122"/>
                          <a:ea typeface="黑体" panose="02010609060101010101" charset="-122"/>
                          <a:cs typeface="黑体" panose="02010609060101010101" charset="-122"/>
                        </a:rPr>
                        <a:t>/</a:t>
                      </a:r>
                      <a:r>
                        <a:rPr lang="zh-CN" altLang="en-US" sz="1050" b="0">
                          <a:solidFill>
                            <a:schemeClr val="bg1"/>
                          </a:solidFill>
                          <a:latin typeface="黑体" panose="02010609060101010101" charset="-122"/>
                          <a:ea typeface="黑体" panose="02010609060101010101" charset="-122"/>
                          <a:cs typeface="黑体" panose="02010609060101010101" charset="-122"/>
                        </a:rPr>
                        <a:t>相应</a:t>
                      </a:r>
                      <a:endParaRPr lang="zh-CN" altLang="en-US" sz="1050" b="0">
                        <a:solidFill>
                          <a:schemeClr val="bg1"/>
                        </a:solidFill>
                        <a:latin typeface="黑体" panose="02010609060101010101" charset="-122"/>
                        <a:ea typeface="黑体" panose="02010609060101010101" charset="-122"/>
                        <a:cs typeface="黑体" panose="02010609060101010101" charset="-122"/>
                      </a:endParaRPr>
                    </a:p>
                  </a:txBody>
                  <a:tcPr marL="0" marR="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1"/>
                    </a:solidFill>
                  </a:tcPr>
                </a:tc>
                <a:tc>
                  <a:txBody>
                    <a:bodyPr/>
                    <a:p>
                      <a:pPr indent="0" algn="ctr">
                        <a:buNone/>
                      </a:pPr>
                      <a:r>
                        <a:rPr lang="zh-CN" altLang="en-US" sz="1050" b="0">
                          <a:solidFill>
                            <a:schemeClr val="bg1"/>
                          </a:solidFill>
                          <a:latin typeface="黑体" panose="02010609060101010101" charset="-122"/>
                          <a:ea typeface="黑体" panose="02010609060101010101" charset="-122"/>
                          <a:cs typeface="宋体" panose="02010600030101010101" pitchFamily="2" charset="-122"/>
                        </a:rPr>
                        <a:t>实际情况</a:t>
                      </a:r>
                      <a:endParaRPr lang="zh-CN" altLang="en-US" sz="1050" b="0">
                        <a:solidFill>
                          <a:schemeClr val="bg1"/>
                        </a:solidFill>
                        <a:latin typeface="黑体" panose="02010609060101010101" charset="-122"/>
                        <a:ea typeface="黑体" panose="02010609060101010101" charset="-122"/>
                        <a:cs typeface="宋体" panose="02010600030101010101" pitchFamily="2" charset="-122"/>
                      </a:endParaRPr>
                    </a:p>
                  </a:txBody>
                  <a:tcPr marL="0" marR="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1"/>
                    </a:solidFill>
                  </a:tcPr>
                </a:tc>
                <a:tc>
                  <a:txBody>
                    <a:bodyPr/>
                    <a:p>
                      <a:pPr indent="0" algn="ctr">
                        <a:buNone/>
                      </a:pPr>
                      <a:r>
                        <a:rPr lang="zh-CN" altLang="en-US" sz="1050" b="0">
                          <a:solidFill>
                            <a:schemeClr val="bg1"/>
                          </a:solidFill>
                          <a:latin typeface="黑体" panose="02010609060101010101" charset="-122"/>
                          <a:ea typeface="黑体" panose="02010609060101010101" charset="-122"/>
                          <a:cs typeface="宋体" panose="02010600030101010101" pitchFamily="2" charset="-122"/>
                        </a:rPr>
                        <a:t>设计方法</a:t>
                      </a:r>
                      <a:endParaRPr lang="zh-CN" altLang="en-US" sz="1050" b="0">
                        <a:solidFill>
                          <a:schemeClr val="bg1"/>
                        </a:solidFill>
                        <a:latin typeface="黑体" panose="02010609060101010101" charset="-122"/>
                        <a:ea typeface="黑体" panose="02010609060101010101" charset="-122"/>
                        <a:cs typeface="宋体" panose="02010600030101010101" pitchFamily="2" charset="-122"/>
                      </a:endParaRPr>
                    </a:p>
                  </a:txBody>
                  <a:tcPr marL="0" marR="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1"/>
                    </a:solidFill>
                  </a:tcPr>
                </a:tc>
              </a:tr>
              <a:tr h="579755">
                <a:tc>
                  <a:txBody>
                    <a:bodyPr/>
                    <a:p>
                      <a:pPr indent="0" algn="l">
                        <a:buNone/>
                      </a:pPr>
                      <a:r>
                        <a:rPr lang="zh-CN" altLang="en-US" sz="1050" b="0">
                          <a:latin typeface="黑体" panose="02010609060101010101" charset="-122"/>
                          <a:ea typeface="黑体" panose="02010609060101010101" charset="-122"/>
                          <a:cs typeface="黑体" panose="02010609060101010101" charset="-122"/>
                        </a:rPr>
                        <a:t>扩充容量：</a:t>
                      </a:r>
                      <a:r>
                        <a:rPr lang="en-US" altLang="zh-CN" sz="1050" b="0">
                          <a:latin typeface="黑体" panose="02010609060101010101" charset="-122"/>
                          <a:ea typeface="黑体" panose="02010609060101010101" charset="-122"/>
                          <a:cs typeface="黑体" panose="02010609060101010101" charset="-122"/>
                        </a:rPr>
                        <a:t>2g         </a:t>
                      </a:r>
                      <a:r>
                        <a:rPr lang="zh-CN" altLang="en-US" sz="1050" b="0">
                          <a:latin typeface="黑体" panose="02010609060101010101" charset="-122"/>
                          <a:ea typeface="黑体" panose="02010609060101010101" charset="-122"/>
                          <a:cs typeface="黑体" panose="02010609060101010101" charset="-122"/>
                        </a:rPr>
                        <a:t>支付方式</a:t>
                      </a:r>
                      <a:r>
                        <a:rPr lang="en-US" altLang="zh-CN" sz="1050" b="0">
                          <a:latin typeface="黑体" panose="02010609060101010101" charset="-122"/>
                          <a:ea typeface="黑体" panose="02010609060101010101" charset="-122"/>
                          <a:cs typeface="黑体" panose="02010609060101010101" charset="-122"/>
                        </a:rPr>
                        <a:t>: </a:t>
                      </a:r>
                      <a:r>
                        <a:rPr lang="zh-CN" altLang="en-US" sz="1050" b="0">
                          <a:latin typeface="黑体" panose="02010609060101010101" charset="-122"/>
                          <a:ea typeface="黑体" panose="02010609060101010101" charset="-122"/>
                          <a:cs typeface="黑体" panose="02010609060101010101" charset="-122"/>
                        </a:rPr>
                        <a:t>支付宝         点击支付（支付成功）</a:t>
                      </a:r>
                      <a:endParaRPr lang="zh-CN" altLang="en-US" sz="1050" b="0">
                        <a:latin typeface="黑体" panose="02010609060101010101" charset="-122"/>
                        <a:ea typeface="黑体" panose="02010609060101010101" charset="-122"/>
                        <a:cs typeface="黑体" panose="02010609060101010101" charset="-122"/>
                      </a:endParaRPr>
                    </a:p>
                  </a:txBody>
                  <a:tcPr marL="0" marR="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zh-CN" altLang="en-US" sz="1050" b="0">
                          <a:latin typeface="黑体" panose="02010609060101010101" charset="-122"/>
                          <a:ea typeface="黑体" panose="02010609060101010101" charset="-122"/>
                          <a:cs typeface="宋体" panose="02010600030101010101" pitchFamily="2" charset="-122"/>
                        </a:rPr>
                        <a:t>容量扩充成功</a:t>
                      </a:r>
                      <a:endParaRPr lang="zh-CN" altLang="en-US" sz="1050" b="0">
                        <a:latin typeface="黑体" panose="02010609060101010101" charset="-122"/>
                        <a:ea typeface="黑体" panose="02010609060101010101" charset="-122"/>
                        <a:cs typeface="宋体" panose="02010600030101010101" pitchFamily="2" charset="-122"/>
                      </a:endParaRPr>
                    </a:p>
                  </a:txBody>
                  <a:tcPr marL="0" marR="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altLang="zh-CN" sz="1050" b="0">
                          <a:latin typeface="黑体" panose="02010609060101010101" charset="-122"/>
                          <a:ea typeface="黑体" panose="02010609060101010101" charset="-122"/>
                          <a:cs typeface="等线" panose="02010600030101010101" charset="-122"/>
                        </a:rPr>
                        <a:t> </a:t>
                      </a:r>
                      <a:endParaRPr lang="en-US" altLang="zh-CN" sz="1050" b="0">
                        <a:latin typeface="黑体" panose="02010609060101010101" charset="-122"/>
                        <a:ea typeface="黑体" panose="02010609060101010101" charset="-122"/>
                        <a:cs typeface="等线" panose="02010600030101010101" charset="-122"/>
                      </a:endParaRPr>
                    </a:p>
                  </a:txBody>
                  <a:tcPr marL="0" marR="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zh-CN" altLang="en-US" sz="1050" b="0">
                          <a:solidFill>
                            <a:srgbClr val="FF0000"/>
                          </a:solidFill>
                          <a:latin typeface="黑体" panose="02010609060101010101" charset="-122"/>
                          <a:ea typeface="黑体" panose="02010609060101010101" charset="-122"/>
                          <a:cs typeface="宋体" panose="02010600030101010101" pitchFamily="2" charset="-122"/>
                        </a:rPr>
                        <a:t>等价类划分法</a:t>
                      </a:r>
                      <a:endParaRPr lang="zh-CN" altLang="en-US" sz="1050" b="0">
                        <a:solidFill>
                          <a:srgbClr val="FF0000"/>
                        </a:solidFill>
                        <a:latin typeface="黑体" panose="02010609060101010101" charset="-122"/>
                        <a:ea typeface="黑体" panose="02010609060101010101" charset="-122"/>
                        <a:cs typeface="宋体" panose="02010600030101010101" pitchFamily="2" charset="-122"/>
                      </a:endParaRPr>
                    </a:p>
                  </a:txBody>
                  <a:tcPr marL="0" marR="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579755">
                <a:tc>
                  <a:txBody>
                    <a:bodyPr/>
                    <a:p>
                      <a:pPr indent="0" algn="l">
                        <a:buNone/>
                      </a:pPr>
                      <a:r>
                        <a:rPr lang="zh-CN" altLang="en-US" sz="1050" b="0">
                          <a:latin typeface="黑体" panose="02010609060101010101" charset="-122"/>
                          <a:ea typeface="黑体" panose="02010609060101010101" charset="-122"/>
                          <a:cs typeface="黑体" panose="02010609060101010101" charset="-122"/>
                        </a:rPr>
                        <a:t>扩充容量：</a:t>
                      </a:r>
                      <a:r>
                        <a:rPr lang="en-US" altLang="zh-CN" sz="1050" b="0">
                          <a:latin typeface="黑体" panose="02010609060101010101" charset="-122"/>
                          <a:ea typeface="黑体" panose="02010609060101010101" charset="-122"/>
                          <a:cs typeface="黑体" panose="02010609060101010101" charset="-122"/>
                        </a:rPr>
                        <a:t>2g         </a:t>
                      </a:r>
                      <a:r>
                        <a:rPr lang="zh-CN" altLang="en-US" sz="1050" b="0">
                          <a:latin typeface="黑体" panose="02010609060101010101" charset="-122"/>
                          <a:ea typeface="黑体" panose="02010609060101010101" charset="-122"/>
                          <a:cs typeface="黑体" panose="02010609060101010101" charset="-122"/>
                        </a:rPr>
                        <a:t>支付方式</a:t>
                      </a:r>
                      <a:r>
                        <a:rPr lang="en-US" altLang="zh-CN" sz="1050" b="0">
                          <a:latin typeface="黑体" panose="02010609060101010101" charset="-122"/>
                          <a:ea typeface="黑体" panose="02010609060101010101" charset="-122"/>
                          <a:cs typeface="黑体" panose="02010609060101010101" charset="-122"/>
                        </a:rPr>
                        <a:t>: </a:t>
                      </a:r>
                      <a:r>
                        <a:rPr lang="zh-CN" altLang="en-US" sz="1050" b="0">
                          <a:latin typeface="黑体" panose="02010609060101010101" charset="-122"/>
                          <a:ea typeface="黑体" panose="02010609060101010101" charset="-122"/>
                          <a:cs typeface="黑体" panose="02010609060101010101" charset="-122"/>
                        </a:rPr>
                        <a:t>支付宝         点击支付（支付失败）</a:t>
                      </a:r>
                      <a:endParaRPr lang="zh-CN" altLang="en-US" sz="1050" b="0">
                        <a:latin typeface="黑体" panose="02010609060101010101" charset="-122"/>
                        <a:ea typeface="黑体" panose="02010609060101010101" charset="-122"/>
                        <a:cs typeface="黑体" panose="02010609060101010101" charset="-122"/>
                      </a:endParaRPr>
                    </a:p>
                  </a:txBody>
                  <a:tcPr marL="0" marR="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zh-CN" altLang="en-US" sz="1050" b="0">
                          <a:latin typeface="黑体" panose="02010609060101010101" charset="-122"/>
                          <a:ea typeface="黑体" panose="02010609060101010101" charset="-122"/>
                          <a:cs typeface="宋体" panose="02010600030101010101" pitchFamily="2" charset="-122"/>
                        </a:rPr>
                        <a:t>容量扩充失败</a:t>
                      </a:r>
                      <a:endParaRPr lang="zh-CN" altLang="en-US" sz="1050" b="0">
                        <a:latin typeface="黑体" panose="02010609060101010101" charset="-122"/>
                        <a:ea typeface="黑体" panose="02010609060101010101" charset="-122"/>
                        <a:cs typeface="宋体" panose="02010600030101010101" pitchFamily="2" charset="-122"/>
                      </a:endParaRPr>
                    </a:p>
                  </a:txBody>
                  <a:tcPr marL="0" marR="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altLang="zh-CN" sz="1050" b="0">
                          <a:latin typeface="黑体" panose="02010609060101010101" charset="-122"/>
                          <a:ea typeface="黑体" panose="02010609060101010101" charset="-122"/>
                          <a:cs typeface="等线" panose="02010600030101010101" charset="-122"/>
                        </a:rPr>
                        <a:t> </a:t>
                      </a:r>
                      <a:endParaRPr lang="en-US" altLang="zh-CN" sz="1050" b="0">
                        <a:latin typeface="黑体" panose="02010609060101010101" charset="-122"/>
                        <a:ea typeface="黑体" panose="02010609060101010101" charset="-122"/>
                        <a:cs typeface="等线" panose="02010600030101010101" charset="-122"/>
                      </a:endParaRPr>
                    </a:p>
                  </a:txBody>
                  <a:tcPr marL="0" marR="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zh-CN" altLang="en-US" sz="1050" b="0">
                          <a:solidFill>
                            <a:srgbClr val="FF0000"/>
                          </a:solidFill>
                          <a:latin typeface="黑体" panose="02010609060101010101" charset="-122"/>
                          <a:ea typeface="黑体" panose="02010609060101010101" charset="-122"/>
                          <a:cs typeface="宋体" panose="02010600030101010101" pitchFamily="2" charset="-122"/>
                        </a:rPr>
                        <a:t>等价类划分法</a:t>
                      </a:r>
                      <a:endParaRPr lang="zh-CN" altLang="en-US" sz="1050" b="0">
                        <a:solidFill>
                          <a:srgbClr val="FF0000"/>
                        </a:solidFill>
                        <a:latin typeface="黑体" panose="02010609060101010101" charset="-122"/>
                        <a:ea typeface="黑体" panose="02010609060101010101" charset="-122"/>
                        <a:cs typeface="宋体" panose="02010600030101010101" pitchFamily="2" charset="-122"/>
                      </a:endParaRPr>
                    </a:p>
                  </a:txBody>
                  <a:tcPr marL="0" marR="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579755">
                <a:tc>
                  <a:txBody>
                    <a:bodyPr/>
                    <a:p>
                      <a:pPr indent="0" algn="l">
                        <a:buNone/>
                      </a:pPr>
                      <a:r>
                        <a:rPr lang="zh-CN" altLang="en-US" sz="1050" b="0">
                          <a:latin typeface="黑体" panose="02010609060101010101" charset="-122"/>
                          <a:ea typeface="黑体" panose="02010609060101010101" charset="-122"/>
                          <a:cs typeface="黑体" panose="02010609060101010101" charset="-122"/>
                        </a:rPr>
                        <a:t>扩充容量：</a:t>
                      </a:r>
                      <a:r>
                        <a:rPr lang="en-US" altLang="zh-CN" sz="1050" b="0">
                          <a:latin typeface="黑体" panose="02010609060101010101" charset="-122"/>
                          <a:ea typeface="黑体" panose="02010609060101010101" charset="-122"/>
                          <a:cs typeface="黑体" panose="02010609060101010101" charset="-122"/>
                        </a:rPr>
                        <a:t>2g         </a:t>
                      </a:r>
                      <a:r>
                        <a:rPr lang="zh-CN" altLang="en-US" sz="1050" b="0">
                          <a:latin typeface="黑体" panose="02010609060101010101" charset="-122"/>
                          <a:ea typeface="黑体" panose="02010609060101010101" charset="-122"/>
                          <a:cs typeface="黑体" panose="02010609060101010101" charset="-122"/>
                        </a:rPr>
                        <a:t>支付方式</a:t>
                      </a:r>
                      <a:r>
                        <a:rPr lang="en-US" altLang="zh-CN" sz="1050" b="0">
                          <a:latin typeface="黑体" panose="02010609060101010101" charset="-122"/>
                          <a:ea typeface="黑体" panose="02010609060101010101" charset="-122"/>
                          <a:cs typeface="黑体" panose="02010609060101010101" charset="-122"/>
                        </a:rPr>
                        <a:t>: </a:t>
                      </a:r>
                      <a:r>
                        <a:rPr lang="zh-CN" altLang="en-US" sz="1050" b="0">
                          <a:latin typeface="黑体" panose="02010609060101010101" charset="-122"/>
                          <a:ea typeface="黑体" panose="02010609060101010101" charset="-122"/>
                          <a:cs typeface="黑体" panose="02010609060101010101" charset="-122"/>
                        </a:rPr>
                        <a:t>微信         点击支付（支付成功）</a:t>
                      </a:r>
                      <a:endParaRPr lang="zh-CN" altLang="en-US" sz="1050" b="0">
                        <a:latin typeface="黑体" panose="02010609060101010101" charset="-122"/>
                        <a:ea typeface="黑体" panose="02010609060101010101" charset="-122"/>
                        <a:cs typeface="黑体" panose="02010609060101010101" charset="-122"/>
                      </a:endParaRPr>
                    </a:p>
                  </a:txBody>
                  <a:tcPr marL="0" marR="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zh-CN" altLang="en-US" sz="1050" b="0">
                          <a:latin typeface="黑体" panose="02010609060101010101" charset="-122"/>
                          <a:ea typeface="黑体" panose="02010609060101010101" charset="-122"/>
                          <a:cs typeface="宋体" panose="02010600030101010101" pitchFamily="2" charset="-122"/>
                        </a:rPr>
                        <a:t>容量扩充成功</a:t>
                      </a:r>
                      <a:endParaRPr lang="zh-CN" altLang="en-US" sz="1050" b="0">
                        <a:latin typeface="黑体" panose="02010609060101010101" charset="-122"/>
                        <a:ea typeface="黑体" panose="02010609060101010101" charset="-122"/>
                        <a:cs typeface="宋体" panose="02010600030101010101" pitchFamily="2" charset="-122"/>
                      </a:endParaRPr>
                    </a:p>
                  </a:txBody>
                  <a:tcPr marL="0" marR="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altLang="zh-CN" sz="1050" b="0">
                          <a:latin typeface="黑体" panose="02010609060101010101" charset="-122"/>
                          <a:ea typeface="黑体" panose="02010609060101010101" charset="-122"/>
                          <a:cs typeface="等线" panose="02010600030101010101" charset="-122"/>
                        </a:rPr>
                        <a:t> </a:t>
                      </a:r>
                      <a:endParaRPr lang="en-US" altLang="zh-CN" sz="1050" b="0">
                        <a:latin typeface="黑体" panose="02010609060101010101" charset="-122"/>
                        <a:ea typeface="黑体" panose="02010609060101010101" charset="-122"/>
                        <a:cs typeface="等线" panose="02010600030101010101" charset="-122"/>
                      </a:endParaRPr>
                    </a:p>
                  </a:txBody>
                  <a:tcPr marL="0" marR="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zh-CN" altLang="en-US" sz="1050" b="0">
                          <a:solidFill>
                            <a:srgbClr val="FF0000"/>
                          </a:solidFill>
                          <a:latin typeface="黑体" panose="02010609060101010101" charset="-122"/>
                          <a:ea typeface="黑体" panose="02010609060101010101" charset="-122"/>
                          <a:cs typeface="宋体" panose="02010600030101010101" pitchFamily="2" charset="-122"/>
                        </a:rPr>
                        <a:t>等价类划分法</a:t>
                      </a:r>
                      <a:endParaRPr lang="zh-CN" altLang="en-US" sz="1050" b="0">
                        <a:solidFill>
                          <a:srgbClr val="FF0000"/>
                        </a:solidFill>
                        <a:latin typeface="黑体" panose="02010609060101010101" charset="-122"/>
                        <a:ea typeface="黑体" panose="02010609060101010101" charset="-122"/>
                        <a:cs typeface="宋体" panose="02010600030101010101" pitchFamily="2" charset="-122"/>
                      </a:endParaRPr>
                    </a:p>
                  </a:txBody>
                  <a:tcPr marL="0" marR="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579755">
                <a:tc>
                  <a:txBody>
                    <a:bodyPr/>
                    <a:p>
                      <a:pPr indent="0" algn="l">
                        <a:buNone/>
                      </a:pPr>
                      <a:r>
                        <a:rPr lang="zh-CN" altLang="en-US" sz="1050" b="0">
                          <a:latin typeface="黑体" panose="02010609060101010101" charset="-122"/>
                          <a:ea typeface="黑体" panose="02010609060101010101" charset="-122"/>
                          <a:cs typeface="黑体" panose="02010609060101010101" charset="-122"/>
                        </a:rPr>
                        <a:t>扩充容量：</a:t>
                      </a:r>
                      <a:r>
                        <a:rPr lang="en-US" altLang="zh-CN" sz="1050" b="0">
                          <a:latin typeface="黑体" panose="02010609060101010101" charset="-122"/>
                          <a:ea typeface="黑体" panose="02010609060101010101" charset="-122"/>
                          <a:cs typeface="黑体" panose="02010609060101010101" charset="-122"/>
                        </a:rPr>
                        <a:t>2g         </a:t>
                      </a:r>
                      <a:r>
                        <a:rPr lang="zh-CN" altLang="en-US" sz="1050" b="0">
                          <a:latin typeface="黑体" panose="02010609060101010101" charset="-122"/>
                          <a:ea typeface="黑体" panose="02010609060101010101" charset="-122"/>
                          <a:cs typeface="黑体" panose="02010609060101010101" charset="-122"/>
                        </a:rPr>
                        <a:t>支付方式</a:t>
                      </a:r>
                      <a:r>
                        <a:rPr lang="en-US" altLang="zh-CN" sz="1050" b="0">
                          <a:latin typeface="黑体" panose="02010609060101010101" charset="-122"/>
                          <a:ea typeface="黑体" panose="02010609060101010101" charset="-122"/>
                          <a:cs typeface="黑体" panose="02010609060101010101" charset="-122"/>
                        </a:rPr>
                        <a:t>: </a:t>
                      </a:r>
                      <a:r>
                        <a:rPr lang="zh-CN" altLang="en-US" sz="1050" b="0">
                          <a:latin typeface="黑体" panose="02010609060101010101" charset="-122"/>
                          <a:ea typeface="黑体" panose="02010609060101010101" charset="-122"/>
                          <a:cs typeface="黑体" panose="02010609060101010101" charset="-122"/>
                        </a:rPr>
                        <a:t>微信         点击支付（支付失败）</a:t>
                      </a:r>
                      <a:endParaRPr lang="zh-CN" altLang="en-US" sz="1050" b="0">
                        <a:latin typeface="黑体" panose="02010609060101010101" charset="-122"/>
                        <a:ea typeface="黑体" panose="02010609060101010101" charset="-122"/>
                        <a:cs typeface="黑体" panose="02010609060101010101" charset="-122"/>
                      </a:endParaRPr>
                    </a:p>
                  </a:txBody>
                  <a:tcPr marL="0" marR="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zh-CN" altLang="en-US" sz="1050" b="0">
                          <a:latin typeface="黑体" panose="02010609060101010101" charset="-122"/>
                          <a:ea typeface="黑体" panose="02010609060101010101" charset="-122"/>
                          <a:cs typeface="宋体" panose="02010600030101010101" pitchFamily="2" charset="-122"/>
                        </a:rPr>
                        <a:t>容量扩充失败</a:t>
                      </a:r>
                      <a:endParaRPr lang="zh-CN" altLang="en-US" sz="1050" b="0">
                        <a:latin typeface="黑体" panose="02010609060101010101" charset="-122"/>
                        <a:ea typeface="黑体" panose="02010609060101010101" charset="-122"/>
                        <a:cs typeface="宋体" panose="02010600030101010101" pitchFamily="2" charset="-122"/>
                      </a:endParaRPr>
                    </a:p>
                  </a:txBody>
                  <a:tcPr marL="0" marR="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altLang="zh-CN" sz="1050" b="0">
                          <a:latin typeface="黑体" panose="02010609060101010101" charset="-122"/>
                          <a:ea typeface="黑体" panose="02010609060101010101" charset="-122"/>
                          <a:cs typeface="等线" panose="02010600030101010101" charset="-122"/>
                        </a:rPr>
                        <a:t> </a:t>
                      </a:r>
                      <a:endParaRPr lang="en-US" altLang="zh-CN" sz="1050" b="0">
                        <a:latin typeface="黑体" panose="02010609060101010101" charset="-122"/>
                        <a:ea typeface="黑体" panose="02010609060101010101" charset="-122"/>
                        <a:cs typeface="等线" panose="02010600030101010101" charset="-122"/>
                      </a:endParaRPr>
                    </a:p>
                  </a:txBody>
                  <a:tcPr marL="0" marR="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zh-CN" altLang="en-US" sz="1050" b="0">
                          <a:solidFill>
                            <a:srgbClr val="FF0000"/>
                          </a:solidFill>
                          <a:latin typeface="黑体" panose="02010609060101010101" charset="-122"/>
                          <a:ea typeface="黑体" panose="02010609060101010101" charset="-122"/>
                          <a:cs typeface="宋体" panose="02010600030101010101" pitchFamily="2" charset="-122"/>
                        </a:rPr>
                        <a:t>等价类划分法</a:t>
                      </a:r>
                      <a:endParaRPr lang="zh-CN" altLang="en-US" sz="1050" b="0">
                        <a:solidFill>
                          <a:srgbClr val="FF0000"/>
                        </a:solidFill>
                        <a:latin typeface="黑体" panose="02010609060101010101" charset="-122"/>
                        <a:ea typeface="黑体" panose="02010609060101010101" charset="-122"/>
                        <a:cs typeface="宋体" panose="02010600030101010101" pitchFamily="2" charset="-122"/>
                      </a:endParaRPr>
                    </a:p>
                  </a:txBody>
                  <a:tcPr marL="0" marR="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
        <p:nvSpPr>
          <p:cNvPr id="2" name="圆角矩形 1"/>
          <p:cNvSpPr>
            <a:spLocks noChangeArrowheads="1"/>
          </p:cNvSpPr>
          <p:nvPr/>
        </p:nvSpPr>
        <p:spPr bwMode="auto">
          <a:xfrm>
            <a:off x="424815" y="283845"/>
            <a:ext cx="2831465" cy="354965"/>
          </a:xfrm>
          <a:prstGeom prst="roundRect">
            <a:avLst>
              <a:gd name="adj" fmla="val 50000"/>
            </a:avLst>
          </a:prstGeom>
          <a:solidFill>
            <a:schemeClr val="accent1"/>
          </a:solidFill>
          <a:ln w="12700" algn="ctr">
            <a:noFill/>
            <a:miter lim="800000"/>
          </a:ln>
          <a:effectLst>
            <a:outerShdw blurRad="317500" dist="190500" dir="9000000" algn="r" rotWithShape="0">
              <a:prstClr val="black">
                <a:alpha val="40000"/>
              </a:prstClr>
            </a:outerShdw>
          </a:effectLst>
        </p:spPr>
        <p:txBody>
          <a:bodyPr lIns="91438" tIns="45719" rIns="91438" bIns="45719" anchor="ctr"/>
          <a:p>
            <a:pPr algn="ctr" defTabSz="913130">
              <a:defRPr/>
            </a:pPr>
            <a:r>
              <a:rPr lang="zh-CN" altLang="en-US">
                <a:solidFill>
                  <a:schemeClr val="bg1"/>
                </a:solidFill>
              </a:rPr>
              <a:t>冲突处理（测试用例）</a:t>
            </a:r>
            <a:endParaRPr lang="zh-CN" altLang="en-US">
              <a:solidFill>
                <a:schemeClr val="bg1"/>
              </a:solidFill>
            </a:endParaRPr>
          </a:p>
        </p:txBody>
      </p:sp>
    </p:spTree>
  </p:cSld>
  <p:clrMapOvr>
    <a:masterClrMapping/>
  </p:clrMapOvr>
  <p:transition advClick="0" advTm="7000">
    <p:pull dir="l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down)">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圆角矩形 26"/>
          <p:cNvSpPr>
            <a:spLocks noChangeArrowheads="1"/>
          </p:cNvSpPr>
          <p:nvPr/>
        </p:nvSpPr>
        <p:spPr bwMode="auto">
          <a:xfrm>
            <a:off x="669925" y="459740"/>
            <a:ext cx="1495425" cy="354965"/>
          </a:xfrm>
          <a:prstGeom prst="roundRect">
            <a:avLst>
              <a:gd name="adj" fmla="val 50000"/>
            </a:avLst>
          </a:prstGeom>
          <a:solidFill>
            <a:schemeClr val="accent1"/>
          </a:solidFill>
          <a:ln w="12700" algn="ctr">
            <a:noFill/>
            <a:miter lim="800000"/>
          </a:ln>
          <a:effectLst>
            <a:outerShdw blurRad="317500" dist="190500" dir="9000000" algn="r" rotWithShape="0">
              <a:prstClr val="black">
                <a:alpha val="40000"/>
              </a:prstClr>
            </a:outerShdw>
          </a:effectLst>
        </p:spPr>
        <p:txBody>
          <a:bodyPr lIns="91438" tIns="45719" rIns="91438" bIns="45719" anchor="ctr"/>
          <a:p>
            <a:pPr algn="ctr" defTabSz="913130">
              <a:defRPr/>
            </a:pPr>
            <a:r>
              <a:rPr lang="zh-CN" altLang="en-US">
                <a:solidFill>
                  <a:schemeClr val="bg1"/>
                </a:solidFill>
              </a:rPr>
              <a:t>项目里程碑</a:t>
            </a:r>
            <a:endParaRPr lang="zh-CN" altLang="en-US">
              <a:solidFill>
                <a:schemeClr val="bg1"/>
              </a:solidFill>
            </a:endParaRPr>
          </a:p>
        </p:txBody>
      </p:sp>
      <p:pic>
        <p:nvPicPr>
          <p:cNvPr id="3" name="图片 2"/>
          <p:cNvPicPr>
            <a:picLocks noChangeAspect="1"/>
          </p:cNvPicPr>
          <p:nvPr/>
        </p:nvPicPr>
        <p:blipFill>
          <a:blip r:embed="rId1"/>
          <a:stretch>
            <a:fillRect/>
          </a:stretch>
        </p:blipFill>
        <p:spPr>
          <a:xfrm>
            <a:off x="669925" y="1557020"/>
            <a:ext cx="2390775" cy="1233170"/>
          </a:xfrm>
          <a:prstGeom prst="rect">
            <a:avLst/>
          </a:prstGeom>
        </p:spPr>
      </p:pic>
      <p:pic>
        <p:nvPicPr>
          <p:cNvPr id="5" name="图片 4"/>
          <p:cNvPicPr>
            <a:picLocks noChangeAspect="1"/>
          </p:cNvPicPr>
          <p:nvPr/>
        </p:nvPicPr>
        <p:blipFill>
          <a:blip r:embed="rId2"/>
          <a:stretch>
            <a:fillRect/>
          </a:stretch>
        </p:blipFill>
        <p:spPr>
          <a:xfrm>
            <a:off x="3844290" y="1466215"/>
            <a:ext cx="2047240" cy="1464945"/>
          </a:xfrm>
          <a:prstGeom prst="rect">
            <a:avLst/>
          </a:prstGeom>
        </p:spPr>
      </p:pic>
      <p:pic>
        <p:nvPicPr>
          <p:cNvPr id="7" name="图片 6"/>
          <p:cNvPicPr>
            <a:picLocks noChangeAspect="1"/>
          </p:cNvPicPr>
          <p:nvPr/>
        </p:nvPicPr>
        <p:blipFill>
          <a:blip r:embed="rId3"/>
          <a:stretch>
            <a:fillRect/>
          </a:stretch>
        </p:blipFill>
        <p:spPr>
          <a:xfrm>
            <a:off x="6410960" y="1428750"/>
            <a:ext cx="2335530" cy="1750695"/>
          </a:xfrm>
          <a:prstGeom prst="rect">
            <a:avLst/>
          </a:prstGeom>
        </p:spPr>
      </p:pic>
      <p:sp>
        <p:nvSpPr>
          <p:cNvPr id="9" name="文本框 8"/>
          <p:cNvSpPr txBox="1"/>
          <p:nvPr/>
        </p:nvSpPr>
        <p:spPr>
          <a:xfrm>
            <a:off x="313690" y="1097915"/>
            <a:ext cx="3272155" cy="368300"/>
          </a:xfrm>
          <a:prstGeom prst="rect">
            <a:avLst/>
          </a:prstGeom>
          <a:noFill/>
        </p:spPr>
        <p:txBody>
          <a:bodyPr wrap="square" rtlCol="0" anchor="t">
            <a:spAutoFit/>
          </a:bodyPr>
          <a:p>
            <a:pPr marL="0" indent="266700"/>
            <a:r>
              <a:rPr lang="en-US">
                <a:latin typeface="黑体" panose="02010609060101010101" charset="-122"/>
                <a:ea typeface="黑体" panose="02010609060101010101" charset="-122"/>
                <a:cs typeface="黑体" panose="02010609060101010101" charset="-122"/>
                <a:sym typeface="+mn-ea"/>
              </a:rPr>
              <a:t>1. </a:t>
            </a:r>
            <a:r>
              <a:rPr lang="zh-CN" altLang="en-US">
                <a:latin typeface="黑体" panose="02010609060101010101" charset="-122"/>
                <a:ea typeface="黑体" panose="02010609060101010101" charset="-122"/>
                <a:cs typeface="黑体" panose="02010609060101010101" charset="-122"/>
                <a:sym typeface="+mn-ea"/>
              </a:rPr>
              <a:t>软件需求工程项目计划</a:t>
            </a:r>
            <a:endParaRPr lang="zh-CN" altLang="en-US">
              <a:latin typeface="黑体" panose="02010609060101010101" charset="-122"/>
              <a:ea typeface="黑体" panose="02010609060101010101" charset="-122"/>
              <a:cs typeface="黑体" panose="02010609060101010101" charset="-122"/>
              <a:sym typeface="+mn-ea"/>
            </a:endParaRPr>
          </a:p>
        </p:txBody>
      </p:sp>
      <p:sp>
        <p:nvSpPr>
          <p:cNvPr id="10" name="文本框 9"/>
          <p:cNvSpPr txBox="1"/>
          <p:nvPr/>
        </p:nvSpPr>
        <p:spPr>
          <a:xfrm>
            <a:off x="3495040" y="1060450"/>
            <a:ext cx="1806575" cy="368300"/>
          </a:xfrm>
          <a:prstGeom prst="rect">
            <a:avLst/>
          </a:prstGeom>
          <a:noFill/>
        </p:spPr>
        <p:txBody>
          <a:bodyPr wrap="square" rtlCol="0" anchor="t">
            <a:spAutoFit/>
          </a:bodyPr>
          <a:p>
            <a:pPr marL="0" indent="266700"/>
            <a:r>
              <a:rPr lang="en-US">
                <a:latin typeface="黑体" panose="02010609060101010101" charset="-122"/>
                <a:ea typeface="黑体" panose="02010609060101010101" charset="-122"/>
                <a:cs typeface="黑体" panose="02010609060101010101" charset="-122"/>
                <a:sym typeface="+mn-ea"/>
              </a:rPr>
              <a:t>2. </a:t>
            </a:r>
            <a:r>
              <a:rPr lang="zh-CN" altLang="en-US">
                <a:latin typeface="黑体" panose="02010609060101010101" charset="-122"/>
                <a:ea typeface="黑体" panose="02010609060101010101" charset="-122"/>
                <a:cs typeface="黑体" panose="02010609060101010101" charset="-122"/>
                <a:sym typeface="+mn-ea"/>
              </a:rPr>
              <a:t>翻转课堂</a:t>
            </a:r>
            <a:endParaRPr lang="zh-CN" altLang="en-US">
              <a:latin typeface="黑体" panose="02010609060101010101" charset="-122"/>
              <a:ea typeface="黑体" panose="02010609060101010101" charset="-122"/>
              <a:cs typeface="黑体" panose="02010609060101010101" charset="-122"/>
              <a:sym typeface="+mn-ea"/>
            </a:endParaRPr>
          </a:p>
        </p:txBody>
      </p:sp>
      <p:sp>
        <p:nvSpPr>
          <p:cNvPr id="11" name="文本框 10"/>
          <p:cNvSpPr txBox="1"/>
          <p:nvPr/>
        </p:nvSpPr>
        <p:spPr>
          <a:xfrm>
            <a:off x="6043295" y="1024890"/>
            <a:ext cx="2927350" cy="368300"/>
          </a:xfrm>
          <a:prstGeom prst="rect">
            <a:avLst/>
          </a:prstGeom>
          <a:noFill/>
        </p:spPr>
        <p:txBody>
          <a:bodyPr wrap="none" rtlCol="0" anchor="t">
            <a:spAutoFit/>
          </a:bodyPr>
          <a:p>
            <a:pPr marL="0" indent="266700"/>
            <a:r>
              <a:rPr lang="en-US">
                <a:latin typeface="黑体" panose="02010609060101010101" charset="-122"/>
                <a:ea typeface="黑体" panose="02010609060101010101" charset="-122"/>
                <a:cs typeface="黑体" panose="02010609060101010101" charset="-122"/>
                <a:sym typeface="+mn-ea"/>
              </a:rPr>
              <a:t>3.</a:t>
            </a:r>
            <a:r>
              <a:rPr lang="zh-CN" altLang="en-US">
                <a:latin typeface="黑体" panose="02010609060101010101" charset="-122"/>
                <a:ea typeface="黑体" panose="02010609060101010101" charset="-122"/>
                <a:cs typeface="黑体" panose="02010609060101010101" charset="-122"/>
                <a:sym typeface="+mn-ea"/>
              </a:rPr>
              <a:t>软件需求规格说明</a:t>
            </a:r>
            <a:r>
              <a:rPr lang="en-US" altLang="zh-CN">
                <a:latin typeface="黑体" panose="02010609060101010101" charset="-122"/>
                <a:ea typeface="黑体" panose="02010609060101010101" charset="-122"/>
                <a:cs typeface="黑体" panose="02010609060101010101" charset="-122"/>
                <a:sym typeface="+mn-ea"/>
              </a:rPr>
              <a:t>SRS</a:t>
            </a:r>
            <a:endParaRPr lang="en-US" altLang="zh-CN">
              <a:latin typeface="黑体" panose="02010609060101010101" charset="-122"/>
              <a:ea typeface="黑体" panose="02010609060101010101" charset="-122"/>
              <a:cs typeface="黑体" panose="02010609060101010101" charset="-122"/>
              <a:sym typeface="+mn-ea"/>
            </a:endParaRPr>
          </a:p>
        </p:txBody>
      </p:sp>
      <p:sp>
        <p:nvSpPr>
          <p:cNvPr id="12" name="文本框 11"/>
          <p:cNvSpPr txBox="1"/>
          <p:nvPr/>
        </p:nvSpPr>
        <p:spPr>
          <a:xfrm>
            <a:off x="325120" y="3042920"/>
            <a:ext cx="1560195" cy="368300"/>
          </a:xfrm>
          <a:prstGeom prst="rect">
            <a:avLst/>
          </a:prstGeom>
          <a:noFill/>
        </p:spPr>
        <p:txBody>
          <a:bodyPr wrap="none" rtlCol="0" anchor="t">
            <a:spAutoFit/>
          </a:bodyPr>
          <a:p>
            <a:pPr marL="0" indent="266700"/>
            <a:r>
              <a:rPr lang="en-US">
                <a:latin typeface="黑体" panose="02010609060101010101" charset="-122"/>
                <a:ea typeface="黑体" panose="02010609060101010101" charset="-122"/>
                <a:cs typeface="黑体" panose="02010609060101010101" charset="-122"/>
                <a:sym typeface="+mn-ea"/>
              </a:rPr>
              <a:t>4.</a:t>
            </a:r>
            <a:r>
              <a:rPr lang="zh-CN" altLang="en-US">
                <a:latin typeface="黑体" panose="02010609060101010101" charset="-122"/>
                <a:ea typeface="黑体" panose="02010609060101010101" charset="-122"/>
                <a:cs typeface="黑体" panose="02010609060101010101" charset="-122"/>
                <a:sym typeface="+mn-ea"/>
              </a:rPr>
              <a:t>需求变更</a:t>
            </a:r>
            <a:endParaRPr lang="zh-CN" altLang="en-US">
              <a:latin typeface="黑体" panose="02010609060101010101" charset="-122"/>
              <a:ea typeface="黑体" panose="02010609060101010101" charset="-122"/>
              <a:cs typeface="黑体" panose="02010609060101010101" charset="-122"/>
              <a:sym typeface="+mn-ea"/>
            </a:endParaRPr>
          </a:p>
        </p:txBody>
      </p:sp>
      <p:sp>
        <p:nvSpPr>
          <p:cNvPr id="15" name="文本框 14"/>
          <p:cNvSpPr txBox="1"/>
          <p:nvPr/>
        </p:nvSpPr>
        <p:spPr>
          <a:xfrm>
            <a:off x="3514725" y="3014345"/>
            <a:ext cx="1715770" cy="368300"/>
          </a:xfrm>
          <a:prstGeom prst="rect">
            <a:avLst/>
          </a:prstGeom>
          <a:noFill/>
        </p:spPr>
        <p:txBody>
          <a:bodyPr wrap="square" rtlCol="0" anchor="t">
            <a:spAutoFit/>
          </a:bodyPr>
          <a:p>
            <a:pPr marL="0" indent="266700"/>
            <a:r>
              <a:rPr lang="en-US">
                <a:latin typeface="黑体" panose="02010609060101010101" charset="-122"/>
                <a:ea typeface="黑体" panose="02010609060101010101" charset="-122"/>
                <a:cs typeface="黑体" panose="02010609060101010101" charset="-122"/>
                <a:sym typeface="+mn-ea"/>
              </a:rPr>
              <a:t>5.</a:t>
            </a:r>
            <a:r>
              <a:rPr lang="zh-CN" altLang="en-US">
                <a:latin typeface="黑体" panose="02010609060101010101" charset="-122"/>
                <a:ea typeface="黑体" panose="02010609060101010101" charset="-122"/>
                <a:cs typeface="黑体" panose="02010609060101010101" charset="-122"/>
                <a:sym typeface="+mn-ea"/>
              </a:rPr>
              <a:t>项目收尾</a:t>
            </a:r>
            <a:endParaRPr lang="zh-CN" altLang="en-US">
              <a:latin typeface="黑体" panose="02010609060101010101" charset="-122"/>
              <a:ea typeface="黑体" panose="02010609060101010101" charset="-122"/>
              <a:cs typeface="黑体" panose="02010609060101010101" charset="-122"/>
              <a:sym typeface="+mn-ea"/>
            </a:endParaRPr>
          </a:p>
        </p:txBody>
      </p:sp>
      <p:pic>
        <p:nvPicPr>
          <p:cNvPr id="16" name="图片 15"/>
          <p:cNvPicPr>
            <a:picLocks noChangeAspect="1"/>
          </p:cNvPicPr>
          <p:nvPr/>
        </p:nvPicPr>
        <p:blipFill>
          <a:blip r:embed="rId4"/>
          <a:stretch>
            <a:fillRect/>
          </a:stretch>
        </p:blipFill>
        <p:spPr>
          <a:xfrm>
            <a:off x="669925" y="3489325"/>
            <a:ext cx="2239645" cy="1366520"/>
          </a:xfrm>
          <a:prstGeom prst="rect">
            <a:avLst/>
          </a:prstGeom>
        </p:spPr>
      </p:pic>
      <p:sp>
        <p:nvSpPr>
          <p:cNvPr id="14" name="文本框 13"/>
          <p:cNvSpPr txBox="1"/>
          <p:nvPr/>
        </p:nvSpPr>
        <p:spPr>
          <a:xfrm>
            <a:off x="2374265" y="345440"/>
            <a:ext cx="6129655" cy="583565"/>
          </a:xfrm>
          <a:prstGeom prst="rect">
            <a:avLst/>
          </a:prstGeom>
          <a:noFill/>
          <a:ln w="9525">
            <a:noFill/>
          </a:ln>
        </p:spPr>
        <p:txBody>
          <a:bodyPr wrap="square">
            <a:spAutoFit/>
          </a:bodyPr>
          <a:p>
            <a:pPr marL="0" indent="266700"/>
            <a:r>
              <a:rPr sz="1600" b="1">
                <a:latin typeface="华文楷体" panose="02010600040101010101" charset="-122"/>
                <a:ea typeface="华文楷体" panose="02010600040101010101" charset="-122"/>
                <a:cs typeface="华文楷体" panose="02010600040101010101" charset="-122"/>
              </a:rPr>
              <a:t>1.是否在每个里程碑阶段都准备了相关的演示材料？格式是否符合要求？整体效果如何？</a:t>
            </a:r>
            <a:endParaRPr sz="1600" b="1">
              <a:latin typeface="华文楷体" panose="02010600040101010101" charset="-122"/>
              <a:ea typeface="华文楷体" panose="02010600040101010101" charset="-122"/>
              <a:cs typeface="华文楷体" panose="02010600040101010101" charset="-122"/>
            </a:endParaRPr>
          </a:p>
        </p:txBody>
      </p:sp>
      <p:cxnSp>
        <p:nvCxnSpPr>
          <p:cNvPr id="17" name="直接连接符 16"/>
          <p:cNvCxnSpPr/>
          <p:nvPr/>
        </p:nvCxnSpPr>
        <p:spPr>
          <a:xfrm flipH="1">
            <a:off x="3491865" y="1055370"/>
            <a:ext cx="6985" cy="3928745"/>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a:off x="6143625" y="1075690"/>
            <a:ext cx="6985" cy="3928745"/>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20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p:tgtEl>
                                          <p:spTgt spid="27"/>
                                        </p:tgtEl>
                                        <p:attrNameLst>
                                          <p:attrName>ppt_y</p:attrName>
                                        </p:attrNameLst>
                                      </p:cBhvr>
                                      <p:tavLst>
                                        <p:tav tm="0">
                                          <p:val>
                                            <p:strVal val="#ppt_y-#ppt_h*1.125000"/>
                                          </p:val>
                                        </p:tav>
                                        <p:tav tm="100000">
                                          <p:val>
                                            <p:strVal val="#ppt_y"/>
                                          </p:val>
                                        </p:tav>
                                      </p:tavLst>
                                    </p:anim>
                                    <p:animEffect transition="in" filter="wipe(down)">
                                      <p:cBhvr>
                                        <p:cTn id="8"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ldLvl="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圆角矩形 1"/>
          <p:cNvSpPr>
            <a:spLocks noChangeArrowheads="1"/>
          </p:cNvSpPr>
          <p:nvPr/>
        </p:nvSpPr>
        <p:spPr bwMode="auto">
          <a:xfrm>
            <a:off x="424815" y="283845"/>
            <a:ext cx="1495425" cy="354965"/>
          </a:xfrm>
          <a:prstGeom prst="roundRect">
            <a:avLst>
              <a:gd name="adj" fmla="val 50000"/>
            </a:avLst>
          </a:prstGeom>
          <a:solidFill>
            <a:schemeClr val="accent1"/>
          </a:solidFill>
          <a:ln w="12700" algn="ctr">
            <a:noFill/>
            <a:miter lim="800000"/>
          </a:ln>
          <a:effectLst>
            <a:outerShdw blurRad="317500" dist="190500" dir="9000000" algn="r" rotWithShape="0">
              <a:prstClr val="black">
                <a:alpha val="40000"/>
              </a:prstClr>
            </a:outerShdw>
          </a:effectLst>
        </p:spPr>
        <p:txBody>
          <a:bodyPr lIns="91438" tIns="45719" rIns="91438" bIns="45719" anchor="ctr"/>
          <a:p>
            <a:pPr algn="ctr" defTabSz="913130">
              <a:defRPr/>
            </a:pPr>
            <a:r>
              <a:rPr lang="en-US" altLang="zh-CN">
                <a:solidFill>
                  <a:schemeClr val="bg1"/>
                </a:solidFill>
              </a:rPr>
              <a:t>SRS</a:t>
            </a:r>
            <a:endParaRPr lang="en-US" altLang="zh-CN">
              <a:solidFill>
                <a:schemeClr val="bg1"/>
              </a:solidFill>
            </a:endParaRPr>
          </a:p>
        </p:txBody>
      </p:sp>
      <p:sp>
        <p:nvSpPr>
          <p:cNvPr id="6" name="文本框 5"/>
          <p:cNvSpPr txBox="1"/>
          <p:nvPr/>
        </p:nvSpPr>
        <p:spPr>
          <a:xfrm>
            <a:off x="2236470" y="169545"/>
            <a:ext cx="6290945" cy="583565"/>
          </a:xfrm>
          <a:prstGeom prst="rect">
            <a:avLst/>
          </a:prstGeom>
          <a:noFill/>
          <a:ln w="9525">
            <a:noFill/>
          </a:ln>
        </p:spPr>
        <p:txBody>
          <a:bodyPr wrap="square">
            <a:spAutoFit/>
          </a:bodyPr>
          <a:p>
            <a:pPr indent="266700"/>
            <a:r>
              <a:rPr sz="1600" b="1">
                <a:latin typeface="华文楷体" panose="02010600040101010101" charset="-122"/>
                <a:ea typeface="华文楷体" panose="02010600040101010101" charset="-122"/>
                <a:cs typeface="华文楷体" panose="02010600040101010101" charset="-122"/>
              </a:rPr>
              <a:t>26.提交的SRS在内容上是否完整？是否考虑了功能和非功能的需求？是否达到要求的下限？</a:t>
            </a:r>
            <a:endParaRPr sz="1600" b="1">
              <a:latin typeface="华文楷体" panose="02010600040101010101" charset="-122"/>
              <a:ea typeface="华文楷体" panose="02010600040101010101" charset="-122"/>
              <a:cs typeface="华文楷体" panose="02010600040101010101" charset="-122"/>
            </a:endParaRPr>
          </a:p>
        </p:txBody>
      </p:sp>
      <p:pic>
        <p:nvPicPr>
          <p:cNvPr id="4" name="图片 3"/>
          <p:cNvPicPr>
            <a:picLocks noChangeAspect="1"/>
          </p:cNvPicPr>
          <p:nvPr/>
        </p:nvPicPr>
        <p:blipFill>
          <a:blip r:embed="rId1"/>
          <a:stretch>
            <a:fillRect/>
          </a:stretch>
        </p:blipFill>
        <p:spPr>
          <a:xfrm>
            <a:off x="424815" y="846455"/>
            <a:ext cx="2214880" cy="3735070"/>
          </a:xfrm>
          <a:prstGeom prst="rect">
            <a:avLst/>
          </a:prstGeom>
        </p:spPr>
      </p:pic>
      <p:pic>
        <p:nvPicPr>
          <p:cNvPr id="5" name="图片 4"/>
          <p:cNvPicPr>
            <a:picLocks noChangeAspect="1"/>
          </p:cNvPicPr>
          <p:nvPr/>
        </p:nvPicPr>
        <p:blipFill>
          <a:blip r:embed="rId2"/>
          <a:stretch>
            <a:fillRect/>
          </a:stretch>
        </p:blipFill>
        <p:spPr>
          <a:xfrm>
            <a:off x="2747645" y="846455"/>
            <a:ext cx="1911985" cy="3802380"/>
          </a:xfrm>
          <a:prstGeom prst="rect">
            <a:avLst/>
          </a:prstGeom>
        </p:spPr>
      </p:pic>
      <p:pic>
        <p:nvPicPr>
          <p:cNvPr id="8" name="图片 7"/>
          <p:cNvPicPr>
            <a:picLocks noChangeAspect="1"/>
          </p:cNvPicPr>
          <p:nvPr/>
        </p:nvPicPr>
        <p:blipFill>
          <a:blip r:embed="rId3"/>
          <a:stretch>
            <a:fillRect/>
          </a:stretch>
        </p:blipFill>
        <p:spPr>
          <a:xfrm>
            <a:off x="4786630" y="819785"/>
            <a:ext cx="2046605" cy="3787775"/>
          </a:xfrm>
          <a:prstGeom prst="rect">
            <a:avLst/>
          </a:prstGeom>
        </p:spPr>
      </p:pic>
      <p:pic>
        <p:nvPicPr>
          <p:cNvPr id="9" name="图片 8"/>
          <p:cNvPicPr>
            <a:picLocks noChangeAspect="1"/>
          </p:cNvPicPr>
          <p:nvPr/>
        </p:nvPicPr>
        <p:blipFill>
          <a:blip r:embed="rId4"/>
          <a:stretch>
            <a:fillRect/>
          </a:stretch>
        </p:blipFill>
        <p:spPr>
          <a:xfrm>
            <a:off x="6976745" y="827405"/>
            <a:ext cx="1815465" cy="3839845"/>
          </a:xfrm>
          <a:prstGeom prst="rect">
            <a:avLst/>
          </a:prstGeom>
        </p:spPr>
      </p:pic>
    </p:spTree>
  </p:cSld>
  <p:clrMapOvr>
    <a:masterClrMapping/>
  </p:clrMapOvr>
  <p:transition advClick="0" advTm="7000">
    <p:pull dir="l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down)">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圆角矩形 1"/>
          <p:cNvSpPr>
            <a:spLocks noChangeArrowheads="1"/>
          </p:cNvSpPr>
          <p:nvPr/>
        </p:nvSpPr>
        <p:spPr bwMode="auto">
          <a:xfrm>
            <a:off x="424815" y="283845"/>
            <a:ext cx="1495425" cy="354965"/>
          </a:xfrm>
          <a:prstGeom prst="roundRect">
            <a:avLst>
              <a:gd name="adj" fmla="val 50000"/>
            </a:avLst>
          </a:prstGeom>
          <a:solidFill>
            <a:schemeClr val="accent1"/>
          </a:solidFill>
          <a:ln w="12700" algn="ctr">
            <a:noFill/>
            <a:miter lim="800000"/>
          </a:ln>
          <a:effectLst>
            <a:outerShdw blurRad="317500" dist="190500" dir="9000000" algn="r" rotWithShape="0">
              <a:prstClr val="black">
                <a:alpha val="40000"/>
              </a:prstClr>
            </a:outerShdw>
          </a:effectLst>
        </p:spPr>
        <p:txBody>
          <a:bodyPr lIns="91438" tIns="45719" rIns="91438" bIns="45719" anchor="ctr"/>
          <a:p>
            <a:pPr algn="ctr" defTabSz="913130">
              <a:defRPr/>
            </a:pPr>
            <a:r>
              <a:rPr lang="en-US" altLang="zh-CN">
                <a:solidFill>
                  <a:schemeClr val="bg1"/>
                </a:solidFill>
              </a:rPr>
              <a:t>SRS</a:t>
            </a:r>
            <a:endParaRPr lang="en-US" altLang="zh-CN">
              <a:solidFill>
                <a:schemeClr val="bg1"/>
              </a:solidFill>
            </a:endParaRPr>
          </a:p>
        </p:txBody>
      </p:sp>
      <p:sp>
        <p:nvSpPr>
          <p:cNvPr id="6" name="文本框 5"/>
          <p:cNvSpPr txBox="1"/>
          <p:nvPr/>
        </p:nvSpPr>
        <p:spPr>
          <a:xfrm>
            <a:off x="2236470" y="200660"/>
            <a:ext cx="6290945" cy="583565"/>
          </a:xfrm>
          <a:prstGeom prst="rect">
            <a:avLst/>
          </a:prstGeom>
          <a:noFill/>
          <a:ln w="9525">
            <a:noFill/>
          </a:ln>
        </p:spPr>
        <p:txBody>
          <a:bodyPr wrap="square">
            <a:spAutoFit/>
          </a:bodyPr>
          <a:p>
            <a:pPr indent="266700"/>
            <a:r>
              <a:rPr sz="1600" b="1">
                <a:latin typeface="华文楷体" panose="02010600040101010101" charset="-122"/>
                <a:ea typeface="华文楷体" panose="02010600040101010101" charset="-122"/>
                <a:cs typeface="华文楷体" panose="02010600040101010101" charset="-122"/>
              </a:rPr>
              <a:t>26.提交的SRS在内容上是否完整？是否考虑了功能和非功能的需求？是否达到要求的下限？</a:t>
            </a:r>
            <a:endParaRPr sz="1600" b="1">
              <a:latin typeface="华文楷体" panose="02010600040101010101" charset="-122"/>
              <a:ea typeface="华文楷体" panose="02010600040101010101" charset="-122"/>
              <a:cs typeface="华文楷体" panose="02010600040101010101" charset="-122"/>
            </a:endParaRPr>
          </a:p>
        </p:txBody>
      </p:sp>
      <p:pic>
        <p:nvPicPr>
          <p:cNvPr id="3" name="图片 2"/>
          <p:cNvPicPr>
            <a:picLocks noChangeAspect="1"/>
          </p:cNvPicPr>
          <p:nvPr/>
        </p:nvPicPr>
        <p:blipFill>
          <a:blip r:embed="rId1"/>
          <a:stretch>
            <a:fillRect/>
          </a:stretch>
        </p:blipFill>
        <p:spPr>
          <a:xfrm>
            <a:off x="3215640" y="886460"/>
            <a:ext cx="1974850" cy="4018280"/>
          </a:xfrm>
          <a:prstGeom prst="rect">
            <a:avLst/>
          </a:prstGeom>
        </p:spPr>
      </p:pic>
      <p:pic>
        <p:nvPicPr>
          <p:cNvPr id="7" name="图片 6"/>
          <p:cNvPicPr>
            <a:picLocks noChangeAspect="1"/>
          </p:cNvPicPr>
          <p:nvPr/>
        </p:nvPicPr>
        <p:blipFill>
          <a:blip r:embed="rId2"/>
          <a:stretch>
            <a:fillRect/>
          </a:stretch>
        </p:blipFill>
        <p:spPr>
          <a:xfrm>
            <a:off x="5598795" y="1355090"/>
            <a:ext cx="2374265" cy="2558415"/>
          </a:xfrm>
          <a:prstGeom prst="rect">
            <a:avLst/>
          </a:prstGeom>
        </p:spPr>
      </p:pic>
      <p:sp>
        <p:nvSpPr>
          <p:cNvPr id="4" name="圆角矩形 21"/>
          <p:cNvSpPr>
            <a:spLocks noChangeAspect="1" noChangeArrowheads="1"/>
          </p:cNvSpPr>
          <p:nvPr/>
        </p:nvSpPr>
        <p:spPr bwMode="auto">
          <a:xfrm>
            <a:off x="611505" y="1511300"/>
            <a:ext cx="2034540" cy="1327150"/>
          </a:xfrm>
          <a:prstGeom prst="roundRect">
            <a:avLst>
              <a:gd name="adj" fmla="val 1426"/>
            </a:avLst>
          </a:prstGeom>
          <a:solidFill>
            <a:srgbClr val="F2F2F2"/>
          </a:solidFill>
          <a:ln w="3175">
            <a:solidFill>
              <a:srgbClr val="D5D5D5"/>
            </a:solidFill>
            <a:bevel/>
          </a:ln>
        </p:spPr>
        <p:txBody>
          <a:bodyPr lIns="278614" tIns="696534" rIns="278614" bIns="348267"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just">
              <a:lnSpc>
                <a:spcPct val="120000"/>
              </a:lnSpc>
              <a:spcBef>
                <a:spcPts val="575"/>
              </a:spcBef>
              <a:spcAft>
                <a:spcPts val="575"/>
              </a:spcAft>
            </a:pPr>
            <a:endParaRPr lang="zh-CN" altLang="zh-CN" sz="1500">
              <a:solidFill>
                <a:srgbClr val="454545"/>
              </a:solidFill>
              <a:latin typeface="微软雅黑" panose="020B0503020204020204" pitchFamily="34" charset="-122"/>
              <a:sym typeface="微软雅黑" panose="020B0503020204020204" pitchFamily="34" charset="-122"/>
            </a:endParaRPr>
          </a:p>
        </p:txBody>
      </p:sp>
      <p:sp>
        <p:nvSpPr>
          <p:cNvPr id="5" name="任意多边形 22"/>
          <p:cNvSpPr>
            <a:spLocks noChangeArrowheads="1"/>
          </p:cNvSpPr>
          <p:nvPr/>
        </p:nvSpPr>
        <p:spPr bwMode="auto">
          <a:xfrm>
            <a:off x="991870" y="1441450"/>
            <a:ext cx="132715" cy="76200"/>
          </a:xfrm>
          <a:custGeom>
            <a:avLst/>
            <a:gdLst>
              <a:gd name="T0" fmla="*/ 2293 w 311731"/>
              <a:gd name="T1" fmla="*/ 0 h 121823"/>
              <a:gd name="T2" fmla="*/ 3163 w 311731"/>
              <a:gd name="T3" fmla="*/ 0 h 121823"/>
              <a:gd name="T4" fmla="*/ 3596 w 311731"/>
              <a:gd name="T5" fmla="*/ 101 h 121823"/>
              <a:gd name="T6" fmla="*/ 5417 w 311731"/>
              <a:gd name="T7" fmla="*/ 2655 h 121823"/>
              <a:gd name="T8" fmla="*/ 5457 w 311731"/>
              <a:gd name="T9" fmla="*/ 2961 h 121823"/>
              <a:gd name="T10" fmla="*/ 0 w 311731"/>
              <a:gd name="T11" fmla="*/ 2961 h 121823"/>
              <a:gd name="T12" fmla="*/ 40 w 311731"/>
              <a:gd name="T13" fmla="*/ 2655 h 121823"/>
              <a:gd name="T14" fmla="*/ 1861 w 311731"/>
              <a:gd name="T15" fmla="*/ 101 h 121823"/>
              <a:gd name="T16" fmla="*/ 0 60000 65536"/>
              <a:gd name="T17" fmla="*/ 0 60000 65536"/>
              <a:gd name="T18" fmla="*/ 0 60000 65536"/>
              <a:gd name="T19" fmla="*/ 0 60000 65536"/>
              <a:gd name="T20" fmla="*/ 0 60000 65536"/>
              <a:gd name="T21" fmla="*/ 0 60000 65536"/>
              <a:gd name="T22" fmla="*/ 0 60000 65536"/>
              <a:gd name="T23" fmla="*/ 0 60000 65536"/>
              <a:gd name="T24" fmla="*/ 0 w 311731"/>
              <a:gd name="T25" fmla="*/ 0 h 121823"/>
              <a:gd name="T26" fmla="*/ 311731 w 311731"/>
              <a:gd name="T27" fmla="*/ 121823 h 12182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11731" h="121823">
                <a:moveTo>
                  <a:pt x="131005" y="0"/>
                </a:moveTo>
                <a:lnTo>
                  <a:pt x="180725" y="0"/>
                </a:lnTo>
                <a:lnTo>
                  <a:pt x="205433" y="4162"/>
                </a:lnTo>
                <a:cubicBezTo>
                  <a:pt x="252408" y="20443"/>
                  <a:pt x="290475" y="59254"/>
                  <a:pt x="309453" y="109253"/>
                </a:cubicBezTo>
                <a:lnTo>
                  <a:pt x="311731" y="121823"/>
                </a:lnTo>
                <a:lnTo>
                  <a:pt x="0" y="121823"/>
                </a:lnTo>
                <a:lnTo>
                  <a:pt x="2277" y="109253"/>
                </a:lnTo>
                <a:cubicBezTo>
                  <a:pt x="21256" y="59254"/>
                  <a:pt x="59323" y="20443"/>
                  <a:pt x="106298" y="4162"/>
                </a:cubicBezTo>
                <a:lnTo>
                  <a:pt x="131005" y="0"/>
                </a:lnTo>
                <a:close/>
              </a:path>
            </a:pathLst>
          </a:custGeom>
          <a:gradFill rotWithShape="1">
            <a:gsLst>
              <a:gs pos="0">
                <a:srgbClr val="244061"/>
              </a:gs>
              <a:gs pos="48000">
                <a:srgbClr val="4F81BD"/>
              </a:gs>
              <a:gs pos="100000">
                <a:srgbClr val="244061"/>
              </a:gs>
            </a:gsLst>
            <a:lin ang="5400000" scaled="1"/>
          </a:gradFill>
          <a:ln>
            <a:noFill/>
          </a:ln>
          <a:extLst>
            <a:ext uri="{91240B29-F687-4F45-9708-019B960494DF}">
              <a14:hiddenLine xmlns:a14="http://schemas.microsoft.com/office/drawing/2010/main" w="25400">
                <a:solidFill>
                  <a:srgbClr val="000000"/>
                </a:solidFill>
                <a:bevel/>
              </a14:hiddenLine>
            </a:ext>
          </a:extLst>
        </p:spPr>
        <p:txBody>
          <a:bodyPr lIns="0" tIns="0" rIns="0" bIns="0" anchor="ctr"/>
          <a:lstStyle/>
          <a:p>
            <a:endParaRPr lang="zh-CN" altLang="en-US"/>
          </a:p>
        </p:txBody>
      </p:sp>
      <p:sp>
        <p:nvSpPr>
          <p:cNvPr id="8" name="任意多边形 23"/>
          <p:cNvSpPr>
            <a:spLocks noChangeArrowheads="1"/>
          </p:cNvSpPr>
          <p:nvPr/>
        </p:nvSpPr>
        <p:spPr bwMode="auto">
          <a:xfrm>
            <a:off x="2128520" y="1441450"/>
            <a:ext cx="125730" cy="76200"/>
          </a:xfrm>
          <a:custGeom>
            <a:avLst/>
            <a:gdLst>
              <a:gd name="T0" fmla="*/ 1534 w 318081"/>
              <a:gd name="T1" fmla="*/ 0 h 130555"/>
              <a:gd name="T2" fmla="*/ 1822 w 318081"/>
              <a:gd name="T3" fmla="*/ 0 h 130555"/>
              <a:gd name="T4" fmla="*/ 2212 w 318081"/>
              <a:gd name="T5" fmla="*/ 96 h 130555"/>
              <a:gd name="T6" fmla="*/ 3332 w 318081"/>
              <a:gd name="T7" fmla="*/ 1756 h 130555"/>
              <a:gd name="T8" fmla="*/ 3356 w 318081"/>
              <a:gd name="T9" fmla="*/ 1954 h 130555"/>
              <a:gd name="T10" fmla="*/ 0 w 318081"/>
              <a:gd name="T11" fmla="*/ 1954 h 130555"/>
              <a:gd name="T12" fmla="*/ 24 w 318081"/>
              <a:gd name="T13" fmla="*/ 1756 h 130555"/>
              <a:gd name="T14" fmla="*/ 1145 w 318081"/>
              <a:gd name="T15" fmla="*/ 96 h 130555"/>
              <a:gd name="T16" fmla="*/ 0 60000 65536"/>
              <a:gd name="T17" fmla="*/ 0 60000 65536"/>
              <a:gd name="T18" fmla="*/ 0 60000 65536"/>
              <a:gd name="T19" fmla="*/ 0 60000 65536"/>
              <a:gd name="T20" fmla="*/ 0 60000 65536"/>
              <a:gd name="T21" fmla="*/ 0 60000 65536"/>
              <a:gd name="T22" fmla="*/ 0 60000 65536"/>
              <a:gd name="T23" fmla="*/ 0 60000 65536"/>
              <a:gd name="T24" fmla="*/ 0 w 318081"/>
              <a:gd name="T25" fmla="*/ 0 h 130555"/>
              <a:gd name="T26" fmla="*/ 318081 w 318081"/>
              <a:gd name="T27" fmla="*/ 130555 h 13055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18081" h="130555">
                <a:moveTo>
                  <a:pt x="145370" y="0"/>
                </a:moveTo>
                <a:lnTo>
                  <a:pt x="172710" y="0"/>
                </a:lnTo>
                <a:lnTo>
                  <a:pt x="209618" y="6428"/>
                </a:lnTo>
                <a:cubicBezTo>
                  <a:pt x="257550" y="23604"/>
                  <a:pt x="296392" y="64548"/>
                  <a:pt x="315757" y="117294"/>
                </a:cubicBezTo>
                <a:lnTo>
                  <a:pt x="318081" y="130555"/>
                </a:lnTo>
                <a:lnTo>
                  <a:pt x="0" y="130555"/>
                </a:lnTo>
                <a:lnTo>
                  <a:pt x="2324" y="117294"/>
                </a:lnTo>
                <a:cubicBezTo>
                  <a:pt x="21689" y="64548"/>
                  <a:pt x="60531" y="23604"/>
                  <a:pt x="108463" y="6428"/>
                </a:cubicBezTo>
                <a:lnTo>
                  <a:pt x="145370" y="0"/>
                </a:lnTo>
                <a:close/>
              </a:path>
            </a:pathLst>
          </a:custGeom>
          <a:gradFill rotWithShape="1">
            <a:gsLst>
              <a:gs pos="0">
                <a:srgbClr val="244061"/>
              </a:gs>
              <a:gs pos="48000">
                <a:srgbClr val="4F81BD"/>
              </a:gs>
              <a:gs pos="100000">
                <a:srgbClr val="244061"/>
              </a:gs>
            </a:gsLst>
            <a:lin ang="5400000" scaled="1"/>
          </a:gradFill>
          <a:ln>
            <a:noFill/>
          </a:ln>
          <a:extLst>
            <a:ext uri="{91240B29-F687-4F45-9708-019B960494DF}">
              <a14:hiddenLine xmlns:a14="http://schemas.microsoft.com/office/drawing/2010/main" w="25400">
                <a:solidFill>
                  <a:srgbClr val="000000"/>
                </a:solidFill>
                <a:bevel/>
              </a14:hiddenLine>
            </a:ext>
          </a:extLst>
        </p:spPr>
        <p:txBody>
          <a:bodyPr lIns="0" tIns="0" rIns="0" bIns="0" anchor="ctr"/>
          <a:lstStyle/>
          <a:p>
            <a:endParaRPr lang="zh-CN" altLang="en-US"/>
          </a:p>
        </p:txBody>
      </p:sp>
      <p:sp>
        <p:nvSpPr>
          <p:cNvPr id="9" name="任意多边形 24"/>
          <p:cNvSpPr>
            <a:spLocks noChangeArrowheads="1"/>
          </p:cNvSpPr>
          <p:nvPr/>
        </p:nvSpPr>
        <p:spPr bwMode="auto">
          <a:xfrm>
            <a:off x="1073150" y="1441450"/>
            <a:ext cx="1111250" cy="370205"/>
          </a:xfrm>
          <a:custGeom>
            <a:avLst/>
            <a:gdLst>
              <a:gd name="T0" fmla="*/ 0 w 2600830"/>
              <a:gd name="T1" fmla="*/ 0 h 649288"/>
              <a:gd name="T2" fmla="*/ 89169 w 2600830"/>
              <a:gd name="T3" fmla="*/ 0 h 649288"/>
              <a:gd name="T4" fmla="*/ 86399 w 2600830"/>
              <a:gd name="T5" fmla="*/ 4312 h 649288"/>
              <a:gd name="T6" fmla="*/ 66685 w 2600830"/>
              <a:gd name="T7" fmla="*/ 31166 h 649288"/>
              <a:gd name="T8" fmla="*/ 22218 w 2600830"/>
              <a:gd name="T9" fmla="*/ 31319 h 649288"/>
              <a:gd name="T10" fmla="*/ 2671 w 2600830"/>
              <a:gd name="T11" fmla="*/ 4060 h 649288"/>
              <a:gd name="T12" fmla="*/ 0 60000 65536"/>
              <a:gd name="T13" fmla="*/ 0 60000 65536"/>
              <a:gd name="T14" fmla="*/ 0 60000 65536"/>
              <a:gd name="T15" fmla="*/ 0 60000 65536"/>
              <a:gd name="T16" fmla="*/ 0 60000 65536"/>
              <a:gd name="T17" fmla="*/ 0 60000 65536"/>
              <a:gd name="T18" fmla="*/ 0 w 2600830"/>
              <a:gd name="T19" fmla="*/ 0 h 649288"/>
              <a:gd name="T20" fmla="*/ 2600830 w 2600830"/>
              <a:gd name="T21" fmla="*/ 649288 h 649288"/>
            </a:gdLst>
            <a:ahLst/>
            <a:cxnLst>
              <a:cxn ang="T12">
                <a:pos x="T0" y="T1"/>
              </a:cxn>
              <a:cxn ang="T13">
                <a:pos x="T2" y="T3"/>
              </a:cxn>
              <a:cxn ang="T14">
                <a:pos x="T4" y="T5"/>
              </a:cxn>
              <a:cxn ang="T15">
                <a:pos x="T6" y="T7"/>
              </a:cxn>
              <a:cxn ang="T16">
                <a:pos x="T8" y="T9"/>
              </a:cxn>
              <a:cxn ang="T17">
                <a:pos x="T10" y="T11"/>
              </a:cxn>
            </a:cxnLst>
            <a:rect l="T18" t="T19" r="T20" b="T21"/>
            <a:pathLst>
              <a:path w="2600830" h="649288">
                <a:moveTo>
                  <a:pt x="0" y="0"/>
                </a:moveTo>
                <a:lnTo>
                  <a:pt x="2600830" y="0"/>
                </a:lnTo>
                <a:lnTo>
                  <a:pt x="2520047" y="89402"/>
                </a:lnTo>
                <a:cubicBezTo>
                  <a:pt x="2351572" y="318525"/>
                  <a:pt x="2323328" y="645186"/>
                  <a:pt x="1945040" y="646112"/>
                </a:cubicBezTo>
                <a:lnTo>
                  <a:pt x="648052" y="649287"/>
                </a:lnTo>
                <a:cubicBezTo>
                  <a:pt x="269764" y="650213"/>
                  <a:pt x="245977" y="310819"/>
                  <a:pt x="77908" y="84156"/>
                </a:cubicBezTo>
                <a:lnTo>
                  <a:pt x="0" y="0"/>
                </a:lnTo>
                <a:close/>
              </a:path>
            </a:pathLst>
          </a:custGeom>
          <a:ln>
            <a:noFill/>
          </a:ln>
        </p:spPr>
        <p:style>
          <a:lnRef idx="2">
            <a:schemeClr val="accent2">
              <a:shade val="50000"/>
            </a:schemeClr>
          </a:lnRef>
          <a:fillRef idx="1">
            <a:schemeClr val="accent2"/>
          </a:fillRef>
          <a:effectRef idx="0">
            <a:schemeClr val="accent2"/>
          </a:effectRef>
          <a:fontRef idx="minor">
            <a:schemeClr val="lt1"/>
          </a:fontRef>
        </p:style>
        <p:txBody>
          <a:bodyPr lIns="88460" tIns="44230" rIns="88460" bIns="44230" anchor="ctr"/>
          <a:lstStyle/>
          <a:p>
            <a:pPr algn="ctr">
              <a:defRPr/>
            </a:pPr>
            <a:endParaRPr lang="zh-CN" altLang="en-US" sz="160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0" name="文本框 9"/>
          <p:cNvSpPr txBox="1"/>
          <p:nvPr/>
        </p:nvSpPr>
        <p:spPr>
          <a:xfrm>
            <a:off x="665480" y="1978025"/>
            <a:ext cx="1803400" cy="860425"/>
          </a:xfrm>
          <a:prstGeom prst="rect">
            <a:avLst/>
          </a:prstGeom>
          <a:noFill/>
        </p:spPr>
        <p:txBody>
          <a:bodyPr wrap="none" rtlCol="0">
            <a:spAutoFit/>
          </a:bodyPr>
          <a:p>
            <a:pPr indent="266700" algn="l"/>
            <a:r>
              <a:rPr lang="en-US" altLang="zh-CN" sz="1600">
                <a:latin typeface="华文楷体" panose="02010600040101010101" charset="-122"/>
                <a:ea typeface="华文楷体" panose="02010600040101010101" charset="-122"/>
                <a:cs typeface="华文楷体" panose="02010600040101010101" charset="-122"/>
                <a:sym typeface="+mn-ea"/>
              </a:rPr>
              <a:t>SRS</a:t>
            </a:r>
            <a:r>
              <a:rPr lang="zh-CN" altLang="en-US" sz="1600">
                <a:latin typeface="华文楷体" panose="02010600040101010101" charset="-122"/>
                <a:ea typeface="华文楷体" panose="02010600040101010101" charset="-122"/>
                <a:cs typeface="华文楷体" panose="02010600040101010101" charset="-122"/>
                <a:sym typeface="+mn-ea"/>
              </a:rPr>
              <a:t>文档页数：</a:t>
            </a:r>
            <a:endParaRPr lang="zh-CN" altLang="en-US" sz="1600">
              <a:latin typeface="华文楷体" panose="02010600040101010101" charset="-122"/>
              <a:ea typeface="华文楷体" panose="02010600040101010101" charset="-122"/>
              <a:cs typeface="华文楷体" panose="02010600040101010101" charset="-122"/>
              <a:sym typeface="+mn-ea"/>
            </a:endParaRPr>
          </a:p>
          <a:p>
            <a:pPr indent="266700" algn="l"/>
            <a:r>
              <a:rPr lang="en-US" altLang="zh-CN" sz="1600">
                <a:latin typeface="华文楷体" panose="02010600040101010101" charset="-122"/>
                <a:ea typeface="华文楷体" panose="02010600040101010101" charset="-122"/>
                <a:cs typeface="华文楷体" panose="02010600040101010101" charset="-122"/>
                <a:sym typeface="+mn-ea"/>
              </a:rPr>
              <a:t>639</a:t>
            </a:r>
            <a:r>
              <a:rPr lang="zh-CN" altLang="en-US" sz="1600">
                <a:latin typeface="华文楷体" panose="02010600040101010101" charset="-122"/>
                <a:ea typeface="华文楷体" panose="02010600040101010101" charset="-122"/>
                <a:cs typeface="华文楷体" panose="02010600040101010101" charset="-122"/>
                <a:sym typeface="+mn-ea"/>
              </a:rPr>
              <a:t>页</a:t>
            </a:r>
            <a:endParaRPr lang="zh-CN" altLang="en-US" b="1">
              <a:latin typeface="黑体" panose="02010609060101010101" charset="-122"/>
              <a:ea typeface="黑体" panose="02010609060101010101" charset="-122"/>
              <a:cs typeface="黑体" panose="02010609060101010101" charset="-122"/>
              <a:sym typeface="+mn-ea"/>
            </a:endParaRPr>
          </a:p>
          <a:p>
            <a:endParaRPr lang="zh-CN" altLang="en-US"/>
          </a:p>
        </p:txBody>
      </p:sp>
    </p:spTree>
  </p:cSld>
  <p:clrMapOvr>
    <a:masterClrMapping/>
  </p:clrMapOvr>
  <p:transition advClick="0" advTm="7000">
    <p:pull dir="l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down)">
                                      <p:cBhvr>
                                        <p:cTn id="8" dur="500"/>
                                        <p:tgtEl>
                                          <p:spTgt spid="2"/>
                                        </p:tgtEl>
                                      </p:cBhvr>
                                    </p:animEffect>
                                  </p:childTnLst>
                                </p:cTn>
                              </p:par>
                            </p:childTnLst>
                          </p:cTn>
                        </p:par>
                      </p:childTnLst>
                    </p:cTn>
                  </p:par>
                  <p:par>
                    <p:cTn id="9" fill="hold">
                      <p:stCondLst>
                        <p:cond delay="indefinite"/>
                      </p:stCondLst>
                      <p:childTnLst>
                        <p:par>
                          <p:cTn id="10" fill="hold">
                            <p:stCondLst>
                              <p:cond delay="0"/>
                            </p:stCondLst>
                            <p:childTnLst>
                              <p:par>
                                <p:cTn id="11" presetID="14" presetClass="entr" presetSubtype="1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p:cBhvr>
                                        <p:cTn id="13" dur="500"/>
                                        <p:tgtEl>
                                          <p:spTgt spid="5"/>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p:cBhvr>
                                        <p:cTn id="16" dur="500"/>
                                        <p:tgtEl>
                                          <p:spTgt spid="8"/>
                                        </p:tgtEl>
                                      </p:cBhvr>
                                    </p:animEffect>
                                  </p:childTnLst>
                                </p:cTn>
                              </p:par>
                              <p:par>
                                <p:cTn id="17" presetID="14" presetClass="entr" presetSubtype="1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p:cBhvr>
                                        <p:cTn id="19" dur="500"/>
                                        <p:tgtEl>
                                          <p:spTgt spid="9"/>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1" fill="hold" grpId="0" nodeType="clickEffect">
                                  <p:stCondLst>
                                    <p:cond delay="0"/>
                                  </p:stCondLst>
                                  <p:childTnLst>
                                    <p:set>
                                      <p:cBhvr>
                                        <p:cTn id="23" dur="1" fill="hold">
                                          <p:stCondLst>
                                            <p:cond delay="0"/>
                                          </p:stCondLst>
                                        </p:cTn>
                                        <p:tgtEl>
                                          <p:spTgt spid="4"/>
                                        </p:tgtEl>
                                        <p:attrNameLst>
                                          <p:attrName>style.visibility</p:attrName>
                                        </p:attrNameLst>
                                      </p:cBhvr>
                                      <p:to>
                                        <p:strVal val="visible"/>
                                      </p:to>
                                    </p:set>
                                    <p:animEffect>
                                      <p:cBhvr>
                                        <p:cTn id="2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4" grpId="0" bldLvl="0" animBg="1" autoUpdateAnimBg="0"/>
      <p:bldP spid="5" grpId="0" bldLvl="0" animBg="1"/>
      <p:bldP spid="8" grpId="0" bldLvl="0" animBg="1"/>
      <p:bldP spid="9" grpId="0" bldLvl="0" animBg="1" autoUpdateAnimBg="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圆角矩形 1"/>
          <p:cNvSpPr>
            <a:spLocks noChangeArrowheads="1"/>
          </p:cNvSpPr>
          <p:nvPr/>
        </p:nvSpPr>
        <p:spPr bwMode="auto">
          <a:xfrm>
            <a:off x="424815" y="283845"/>
            <a:ext cx="1495425" cy="354965"/>
          </a:xfrm>
          <a:prstGeom prst="roundRect">
            <a:avLst>
              <a:gd name="adj" fmla="val 50000"/>
            </a:avLst>
          </a:prstGeom>
          <a:solidFill>
            <a:schemeClr val="accent1"/>
          </a:solidFill>
          <a:ln w="12700" algn="ctr">
            <a:noFill/>
            <a:miter lim="800000"/>
          </a:ln>
          <a:effectLst>
            <a:outerShdw blurRad="317500" dist="190500" dir="9000000" algn="r" rotWithShape="0">
              <a:prstClr val="black">
                <a:alpha val="40000"/>
              </a:prstClr>
            </a:outerShdw>
          </a:effectLst>
        </p:spPr>
        <p:txBody>
          <a:bodyPr lIns="91438" tIns="45719" rIns="91438" bIns="45719" anchor="ctr"/>
          <a:p>
            <a:pPr algn="ctr" defTabSz="913130">
              <a:defRPr/>
            </a:pPr>
            <a:r>
              <a:rPr lang="en-US" altLang="zh-CN">
                <a:solidFill>
                  <a:schemeClr val="bg1"/>
                </a:solidFill>
              </a:rPr>
              <a:t>SRS</a:t>
            </a:r>
            <a:endParaRPr lang="en-US" altLang="zh-CN">
              <a:solidFill>
                <a:schemeClr val="bg1"/>
              </a:solidFill>
            </a:endParaRPr>
          </a:p>
        </p:txBody>
      </p:sp>
      <p:sp>
        <p:nvSpPr>
          <p:cNvPr id="6" name="文本框 5"/>
          <p:cNvSpPr txBox="1"/>
          <p:nvPr/>
        </p:nvSpPr>
        <p:spPr>
          <a:xfrm>
            <a:off x="2174875" y="300355"/>
            <a:ext cx="6290945" cy="337185"/>
          </a:xfrm>
          <a:prstGeom prst="rect">
            <a:avLst/>
          </a:prstGeom>
          <a:noFill/>
          <a:ln w="9525">
            <a:noFill/>
          </a:ln>
        </p:spPr>
        <p:txBody>
          <a:bodyPr wrap="square">
            <a:spAutoFit/>
          </a:bodyPr>
          <a:p>
            <a:pPr indent="266700"/>
            <a:r>
              <a:rPr sz="1600" b="1">
                <a:latin typeface="华文楷体" panose="02010600040101010101" charset="-122"/>
                <a:ea typeface="华文楷体" panose="02010600040101010101" charset="-122"/>
                <a:cs typeface="华文楷体" panose="02010600040101010101" charset="-122"/>
              </a:rPr>
              <a:t>2</a:t>
            </a:r>
            <a:r>
              <a:rPr lang="en-US" sz="1600" b="1">
                <a:latin typeface="华文楷体" panose="02010600040101010101" charset="-122"/>
                <a:ea typeface="华文楷体" panose="02010600040101010101" charset="-122"/>
                <a:cs typeface="华文楷体" panose="02010600040101010101" charset="-122"/>
              </a:rPr>
              <a:t>7</a:t>
            </a:r>
            <a:r>
              <a:rPr sz="1600" b="1">
                <a:latin typeface="华文楷体" panose="02010600040101010101" charset="-122"/>
                <a:ea typeface="华文楷体" panose="02010600040101010101" charset="-122"/>
                <a:cs typeface="华文楷体" panose="02010600040101010101" charset="-122"/>
              </a:rPr>
              <a:t>.SRS中是否对全部用户的需求进行了优先级排序</a:t>
            </a:r>
            <a:r>
              <a:rPr sz="1600" b="1">
                <a:latin typeface="华文楷体" panose="02010600040101010101" charset="-122"/>
                <a:ea typeface="华文楷体" panose="02010600040101010101" charset="-122"/>
                <a:cs typeface="黑体" panose="02010609060101010101" charset="-122"/>
              </a:rPr>
              <a:t>？</a:t>
            </a:r>
            <a:endParaRPr sz="1600" b="1">
              <a:latin typeface="华文楷体" panose="02010600040101010101" charset="-122"/>
              <a:ea typeface="华文楷体" panose="02010600040101010101" charset="-122"/>
              <a:cs typeface="黑体" panose="02010609060101010101" charset="-122"/>
            </a:endParaRPr>
          </a:p>
        </p:txBody>
      </p:sp>
      <p:pic>
        <p:nvPicPr>
          <p:cNvPr id="9" name="图片 8" descr="3"/>
          <p:cNvPicPr>
            <a:picLocks noChangeAspect="1"/>
          </p:cNvPicPr>
          <p:nvPr/>
        </p:nvPicPr>
        <p:blipFill>
          <a:blip r:embed="rId1"/>
          <a:stretch>
            <a:fillRect/>
          </a:stretch>
        </p:blipFill>
        <p:spPr>
          <a:xfrm>
            <a:off x="2600325" y="3064510"/>
            <a:ext cx="2802890" cy="626745"/>
          </a:xfrm>
          <a:prstGeom prst="rect">
            <a:avLst/>
          </a:prstGeom>
        </p:spPr>
      </p:pic>
      <p:pic>
        <p:nvPicPr>
          <p:cNvPr id="10" name="图片 9"/>
          <p:cNvPicPr>
            <a:picLocks noChangeAspect="1"/>
          </p:cNvPicPr>
          <p:nvPr/>
        </p:nvPicPr>
        <p:blipFill>
          <a:blip r:embed="rId2"/>
          <a:stretch>
            <a:fillRect/>
          </a:stretch>
        </p:blipFill>
        <p:spPr>
          <a:xfrm>
            <a:off x="2534920" y="1728470"/>
            <a:ext cx="3494405" cy="901065"/>
          </a:xfrm>
          <a:prstGeom prst="rect">
            <a:avLst/>
          </a:prstGeom>
        </p:spPr>
      </p:pic>
      <p:pic>
        <p:nvPicPr>
          <p:cNvPr id="11" name="图片 10"/>
          <p:cNvPicPr>
            <a:picLocks noChangeAspect="1"/>
          </p:cNvPicPr>
          <p:nvPr/>
        </p:nvPicPr>
        <p:blipFill>
          <a:blip r:embed="rId3"/>
          <a:stretch>
            <a:fillRect/>
          </a:stretch>
        </p:blipFill>
        <p:spPr>
          <a:xfrm>
            <a:off x="6288405" y="1728470"/>
            <a:ext cx="2372995" cy="859790"/>
          </a:xfrm>
          <a:prstGeom prst="rect">
            <a:avLst/>
          </a:prstGeom>
        </p:spPr>
      </p:pic>
      <p:pic>
        <p:nvPicPr>
          <p:cNvPr id="12" name="图片 11"/>
          <p:cNvPicPr>
            <a:picLocks noChangeAspect="1"/>
          </p:cNvPicPr>
          <p:nvPr/>
        </p:nvPicPr>
        <p:blipFill>
          <a:blip r:embed="rId4"/>
          <a:stretch>
            <a:fillRect/>
          </a:stretch>
        </p:blipFill>
        <p:spPr>
          <a:xfrm>
            <a:off x="2564765" y="2629535"/>
            <a:ext cx="2511425" cy="246380"/>
          </a:xfrm>
          <a:prstGeom prst="rect">
            <a:avLst/>
          </a:prstGeom>
        </p:spPr>
      </p:pic>
      <p:pic>
        <p:nvPicPr>
          <p:cNvPr id="13" name="图片 12"/>
          <p:cNvPicPr>
            <a:picLocks noChangeAspect="1"/>
          </p:cNvPicPr>
          <p:nvPr/>
        </p:nvPicPr>
        <p:blipFill>
          <a:blip r:embed="rId5"/>
          <a:stretch>
            <a:fillRect/>
          </a:stretch>
        </p:blipFill>
        <p:spPr>
          <a:xfrm>
            <a:off x="6323965" y="2602230"/>
            <a:ext cx="1765300" cy="238760"/>
          </a:xfrm>
          <a:prstGeom prst="rect">
            <a:avLst/>
          </a:prstGeom>
        </p:spPr>
      </p:pic>
      <p:pic>
        <p:nvPicPr>
          <p:cNvPr id="14" name="图片 13"/>
          <p:cNvPicPr>
            <a:picLocks noChangeAspect="1"/>
          </p:cNvPicPr>
          <p:nvPr/>
        </p:nvPicPr>
        <p:blipFill>
          <a:blip r:embed="rId6"/>
          <a:stretch>
            <a:fillRect/>
          </a:stretch>
        </p:blipFill>
        <p:spPr>
          <a:xfrm>
            <a:off x="6318250" y="3159125"/>
            <a:ext cx="2280285" cy="217805"/>
          </a:xfrm>
          <a:prstGeom prst="rect">
            <a:avLst/>
          </a:prstGeom>
        </p:spPr>
      </p:pic>
      <p:pic>
        <p:nvPicPr>
          <p:cNvPr id="15" name="图片 14"/>
          <p:cNvPicPr>
            <a:picLocks noChangeAspect="1"/>
          </p:cNvPicPr>
          <p:nvPr/>
        </p:nvPicPr>
        <p:blipFill>
          <a:blip r:embed="rId7"/>
          <a:stretch>
            <a:fillRect/>
          </a:stretch>
        </p:blipFill>
        <p:spPr>
          <a:xfrm>
            <a:off x="6353810" y="3376930"/>
            <a:ext cx="1642745" cy="240030"/>
          </a:xfrm>
          <a:prstGeom prst="rect">
            <a:avLst/>
          </a:prstGeom>
        </p:spPr>
      </p:pic>
      <p:sp>
        <p:nvSpPr>
          <p:cNvPr id="92" name="圆角矩形 21"/>
          <p:cNvSpPr>
            <a:spLocks noChangeAspect="1" noChangeArrowheads="1"/>
          </p:cNvSpPr>
          <p:nvPr/>
        </p:nvSpPr>
        <p:spPr bwMode="auto">
          <a:xfrm>
            <a:off x="149860" y="1466215"/>
            <a:ext cx="2212340" cy="2397760"/>
          </a:xfrm>
          <a:prstGeom prst="roundRect">
            <a:avLst>
              <a:gd name="adj" fmla="val 1426"/>
            </a:avLst>
          </a:prstGeom>
          <a:solidFill>
            <a:srgbClr val="F2F2F2"/>
          </a:solidFill>
          <a:ln w="3175">
            <a:solidFill>
              <a:srgbClr val="D5D5D5"/>
            </a:solidFill>
            <a:bevel/>
          </a:ln>
        </p:spPr>
        <p:txBody>
          <a:bodyPr lIns="278614" tIns="696534" rIns="278614" bIns="348267"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just">
              <a:lnSpc>
                <a:spcPct val="120000"/>
              </a:lnSpc>
              <a:spcBef>
                <a:spcPts val="575"/>
              </a:spcBef>
              <a:spcAft>
                <a:spcPts val="575"/>
              </a:spcAft>
            </a:pPr>
            <a:endParaRPr lang="zh-CN" altLang="zh-CN" sz="1500">
              <a:solidFill>
                <a:srgbClr val="454545"/>
              </a:solidFill>
              <a:latin typeface="微软雅黑" panose="020B0503020204020204" pitchFamily="34" charset="-122"/>
              <a:sym typeface="微软雅黑" panose="020B0503020204020204" pitchFamily="34" charset="-122"/>
            </a:endParaRPr>
          </a:p>
        </p:txBody>
      </p:sp>
      <p:sp>
        <p:nvSpPr>
          <p:cNvPr id="93" name="任意多边形 22"/>
          <p:cNvSpPr>
            <a:spLocks noChangeArrowheads="1"/>
          </p:cNvSpPr>
          <p:nvPr/>
        </p:nvSpPr>
        <p:spPr bwMode="auto">
          <a:xfrm>
            <a:off x="502285" y="1396365"/>
            <a:ext cx="163513" cy="68263"/>
          </a:xfrm>
          <a:custGeom>
            <a:avLst/>
            <a:gdLst>
              <a:gd name="T0" fmla="*/ 2293 w 311731"/>
              <a:gd name="T1" fmla="*/ 0 h 121823"/>
              <a:gd name="T2" fmla="*/ 3163 w 311731"/>
              <a:gd name="T3" fmla="*/ 0 h 121823"/>
              <a:gd name="T4" fmla="*/ 3596 w 311731"/>
              <a:gd name="T5" fmla="*/ 101 h 121823"/>
              <a:gd name="T6" fmla="*/ 5417 w 311731"/>
              <a:gd name="T7" fmla="*/ 2655 h 121823"/>
              <a:gd name="T8" fmla="*/ 5457 w 311731"/>
              <a:gd name="T9" fmla="*/ 2961 h 121823"/>
              <a:gd name="T10" fmla="*/ 0 w 311731"/>
              <a:gd name="T11" fmla="*/ 2961 h 121823"/>
              <a:gd name="T12" fmla="*/ 40 w 311731"/>
              <a:gd name="T13" fmla="*/ 2655 h 121823"/>
              <a:gd name="T14" fmla="*/ 1861 w 311731"/>
              <a:gd name="T15" fmla="*/ 101 h 121823"/>
              <a:gd name="T16" fmla="*/ 0 60000 65536"/>
              <a:gd name="T17" fmla="*/ 0 60000 65536"/>
              <a:gd name="T18" fmla="*/ 0 60000 65536"/>
              <a:gd name="T19" fmla="*/ 0 60000 65536"/>
              <a:gd name="T20" fmla="*/ 0 60000 65536"/>
              <a:gd name="T21" fmla="*/ 0 60000 65536"/>
              <a:gd name="T22" fmla="*/ 0 60000 65536"/>
              <a:gd name="T23" fmla="*/ 0 60000 65536"/>
              <a:gd name="T24" fmla="*/ 0 w 311731"/>
              <a:gd name="T25" fmla="*/ 0 h 121823"/>
              <a:gd name="T26" fmla="*/ 311731 w 311731"/>
              <a:gd name="T27" fmla="*/ 121823 h 12182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11731" h="121823">
                <a:moveTo>
                  <a:pt x="131005" y="0"/>
                </a:moveTo>
                <a:lnTo>
                  <a:pt x="180725" y="0"/>
                </a:lnTo>
                <a:lnTo>
                  <a:pt x="205433" y="4162"/>
                </a:lnTo>
                <a:cubicBezTo>
                  <a:pt x="252408" y="20443"/>
                  <a:pt x="290475" y="59254"/>
                  <a:pt x="309453" y="109253"/>
                </a:cubicBezTo>
                <a:lnTo>
                  <a:pt x="311731" y="121823"/>
                </a:lnTo>
                <a:lnTo>
                  <a:pt x="0" y="121823"/>
                </a:lnTo>
                <a:lnTo>
                  <a:pt x="2277" y="109253"/>
                </a:lnTo>
                <a:cubicBezTo>
                  <a:pt x="21256" y="59254"/>
                  <a:pt x="59323" y="20443"/>
                  <a:pt x="106298" y="4162"/>
                </a:cubicBezTo>
                <a:lnTo>
                  <a:pt x="131005" y="0"/>
                </a:lnTo>
                <a:close/>
              </a:path>
            </a:pathLst>
          </a:custGeom>
          <a:gradFill rotWithShape="1">
            <a:gsLst>
              <a:gs pos="0">
                <a:srgbClr val="244061"/>
              </a:gs>
              <a:gs pos="48000">
                <a:srgbClr val="4F81BD"/>
              </a:gs>
              <a:gs pos="100000">
                <a:srgbClr val="244061"/>
              </a:gs>
            </a:gsLst>
            <a:lin ang="5400000" scaled="1"/>
          </a:gradFill>
          <a:ln>
            <a:noFill/>
          </a:ln>
          <a:extLst>
            <a:ext uri="{91240B29-F687-4F45-9708-019B960494DF}">
              <a14:hiddenLine xmlns:a14="http://schemas.microsoft.com/office/drawing/2010/main" w="25400">
                <a:solidFill>
                  <a:srgbClr val="000000"/>
                </a:solidFill>
                <a:bevel/>
              </a14:hiddenLine>
            </a:ext>
          </a:extLst>
        </p:spPr>
        <p:txBody>
          <a:bodyPr lIns="0" tIns="0" rIns="0" bIns="0" anchor="ctr"/>
          <a:lstStyle/>
          <a:p>
            <a:endParaRPr lang="zh-CN" altLang="en-US"/>
          </a:p>
        </p:txBody>
      </p:sp>
      <p:sp>
        <p:nvSpPr>
          <p:cNvPr id="95" name="任意多边形 24"/>
          <p:cNvSpPr>
            <a:spLocks noChangeArrowheads="1"/>
          </p:cNvSpPr>
          <p:nvPr/>
        </p:nvSpPr>
        <p:spPr bwMode="auto">
          <a:xfrm>
            <a:off x="583248" y="1396365"/>
            <a:ext cx="1374775" cy="369888"/>
          </a:xfrm>
          <a:custGeom>
            <a:avLst/>
            <a:gdLst>
              <a:gd name="T0" fmla="*/ 0 w 2600830"/>
              <a:gd name="T1" fmla="*/ 0 h 649288"/>
              <a:gd name="T2" fmla="*/ 89169 w 2600830"/>
              <a:gd name="T3" fmla="*/ 0 h 649288"/>
              <a:gd name="T4" fmla="*/ 86399 w 2600830"/>
              <a:gd name="T5" fmla="*/ 4312 h 649288"/>
              <a:gd name="T6" fmla="*/ 66685 w 2600830"/>
              <a:gd name="T7" fmla="*/ 31166 h 649288"/>
              <a:gd name="T8" fmla="*/ 22218 w 2600830"/>
              <a:gd name="T9" fmla="*/ 31319 h 649288"/>
              <a:gd name="T10" fmla="*/ 2671 w 2600830"/>
              <a:gd name="T11" fmla="*/ 4060 h 649288"/>
              <a:gd name="T12" fmla="*/ 0 60000 65536"/>
              <a:gd name="T13" fmla="*/ 0 60000 65536"/>
              <a:gd name="T14" fmla="*/ 0 60000 65536"/>
              <a:gd name="T15" fmla="*/ 0 60000 65536"/>
              <a:gd name="T16" fmla="*/ 0 60000 65536"/>
              <a:gd name="T17" fmla="*/ 0 60000 65536"/>
              <a:gd name="T18" fmla="*/ 0 w 2600830"/>
              <a:gd name="T19" fmla="*/ 0 h 649288"/>
              <a:gd name="T20" fmla="*/ 2600830 w 2600830"/>
              <a:gd name="T21" fmla="*/ 649288 h 649288"/>
            </a:gdLst>
            <a:ahLst/>
            <a:cxnLst>
              <a:cxn ang="T12">
                <a:pos x="T0" y="T1"/>
              </a:cxn>
              <a:cxn ang="T13">
                <a:pos x="T2" y="T3"/>
              </a:cxn>
              <a:cxn ang="T14">
                <a:pos x="T4" y="T5"/>
              </a:cxn>
              <a:cxn ang="T15">
                <a:pos x="T6" y="T7"/>
              </a:cxn>
              <a:cxn ang="T16">
                <a:pos x="T8" y="T9"/>
              </a:cxn>
              <a:cxn ang="T17">
                <a:pos x="T10" y="T11"/>
              </a:cxn>
            </a:cxnLst>
            <a:rect l="T18" t="T19" r="T20" b="T21"/>
            <a:pathLst>
              <a:path w="2600830" h="649288">
                <a:moveTo>
                  <a:pt x="0" y="0"/>
                </a:moveTo>
                <a:lnTo>
                  <a:pt x="2600830" y="0"/>
                </a:lnTo>
                <a:lnTo>
                  <a:pt x="2520047" y="89402"/>
                </a:lnTo>
                <a:cubicBezTo>
                  <a:pt x="2351572" y="318525"/>
                  <a:pt x="2323328" y="645186"/>
                  <a:pt x="1945040" y="646112"/>
                </a:cubicBezTo>
                <a:lnTo>
                  <a:pt x="648052" y="649287"/>
                </a:lnTo>
                <a:cubicBezTo>
                  <a:pt x="269764" y="650213"/>
                  <a:pt x="245977" y="310819"/>
                  <a:pt x="77908" y="84156"/>
                </a:cubicBezTo>
                <a:lnTo>
                  <a:pt x="0" y="0"/>
                </a:lnTo>
                <a:close/>
              </a:path>
            </a:pathLst>
          </a:custGeom>
          <a:solidFill>
            <a:schemeClr val="tx1">
              <a:lumMod val="65000"/>
              <a:lumOff val="35000"/>
            </a:schemeClr>
          </a:solidFill>
          <a:ln w="3175">
            <a:noFill/>
            <a:bevel/>
          </a:ln>
        </p:spPr>
        <p:txBody>
          <a:bodyPr lIns="88460" tIns="44230" rIns="88460" bIns="44230" anchor="ctr"/>
          <a:lstStyle/>
          <a:p>
            <a:pPr algn="ctr">
              <a:defRPr/>
            </a:pPr>
            <a:endParaRPr lang="zh-CN" altLang="en-US" sz="160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96" name="矩形 26"/>
          <p:cNvSpPr>
            <a:spLocks noChangeArrowheads="1"/>
          </p:cNvSpPr>
          <p:nvPr/>
        </p:nvSpPr>
        <p:spPr bwMode="auto">
          <a:xfrm>
            <a:off x="321310" y="1850390"/>
            <a:ext cx="1951355" cy="1840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8460" tIns="44230" rIns="88460" bIns="44230"/>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150000"/>
              </a:lnSpc>
            </a:pPr>
            <a:r>
              <a:rPr lang="zh-CN" altLang="en-US" sz="1600">
                <a:solidFill>
                  <a:srgbClr val="666666"/>
                </a:solidFill>
                <a:latin typeface="Century Gothic" panose="020B0502020202020204" pitchFamily="34" charset="0"/>
              </a:rPr>
              <a:t>用户代表打分表：</a:t>
            </a:r>
            <a:r>
              <a:rPr lang="en-US" altLang="zh-CN" sz="1600">
                <a:solidFill>
                  <a:srgbClr val="666666"/>
                </a:solidFill>
                <a:latin typeface="Century Gothic" panose="020B0502020202020204" pitchFamily="34" charset="0"/>
              </a:rPr>
              <a:t>5</a:t>
            </a:r>
            <a:endParaRPr lang="en-US" altLang="zh-CN" sz="1600">
              <a:solidFill>
                <a:srgbClr val="666666"/>
              </a:solidFill>
              <a:latin typeface="Century Gothic" panose="020B0502020202020204" pitchFamily="34" charset="0"/>
            </a:endParaRPr>
          </a:p>
          <a:p>
            <a:pPr>
              <a:lnSpc>
                <a:spcPct val="150000"/>
              </a:lnSpc>
            </a:pPr>
            <a:r>
              <a:rPr lang="zh-CN" altLang="en-US" sz="1600">
                <a:solidFill>
                  <a:srgbClr val="666666"/>
                </a:solidFill>
                <a:latin typeface="Century Gothic" panose="020B0502020202020204" pitchFamily="34" charset="0"/>
              </a:rPr>
              <a:t>开发者打分表：</a:t>
            </a:r>
            <a:r>
              <a:rPr lang="en-US" altLang="zh-CN" sz="1600">
                <a:solidFill>
                  <a:srgbClr val="666666"/>
                </a:solidFill>
                <a:latin typeface="Century Gothic" panose="020B0502020202020204" pitchFamily="34" charset="0"/>
              </a:rPr>
              <a:t>3</a:t>
            </a:r>
            <a:endParaRPr lang="en-US" altLang="zh-CN" sz="1600">
              <a:solidFill>
                <a:srgbClr val="666666"/>
              </a:solidFill>
              <a:latin typeface="Century Gothic" panose="020B0502020202020204" pitchFamily="34" charset="0"/>
            </a:endParaRPr>
          </a:p>
          <a:p>
            <a:pPr>
              <a:lnSpc>
                <a:spcPct val="150000"/>
              </a:lnSpc>
            </a:pPr>
            <a:r>
              <a:rPr lang="zh-CN" altLang="en-US" sz="1600">
                <a:solidFill>
                  <a:srgbClr val="666666"/>
                </a:solidFill>
                <a:latin typeface="Century Gothic" panose="020B0502020202020204" pitchFamily="34" charset="0"/>
              </a:rPr>
              <a:t>优先级统计：</a:t>
            </a:r>
            <a:r>
              <a:rPr lang="en-US" altLang="zh-CN" sz="1600">
                <a:solidFill>
                  <a:srgbClr val="666666"/>
                </a:solidFill>
                <a:latin typeface="Century Gothic" panose="020B0502020202020204" pitchFamily="34" charset="0"/>
              </a:rPr>
              <a:t>7</a:t>
            </a:r>
            <a:endParaRPr lang="en-US" altLang="zh-CN" sz="1600">
              <a:solidFill>
                <a:srgbClr val="666666"/>
              </a:solidFill>
              <a:latin typeface="Century Gothic" panose="020B0502020202020204" pitchFamily="34" charset="0"/>
            </a:endParaRPr>
          </a:p>
          <a:p>
            <a:pPr>
              <a:lnSpc>
                <a:spcPct val="150000"/>
              </a:lnSpc>
            </a:pPr>
            <a:r>
              <a:rPr lang="zh-CN" altLang="en-US" sz="1600">
                <a:solidFill>
                  <a:srgbClr val="666666"/>
                </a:solidFill>
                <a:latin typeface="Century Gothic" panose="020B0502020202020204" pitchFamily="34" charset="0"/>
              </a:rPr>
              <a:t>总计：</a:t>
            </a:r>
            <a:r>
              <a:rPr lang="en-US" altLang="zh-CN" sz="1600">
                <a:solidFill>
                  <a:srgbClr val="666666"/>
                </a:solidFill>
                <a:latin typeface="Century Gothic" panose="020B0502020202020204" pitchFamily="34" charset="0"/>
              </a:rPr>
              <a:t>15</a:t>
            </a:r>
            <a:endParaRPr lang="en-US" altLang="zh-CN" sz="1600">
              <a:solidFill>
                <a:srgbClr val="666666"/>
              </a:solidFill>
              <a:latin typeface="Century Gothic" panose="020B0502020202020204" pitchFamily="34" charset="0"/>
            </a:endParaRPr>
          </a:p>
        </p:txBody>
      </p:sp>
    </p:spTree>
  </p:cSld>
  <p:clrMapOvr>
    <a:masterClrMapping/>
  </p:clrMapOvr>
  <p:transition advClick="0" advTm="7000">
    <p:pull dir="l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down)">
                                      <p:cBhvr>
                                        <p:cTn id="8" dur="500"/>
                                        <p:tgtEl>
                                          <p:spTgt spid="2"/>
                                        </p:tgtEl>
                                      </p:cBhvr>
                                    </p:animEffect>
                                  </p:childTnLst>
                                </p:cTn>
                              </p:par>
                            </p:childTnLst>
                          </p:cTn>
                        </p:par>
                      </p:childTnLst>
                    </p:cTn>
                  </p:par>
                  <p:par>
                    <p:cTn id="9" fill="hold">
                      <p:stCondLst>
                        <p:cond delay="indefinite"/>
                      </p:stCondLst>
                      <p:childTnLst>
                        <p:par>
                          <p:cTn id="10" fill="hold">
                            <p:stCondLst>
                              <p:cond delay="0"/>
                            </p:stCondLst>
                            <p:childTnLst>
                              <p:par>
                                <p:cTn id="11" presetID="14" presetClass="entr" presetSubtype="10" fill="hold" grpId="0" nodeType="clickEffect">
                                  <p:stCondLst>
                                    <p:cond delay="0"/>
                                  </p:stCondLst>
                                  <p:childTnLst>
                                    <p:set>
                                      <p:cBhvr>
                                        <p:cTn id="12" dur="1" fill="hold">
                                          <p:stCondLst>
                                            <p:cond delay="0"/>
                                          </p:stCondLst>
                                        </p:cTn>
                                        <p:tgtEl>
                                          <p:spTgt spid="93"/>
                                        </p:tgtEl>
                                        <p:attrNameLst>
                                          <p:attrName>style.visibility</p:attrName>
                                        </p:attrNameLst>
                                      </p:cBhvr>
                                      <p:to>
                                        <p:strVal val="visible"/>
                                      </p:to>
                                    </p:set>
                                    <p:animEffect>
                                      <p:cBhvr>
                                        <p:cTn id="13" dur="500"/>
                                        <p:tgtEl>
                                          <p:spTgt spid="93"/>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95"/>
                                        </p:tgtEl>
                                        <p:attrNameLst>
                                          <p:attrName>style.visibility</p:attrName>
                                        </p:attrNameLst>
                                      </p:cBhvr>
                                      <p:to>
                                        <p:strVal val="visible"/>
                                      </p:to>
                                    </p:set>
                                    <p:animEffect>
                                      <p:cBhvr>
                                        <p:cTn id="16" dur="500"/>
                                        <p:tgtEl>
                                          <p:spTgt spid="95"/>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grpId="0" nodeType="clickEffect">
                                  <p:stCondLst>
                                    <p:cond delay="0"/>
                                  </p:stCondLst>
                                  <p:childTnLst>
                                    <p:set>
                                      <p:cBhvr>
                                        <p:cTn id="20" dur="1" fill="hold">
                                          <p:stCondLst>
                                            <p:cond delay="0"/>
                                          </p:stCondLst>
                                        </p:cTn>
                                        <p:tgtEl>
                                          <p:spTgt spid="92"/>
                                        </p:tgtEl>
                                        <p:attrNameLst>
                                          <p:attrName>style.visibility</p:attrName>
                                        </p:attrNameLst>
                                      </p:cBhvr>
                                      <p:to>
                                        <p:strVal val="visible"/>
                                      </p:to>
                                    </p:set>
                                    <p:animEffect>
                                      <p:cBhvr>
                                        <p:cTn id="21" dur="500"/>
                                        <p:tgtEl>
                                          <p:spTgt spid="92"/>
                                        </p:tgtEl>
                                      </p:cBhvr>
                                    </p:animEffect>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96"/>
                                        </p:tgtEl>
                                        <p:attrNameLst>
                                          <p:attrName>style.visibility</p:attrName>
                                        </p:attrNameLst>
                                      </p:cBhvr>
                                      <p:to>
                                        <p:strVal val="visible"/>
                                      </p:to>
                                    </p:set>
                                    <p:animEffect>
                                      <p:cBhvr>
                                        <p:cTn id="26" dur="1000"/>
                                        <p:tgtEl>
                                          <p:spTgt spid="96"/>
                                        </p:tgtEl>
                                      </p:cBhvr>
                                    </p:animEffect>
                                    <p:anim calcmode="lin" valueType="num">
                                      <p:cBhvr>
                                        <p:cTn id="27" dur="1000" fill="hold"/>
                                        <p:tgtEl>
                                          <p:spTgt spid="96"/>
                                        </p:tgtEl>
                                        <p:attrNameLst>
                                          <p:attrName>ppt_x</p:attrName>
                                        </p:attrNameLst>
                                      </p:cBhvr>
                                      <p:tavLst>
                                        <p:tav tm="0">
                                          <p:val>
                                            <p:strVal val="#ppt_x"/>
                                          </p:val>
                                        </p:tav>
                                        <p:tav tm="100000">
                                          <p:val>
                                            <p:strVal val="#ppt_x"/>
                                          </p:val>
                                        </p:tav>
                                      </p:tavLst>
                                    </p:anim>
                                    <p:anim calcmode="lin" valueType="num">
                                      <p:cBhvr>
                                        <p:cTn id="28" dur="1000" fill="hold"/>
                                        <p:tgtEl>
                                          <p:spTgt spid="9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92" grpId="0" bldLvl="0" animBg="1" autoUpdateAnimBg="0"/>
      <p:bldP spid="93" grpId="0" bldLvl="0" animBg="1"/>
      <p:bldP spid="95" grpId="0" bldLvl="0" animBg="1" autoUpdateAnimBg="0"/>
      <p:bldP spid="96" grpId="0" bldLvl="0" autoUpdateAnimBg="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圆角矩形 1"/>
          <p:cNvSpPr>
            <a:spLocks noChangeArrowheads="1"/>
          </p:cNvSpPr>
          <p:nvPr/>
        </p:nvSpPr>
        <p:spPr bwMode="auto">
          <a:xfrm>
            <a:off x="424815" y="283845"/>
            <a:ext cx="1495425" cy="354965"/>
          </a:xfrm>
          <a:prstGeom prst="roundRect">
            <a:avLst>
              <a:gd name="adj" fmla="val 50000"/>
            </a:avLst>
          </a:prstGeom>
          <a:solidFill>
            <a:schemeClr val="accent1"/>
          </a:solidFill>
          <a:ln w="12700" algn="ctr">
            <a:noFill/>
            <a:miter lim="800000"/>
          </a:ln>
          <a:effectLst>
            <a:outerShdw blurRad="317500" dist="190500" dir="9000000" algn="r" rotWithShape="0">
              <a:prstClr val="black">
                <a:alpha val="40000"/>
              </a:prstClr>
            </a:outerShdw>
          </a:effectLst>
        </p:spPr>
        <p:txBody>
          <a:bodyPr lIns="91438" tIns="45719" rIns="91438" bIns="45719" anchor="ctr"/>
          <a:p>
            <a:pPr algn="ctr" defTabSz="913130">
              <a:defRPr/>
            </a:pPr>
            <a:r>
              <a:rPr lang="zh-CN" altLang="en-US">
                <a:solidFill>
                  <a:schemeClr val="bg1"/>
                </a:solidFill>
              </a:rPr>
              <a:t>优先级排序</a:t>
            </a:r>
            <a:endParaRPr lang="zh-CN" altLang="en-US">
              <a:solidFill>
                <a:schemeClr val="bg1"/>
              </a:solidFill>
            </a:endParaRPr>
          </a:p>
        </p:txBody>
      </p:sp>
      <p:sp>
        <p:nvSpPr>
          <p:cNvPr id="6" name="文本框 5"/>
          <p:cNvSpPr txBox="1"/>
          <p:nvPr/>
        </p:nvSpPr>
        <p:spPr>
          <a:xfrm>
            <a:off x="2199005" y="231140"/>
            <a:ext cx="6290945" cy="583565"/>
          </a:xfrm>
          <a:prstGeom prst="rect">
            <a:avLst/>
          </a:prstGeom>
          <a:noFill/>
          <a:ln w="9525">
            <a:noFill/>
          </a:ln>
        </p:spPr>
        <p:txBody>
          <a:bodyPr wrap="square">
            <a:spAutoFit/>
          </a:bodyPr>
          <a:p>
            <a:pPr indent="266700"/>
            <a:r>
              <a:rPr sz="1600" b="1">
                <a:latin typeface="华文楷体" panose="02010600040101010101" charset="-122"/>
                <a:ea typeface="华文楷体" panose="02010600040101010101" charset="-122"/>
                <a:cs typeface="华文楷体" panose="02010600040101010101" charset="-122"/>
              </a:rPr>
              <a:t>28.需求优先级排序是否考虑了用户群的分类？是否存在需求冲突？怎样解决可能的需求冲突？</a:t>
            </a:r>
            <a:endParaRPr sz="1600" b="1">
              <a:latin typeface="华文楷体" panose="02010600040101010101" charset="-122"/>
              <a:ea typeface="华文楷体" panose="02010600040101010101" charset="-122"/>
              <a:cs typeface="华文楷体" panose="02010600040101010101" charset="-122"/>
            </a:endParaRPr>
          </a:p>
        </p:txBody>
      </p:sp>
      <p:sp>
        <p:nvSpPr>
          <p:cNvPr id="3" name="文本框 2"/>
          <p:cNvSpPr txBox="1"/>
          <p:nvPr/>
        </p:nvSpPr>
        <p:spPr>
          <a:xfrm>
            <a:off x="563880" y="1176655"/>
            <a:ext cx="8218805" cy="521970"/>
          </a:xfrm>
          <a:prstGeom prst="rect">
            <a:avLst/>
          </a:prstGeom>
          <a:noFill/>
        </p:spPr>
        <p:txBody>
          <a:bodyPr wrap="square" rtlCol="0" anchor="t">
            <a:spAutoFit/>
          </a:bodyPr>
          <a:p>
            <a:r>
              <a:rPr lang="zh-CN" altLang="en-US" sz="1400">
                <a:latin typeface="华文楷体" panose="02010600040101010101" charset="-122"/>
                <a:ea typeface="华文楷体" panose="02010600040101010101" charset="-122"/>
                <a:cs typeface="华文楷体" panose="02010600040101010101" charset="-122"/>
              </a:rPr>
              <a:t>1、参与优先级打分的用户代表有：学习者用户代表（</a:t>
            </a:r>
            <a:r>
              <a:rPr lang="zh-CN" altLang="en-US" sz="1400">
                <a:solidFill>
                  <a:srgbClr val="FF0000"/>
                </a:solidFill>
                <a:latin typeface="华文楷体" panose="02010600040101010101" charset="-122"/>
                <a:ea typeface="华文楷体" panose="02010600040101010101" charset="-122"/>
                <a:cs typeface="华文楷体" panose="02010600040101010101" charset="-122"/>
              </a:rPr>
              <a:t>张洛嘉、高兴欣、苏东来、俞佳琪</a:t>
            </a:r>
            <a:r>
              <a:rPr lang="zh-CN" altLang="en-US" sz="1400">
                <a:latin typeface="华文楷体" panose="02010600040101010101" charset="-122"/>
                <a:ea typeface="华文楷体" panose="02010600040101010101" charset="-122"/>
                <a:cs typeface="华文楷体" panose="02010600040101010101" charset="-122"/>
              </a:rPr>
              <a:t>）、指导者代表（</a:t>
            </a:r>
            <a:r>
              <a:rPr lang="zh-CN" altLang="en-US" sz="1400">
                <a:solidFill>
                  <a:srgbClr val="FF0000"/>
                </a:solidFill>
                <a:latin typeface="华文楷体" panose="02010600040101010101" charset="-122"/>
                <a:ea typeface="华文楷体" panose="02010600040101010101" charset="-122"/>
                <a:cs typeface="华文楷体" panose="02010600040101010101" charset="-122"/>
              </a:rPr>
              <a:t>杨枨老师</a:t>
            </a:r>
            <a:r>
              <a:rPr lang="zh-CN" altLang="en-US" sz="1400">
                <a:latin typeface="华文楷体" panose="02010600040101010101" charset="-122"/>
                <a:ea typeface="华文楷体" panose="02010600040101010101" charset="-122"/>
                <a:cs typeface="华文楷体" panose="02010600040101010101" charset="-122"/>
              </a:rPr>
              <a:t>）、管理员代表（</a:t>
            </a:r>
            <a:r>
              <a:rPr lang="zh-CN" altLang="en-US" sz="1400">
                <a:solidFill>
                  <a:srgbClr val="FF0000"/>
                </a:solidFill>
                <a:latin typeface="华文楷体" panose="02010600040101010101" charset="-122"/>
                <a:ea typeface="华文楷体" panose="02010600040101010101" charset="-122"/>
                <a:cs typeface="华文楷体" panose="02010600040101010101" charset="-122"/>
              </a:rPr>
              <a:t>皮浩尘、陈尚辉</a:t>
            </a:r>
            <a:r>
              <a:rPr lang="zh-CN" altLang="en-US" sz="1400">
                <a:latin typeface="华文楷体" panose="02010600040101010101" charset="-122"/>
                <a:ea typeface="华文楷体" panose="02010600040101010101" charset="-122"/>
                <a:cs typeface="华文楷体" panose="02010600040101010101" charset="-122"/>
              </a:rPr>
              <a:t>）。</a:t>
            </a:r>
            <a:endParaRPr lang="zh-CN" altLang="en-US" sz="1400">
              <a:latin typeface="华文楷体" panose="02010600040101010101" charset="-122"/>
              <a:ea typeface="华文楷体" panose="02010600040101010101" charset="-122"/>
              <a:cs typeface="华文楷体" panose="02010600040101010101" charset="-122"/>
            </a:endParaRPr>
          </a:p>
        </p:txBody>
      </p:sp>
      <p:sp>
        <p:nvSpPr>
          <p:cNvPr id="4" name="文本框 3"/>
          <p:cNvSpPr txBox="1"/>
          <p:nvPr/>
        </p:nvSpPr>
        <p:spPr>
          <a:xfrm>
            <a:off x="563880" y="1698625"/>
            <a:ext cx="8188325" cy="521970"/>
          </a:xfrm>
          <a:prstGeom prst="rect">
            <a:avLst/>
          </a:prstGeom>
          <a:noFill/>
        </p:spPr>
        <p:txBody>
          <a:bodyPr wrap="square" rtlCol="0" anchor="t">
            <a:spAutoFit/>
          </a:bodyPr>
          <a:p>
            <a:r>
              <a:rPr lang="zh-CN" altLang="en-US" sz="1400">
                <a:latin typeface="华文楷体" panose="02010600040101010101" charset="-122"/>
                <a:ea typeface="华文楷体" panose="02010600040101010101" charset="-122"/>
                <a:cs typeface="华文楷体" panose="02010600040101010101" charset="-122"/>
              </a:rPr>
              <a:t>2、</a:t>
            </a:r>
            <a:r>
              <a:rPr lang="zh-CN" altLang="en-US" sz="1400">
                <a:solidFill>
                  <a:srgbClr val="FF0000"/>
                </a:solidFill>
                <a:latin typeface="华文楷体" panose="02010600040101010101" charset="-122"/>
                <a:ea typeface="华文楷体" panose="02010600040101010101" charset="-122"/>
                <a:cs typeface="华文楷体" panose="02010600040101010101" charset="-122"/>
              </a:rPr>
              <a:t>用户代表</a:t>
            </a:r>
            <a:r>
              <a:rPr lang="zh-CN" altLang="en-US" sz="1400">
                <a:latin typeface="华文楷体" panose="02010600040101010101" charset="-122"/>
                <a:ea typeface="华文楷体" panose="02010600040101010101" charset="-122"/>
                <a:cs typeface="华文楷体" panose="02010600040101010101" charset="-122"/>
              </a:rPr>
              <a:t>负责为用例的</a:t>
            </a:r>
            <a:r>
              <a:rPr lang="zh-CN" altLang="en-US" sz="1400">
                <a:solidFill>
                  <a:srgbClr val="FF0000"/>
                </a:solidFill>
                <a:latin typeface="华文楷体" panose="02010600040101010101" charset="-122"/>
                <a:ea typeface="华文楷体" panose="02010600040101010101" charset="-122"/>
                <a:cs typeface="华文楷体" panose="02010600040101010101" charset="-122"/>
              </a:rPr>
              <a:t>相对收益、相对损失</a:t>
            </a:r>
            <a:r>
              <a:rPr lang="zh-CN" altLang="en-US" sz="1400">
                <a:latin typeface="华文楷体" panose="02010600040101010101" charset="-122"/>
                <a:ea typeface="华文楷体" panose="02010600040101010101" charset="-122"/>
                <a:cs typeface="华文楷体" panose="02010600040101010101" charset="-122"/>
              </a:rPr>
              <a:t>部分打分，</a:t>
            </a:r>
            <a:r>
              <a:rPr lang="zh-CN" altLang="en-US" sz="1400">
                <a:solidFill>
                  <a:srgbClr val="FF0000"/>
                </a:solidFill>
                <a:latin typeface="华文楷体" panose="02010600040101010101" charset="-122"/>
                <a:ea typeface="华文楷体" panose="02010600040101010101" charset="-122"/>
                <a:cs typeface="华文楷体" panose="02010600040101010101" charset="-122"/>
              </a:rPr>
              <a:t>开发小组</a:t>
            </a:r>
            <a:r>
              <a:rPr lang="zh-CN" altLang="en-US" sz="1400">
                <a:latin typeface="华文楷体" panose="02010600040101010101" charset="-122"/>
                <a:ea typeface="华文楷体" panose="02010600040101010101" charset="-122"/>
                <a:cs typeface="华文楷体" panose="02010600040101010101" charset="-122"/>
              </a:rPr>
              <a:t>负责为用例的</a:t>
            </a:r>
            <a:r>
              <a:rPr lang="zh-CN" altLang="en-US" sz="1400">
                <a:solidFill>
                  <a:srgbClr val="FF0000"/>
                </a:solidFill>
                <a:latin typeface="华文楷体" panose="02010600040101010101" charset="-122"/>
                <a:ea typeface="华文楷体" panose="02010600040101010101" charset="-122"/>
                <a:cs typeface="华文楷体" panose="02010600040101010101" charset="-122"/>
              </a:rPr>
              <a:t>相对风险、相对成本</a:t>
            </a:r>
            <a:r>
              <a:rPr lang="zh-CN" altLang="en-US" sz="1400">
                <a:latin typeface="华文楷体" panose="02010600040101010101" charset="-122"/>
                <a:ea typeface="华文楷体" panose="02010600040101010101" charset="-122"/>
                <a:cs typeface="华文楷体" panose="02010600040101010101" charset="-122"/>
              </a:rPr>
              <a:t>打分，权重比例由客户代表（</a:t>
            </a:r>
            <a:r>
              <a:rPr lang="zh-CN" altLang="en-US" sz="1400">
                <a:solidFill>
                  <a:srgbClr val="FF0000"/>
                </a:solidFill>
                <a:latin typeface="华文楷体" panose="02010600040101010101" charset="-122"/>
                <a:ea typeface="华文楷体" panose="02010600040101010101" charset="-122"/>
                <a:cs typeface="华文楷体" panose="02010600040101010101" charset="-122"/>
              </a:rPr>
              <a:t>杨枨老师</a:t>
            </a:r>
            <a:r>
              <a:rPr lang="zh-CN" altLang="en-US" sz="1400">
                <a:latin typeface="华文楷体" panose="02010600040101010101" charset="-122"/>
                <a:ea typeface="华文楷体" panose="02010600040101010101" charset="-122"/>
                <a:cs typeface="华文楷体" panose="02010600040101010101" charset="-122"/>
              </a:rPr>
              <a:t>）提出。</a:t>
            </a:r>
            <a:endParaRPr lang="zh-CN" altLang="en-US" sz="1400">
              <a:latin typeface="华文楷体" panose="02010600040101010101" charset="-122"/>
              <a:ea typeface="华文楷体" panose="02010600040101010101" charset="-122"/>
              <a:cs typeface="华文楷体" panose="02010600040101010101" charset="-122"/>
            </a:endParaRPr>
          </a:p>
        </p:txBody>
      </p:sp>
      <mc:AlternateContent xmlns:mc="http://schemas.openxmlformats.org/markup-compatibility/2006">
        <mc:Choice xmlns:a14="http://schemas.microsoft.com/office/drawing/2010/main" Requires="a14">
          <p:sp>
            <p:nvSpPr>
              <p:cNvPr id="5" name="文本框 4"/>
              <p:cNvSpPr txBox="1"/>
              <p:nvPr/>
            </p:nvSpPr>
            <p:spPr>
              <a:xfrm>
                <a:off x="583565" y="2989580"/>
                <a:ext cx="8055610" cy="688975"/>
              </a:xfrm>
              <a:prstGeom prst="rect">
                <a:avLst/>
              </a:prstGeom>
              <a:noFill/>
            </p:spPr>
            <p:txBody>
              <a:bodyPr wrap="square" rtlCol="0" anchor="t">
                <a:spAutoFit/>
              </a:bodyPr>
              <a:p>
                <a:r>
                  <a:rPr lang="zh-CN" altLang="en-US" sz="1400">
                    <a:latin typeface="华文楷体" panose="02010600040101010101" charset="-122"/>
                    <a:ea typeface="华文楷体" panose="02010600040101010101" charset="-122"/>
                    <a:cs typeface="华文楷体" panose="02010600040101010101" charset="-122"/>
                  </a:rPr>
                  <a:t>4、优先级采用QFD算法。公式：</a:t>
                </a:r>
                <a:endParaRPr lang="zh-CN" altLang="en-US" sz="1400"/>
              </a:p>
              <a:p>
                <a:pPr algn="ctr"/>
                <a:r>
                  <a:rPr lang="zh-CN" altLang="en-US" sz="1400"/>
                  <a:t>    </a:t>
                </a:r>
                <a14:m>
                  <m:oMath xmlns:m="http://schemas.openxmlformats.org/officeDocument/2006/math">
                    <m:r>
                      <a:rPr lang="zh-CN" altLang="en-US" sz="1400" i="1">
                        <a:latin typeface="Cambria Math" panose="02040503050406030204" charset="0"/>
                        <a:cs typeface="Cambria Math" panose="02040503050406030204" charset="0"/>
                      </a:rPr>
                      <m:t>优先级</m:t>
                    </m:r>
                    <m:r>
                      <a:rPr lang="en-US" altLang="zh-CN" sz="1400" i="1">
                        <a:latin typeface="Cambria Math" panose="02040503050406030204" charset="0"/>
                        <a:cs typeface="Cambria Math" panose="02040503050406030204" charset="0"/>
                      </a:rPr>
                      <m:t>=</m:t>
                    </m:r>
                    <m:f>
                      <m:fPr>
                        <m:type m:val="skw"/>
                        <m:ctrlPr>
                          <a:rPr lang="en-US" altLang="zh-CN" sz="1400" i="1">
                            <a:latin typeface="Cambria Math" panose="02040503050406030204" charset="0"/>
                            <a:cs typeface="Cambria Math" panose="02040503050406030204" charset="0"/>
                          </a:rPr>
                        </m:ctrlPr>
                      </m:fPr>
                      <m:num>
                        <m:r>
                          <a:rPr lang="zh-CN" altLang="en-US" sz="1400" i="1">
                            <a:latin typeface="Cambria Math" panose="02040503050406030204" charset="0"/>
                            <a:cs typeface="Cambria Math" panose="02040503050406030204" charset="0"/>
                          </a:rPr>
                          <m:t>价值</m:t>
                        </m:r>
                        <m:r>
                          <a:rPr lang="en-US" altLang="zh-CN" sz="1400" i="1">
                            <a:latin typeface="Cambria Math" panose="02040503050406030204" charset="0"/>
                            <a:cs typeface="Cambria Math" panose="02040503050406030204" charset="0"/>
                          </a:rPr>
                          <m:t>%</m:t>
                        </m:r>
                      </m:num>
                      <m:den>
                        <m:r>
                          <a:rPr lang="zh-CN" altLang="en-US" sz="1400" i="1">
                            <a:latin typeface="Cambria Math" panose="02040503050406030204" charset="0"/>
                            <a:cs typeface="Cambria Math" panose="02040503050406030204" charset="0"/>
                          </a:rPr>
                          <m:t>成本</m:t>
                        </m:r>
                        <m:r>
                          <a:rPr lang="en-US" altLang="zh-CN" sz="1400" i="1">
                            <a:latin typeface="Cambria Math" panose="02040503050406030204" charset="0"/>
                            <a:cs typeface="Cambria Math" panose="02040503050406030204" charset="0"/>
                          </a:rPr>
                          <m:t>%+</m:t>
                        </m:r>
                        <m:r>
                          <a:rPr lang="zh-CN" altLang="en-US" sz="1400" i="1">
                            <a:latin typeface="Cambria Math" panose="02040503050406030204" charset="0"/>
                            <a:ea typeface="宋体" charset="0"/>
                            <a:cs typeface="Cambria Math" panose="02040503050406030204" charset="0"/>
                          </a:rPr>
                          <m:t>风险</m:t>
                        </m:r>
                        <m:r>
                          <a:rPr lang="en-US" altLang="zh-CN" sz="1400" i="1">
                            <a:latin typeface="Cambria Math" panose="02040503050406030204" charset="0"/>
                            <a:ea typeface="宋体" charset="0"/>
                            <a:cs typeface="Cambria Math" panose="02040503050406030204" charset="0"/>
                          </a:rPr>
                          <m:t>%</m:t>
                        </m:r>
                      </m:den>
                    </m:f>
                  </m:oMath>
                </a14:m>
                <a:endParaRPr lang="en-US" altLang="zh-CN" sz="1400" i="1">
                  <a:latin typeface="Cambria Math" panose="02040503050406030204" charset="0"/>
                  <a:ea typeface="宋体" charset="0"/>
                  <a:cs typeface="Cambria Math" panose="02040503050406030204" charset="0"/>
                </a:endParaRPr>
              </a:p>
            </p:txBody>
          </p:sp>
        </mc:Choice>
        <mc:Fallback>
          <p:sp>
            <p:nvSpPr>
              <p:cNvPr id="5" name="文本框 4"/>
              <p:cNvSpPr txBox="1">
                <a:spLocks noRot="1" noChangeAspect="1" noMove="1" noResize="1" noEditPoints="1" noAdjustHandles="1" noChangeArrowheads="1" noChangeShapeType="1" noTextEdit="1"/>
              </p:cNvSpPr>
              <p:nvPr/>
            </p:nvSpPr>
            <p:spPr>
              <a:xfrm>
                <a:off x="583565" y="2989580"/>
                <a:ext cx="8055610" cy="688975"/>
              </a:xfrm>
              <a:prstGeom prst="rect">
                <a:avLst/>
              </a:prstGeom>
              <a:blipFill rotWithShape="1">
                <a:blip r:embed="rId1"/>
                <a:stretch>
                  <a:fillRect/>
                </a:stretch>
              </a:blipFill>
            </p:spPr>
            <p:txBody>
              <a:bodyPr/>
              <a:lstStyle/>
              <a:p>
                <a:r>
                  <a:rPr lang="zh-CN" altLang="en-US">
                    <a:noFill/>
                  </a:rPr>
                  <a:t> </a:t>
                </a:r>
              </a:p>
            </p:txBody>
          </p:sp>
        </mc:Fallback>
      </mc:AlternateContent>
      <p:sp>
        <p:nvSpPr>
          <p:cNvPr id="7" name="文本框 6"/>
          <p:cNvSpPr txBox="1"/>
          <p:nvPr/>
        </p:nvSpPr>
        <p:spPr>
          <a:xfrm>
            <a:off x="563880" y="2225040"/>
            <a:ext cx="8237855" cy="737235"/>
          </a:xfrm>
          <a:prstGeom prst="rect">
            <a:avLst/>
          </a:prstGeom>
          <a:noFill/>
        </p:spPr>
        <p:txBody>
          <a:bodyPr wrap="square" rtlCol="0" anchor="t">
            <a:spAutoFit/>
          </a:bodyPr>
          <a:p>
            <a:r>
              <a:rPr lang="zh-CN" altLang="en-US" sz="1400">
                <a:latin typeface="华文楷体" panose="02010600040101010101" charset="-122"/>
                <a:ea typeface="华文楷体" panose="02010600040101010101" charset="-122"/>
                <a:cs typeface="华文楷体" panose="02010600040101010101" charset="-122"/>
              </a:rPr>
              <a:t>3、利益表示“如果实现，给用户带来的利益”；损失表示“如果不实现，给用户带来的损失”；风险表示“如果实现，存在的技术风险”；费用表示“如果实现，需要产生的费用”；权重比例是各个用户分类在最后评分时的加权值。</a:t>
            </a:r>
            <a:endParaRPr lang="zh-CN" altLang="en-US" sz="1400">
              <a:latin typeface="华文楷体" panose="02010600040101010101" charset="-122"/>
              <a:ea typeface="华文楷体" panose="02010600040101010101" charset="-122"/>
              <a:cs typeface="华文楷体" panose="02010600040101010101" charset="-122"/>
            </a:endParaRPr>
          </a:p>
        </p:txBody>
      </p:sp>
      <p:sp>
        <p:nvSpPr>
          <p:cNvPr id="8" name="文本框 7"/>
          <p:cNvSpPr txBox="1"/>
          <p:nvPr/>
        </p:nvSpPr>
        <p:spPr>
          <a:xfrm>
            <a:off x="605155" y="3665855"/>
            <a:ext cx="8186420" cy="737235"/>
          </a:xfrm>
          <a:prstGeom prst="rect">
            <a:avLst/>
          </a:prstGeom>
          <a:noFill/>
        </p:spPr>
        <p:txBody>
          <a:bodyPr wrap="square" rtlCol="0" anchor="t">
            <a:spAutoFit/>
          </a:bodyPr>
          <a:p>
            <a:r>
              <a:rPr lang="zh-CN" altLang="en-US" sz="1400">
                <a:latin typeface="华文楷体" panose="02010600040101010101" charset="-122"/>
                <a:ea typeface="华文楷体" panose="02010600040101010101" charset="-122"/>
                <a:cs typeface="华文楷体" panose="02010600040101010101" charset="-122"/>
              </a:rPr>
              <a:t>5、打分标准：打分范围为1-9，1代表影响</a:t>
            </a:r>
            <a:r>
              <a:rPr lang="zh-CN" altLang="en-US" sz="1400">
                <a:solidFill>
                  <a:srgbClr val="FF0000"/>
                </a:solidFill>
                <a:latin typeface="华文楷体" panose="02010600040101010101" charset="-122"/>
                <a:ea typeface="华文楷体" panose="02010600040101010101" charset="-122"/>
                <a:cs typeface="华文楷体" panose="02010600040101010101" charset="-122"/>
              </a:rPr>
              <a:t>非常轻微</a:t>
            </a:r>
            <a:r>
              <a:rPr lang="zh-CN" altLang="en-US" sz="1400">
                <a:latin typeface="华文楷体" panose="02010600040101010101" charset="-122"/>
                <a:ea typeface="华文楷体" panose="02010600040101010101" charset="-122"/>
                <a:cs typeface="华文楷体" panose="02010600040101010101" charset="-122"/>
              </a:rPr>
              <a:t>，2代表影响</a:t>
            </a:r>
            <a:r>
              <a:rPr lang="zh-CN" altLang="en-US" sz="1400">
                <a:solidFill>
                  <a:srgbClr val="FF0000"/>
                </a:solidFill>
                <a:latin typeface="华文楷体" panose="02010600040101010101" charset="-122"/>
                <a:ea typeface="华文楷体" panose="02010600040101010101" charset="-122"/>
                <a:cs typeface="华文楷体" panose="02010600040101010101" charset="-122"/>
              </a:rPr>
              <a:t>轻微</a:t>
            </a:r>
            <a:r>
              <a:rPr lang="zh-CN" altLang="en-US" sz="1400">
                <a:latin typeface="华文楷体" panose="02010600040101010101" charset="-122"/>
                <a:ea typeface="华文楷体" panose="02010600040101010101" charset="-122"/>
                <a:cs typeface="华文楷体" panose="02010600040101010101" charset="-122"/>
              </a:rPr>
              <a:t>，3代表影响</a:t>
            </a:r>
            <a:r>
              <a:rPr lang="zh-CN" altLang="en-US" sz="1400">
                <a:solidFill>
                  <a:srgbClr val="FF0000"/>
                </a:solidFill>
                <a:latin typeface="华文楷体" panose="02010600040101010101" charset="-122"/>
                <a:ea typeface="华文楷体" panose="02010600040101010101" charset="-122"/>
                <a:cs typeface="华文楷体" panose="02010600040101010101" charset="-122"/>
              </a:rPr>
              <a:t>较为轻微</a:t>
            </a:r>
            <a:r>
              <a:rPr lang="zh-CN" altLang="en-US" sz="1400">
                <a:latin typeface="华文楷体" panose="02010600040101010101" charset="-122"/>
                <a:ea typeface="华文楷体" panose="02010600040101010101" charset="-122"/>
                <a:cs typeface="华文楷体" panose="02010600040101010101" charset="-122"/>
              </a:rPr>
              <a:t>，4代表影响</a:t>
            </a:r>
            <a:r>
              <a:rPr lang="zh-CN" altLang="en-US" sz="1400">
                <a:solidFill>
                  <a:srgbClr val="FF0000"/>
                </a:solidFill>
                <a:latin typeface="华文楷体" panose="02010600040101010101" charset="-122"/>
                <a:ea typeface="华文楷体" panose="02010600040101010101" charset="-122"/>
                <a:cs typeface="华文楷体" panose="02010600040101010101" charset="-122"/>
              </a:rPr>
              <a:t>一般</a:t>
            </a:r>
            <a:r>
              <a:rPr lang="zh-CN" altLang="en-US" sz="1400">
                <a:latin typeface="华文楷体" panose="02010600040101010101" charset="-122"/>
                <a:ea typeface="华文楷体" panose="02010600040101010101" charset="-122"/>
                <a:cs typeface="华文楷体" panose="02010600040101010101" charset="-122"/>
              </a:rPr>
              <a:t>，5代表影响</a:t>
            </a:r>
            <a:r>
              <a:rPr lang="zh-CN" altLang="en-US" sz="1400">
                <a:solidFill>
                  <a:srgbClr val="FF0000"/>
                </a:solidFill>
                <a:latin typeface="华文楷体" panose="02010600040101010101" charset="-122"/>
                <a:ea typeface="华文楷体" panose="02010600040101010101" charset="-122"/>
                <a:cs typeface="华文楷体" panose="02010600040101010101" charset="-122"/>
              </a:rPr>
              <a:t>有点重要</a:t>
            </a:r>
            <a:r>
              <a:rPr lang="zh-CN" altLang="en-US" sz="1400">
                <a:latin typeface="华文楷体" panose="02010600040101010101" charset="-122"/>
                <a:ea typeface="华文楷体" panose="02010600040101010101" charset="-122"/>
                <a:cs typeface="华文楷体" panose="02010600040101010101" charset="-122"/>
              </a:rPr>
              <a:t>，6代表影响</a:t>
            </a:r>
            <a:r>
              <a:rPr lang="zh-CN" altLang="en-US" sz="1400">
                <a:solidFill>
                  <a:srgbClr val="FF0000"/>
                </a:solidFill>
                <a:latin typeface="华文楷体" panose="02010600040101010101" charset="-122"/>
                <a:ea typeface="华文楷体" panose="02010600040101010101" charset="-122"/>
                <a:cs typeface="华文楷体" panose="02010600040101010101" charset="-122"/>
              </a:rPr>
              <a:t>较为重要</a:t>
            </a:r>
            <a:r>
              <a:rPr lang="zh-CN" altLang="en-US" sz="1400">
                <a:latin typeface="华文楷体" panose="02010600040101010101" charset="-122"/>
                <a:ea typeface="华文楷体" panose="02010600040101010101" charset="-122"/>
                <a:cs typeface="华文楷体" panose="02010600040101010101" charset="-122"/>
              </a:rPr>
              <a:t>，7代表影响</a:t>
            </a:r>
            <a:r>
              <a:rPr lang="zh-CN" altLang="en-US" sz="1400">
                <a:solidFill>
                  <a:srgbClr val="FF0000"/>
                </a:solidFill>
                <a:latin typeface="华文楷体" panose="02010600040101010101" charset="-122"/>
                <a:ea typeface="华文楷体" panose="02010600040101010101" charset="-122"/>
                <a:cs typeface="华文楷体" panose="02010600040101010101" charset="-122"/>
              </a:rPr>
              <a:t>重要</a:t>
            </a:r>
            <a:r>
              <a:rPr lang="zh-CN" altLang="en-US" sz="1400">
                <a:latin typeface="华文楷体" panose="02010600040101010101" charset="-122"/>
                <a:ea typeface="华文楷体" panose="02010600040101010101" charset="-122"/>
                <a:cs typeface="华文楷体" panose="02010600040101010101" charset="-122"/>
              </a:rPr>
              <a:t>，8代表影响</a:t>
            </a:r>
            <a:r>
              <a:rPr lang="zh-CN" altLang="en-US" sz="1400">
                <a:solidFill>
                  <a:srgbClr val="FF0000"/>
                </a:solidFill>
                <a:latin typeface="华文楷体" panose="02010600040101010101" charset="-122"/>
                <a:ea typeface="华文楷体" panose="02010600040101010101" charset="-122"/>
                <a:cs typeface="华文楷体" panose="02010600040101010101" charset="-122"/>
              </a:rPr>
              <a:t>十分重要</a:t>
            </a:r>
            <a:r>
              <a:rPr lang="zh-CN" altLang="en-US" sz="1400">
                <a:latin typeface="华文楷体" panose="02010600040101010101" charset="-122"/>
                <a:ea typeface="华文楷体" panose="02010600040101010101" charset="-122"/>
                <a:cs typeface="华文楷体" panose="02010600040101010101" charset="-122"/>
              </a:rPr>
              <a:t>，9代表影响</a:t>
            </a:r>
            <a:r>
              <a:rPr lang="zh-CN" altLang="en-US" sz="1400">
                <a:solidFill>
                  <a:srgbClr val="FF0000"/>
                </a:solidFill>
                <a:latin typeface="华文楷体" panose="02010600040101010101" charset="-122"/>
                <a:ea typeface="华文楷体" panose="02010600040101010101" charset="-122"/>
                <a:cs typeface="华文楷体" panose="02010600040101010101" charset="-122"/>
              </a:rPr>
              <a:t>超级重要</a:t>
            </a:r>
            <a:r>
              <a:rPr lang="zh-CN" altLang="en-US" sz="1400">
                <a:latin typeface="华文楷体" panose="02010600040101010101" charset="-122"/>
                <a:ea typeface="华文楷体" panose="02010600040101010101" charset="-122"/>
                <a:cs typeface="华文楷体" panose="02010600040101010101" charset="-122"/>
              </a:rPr>
              <a:t>。</a:t>
            </a:r>
            <a:endParaRPr lang="zh-CN" altLang="en-US" sz="1400">
              <a:latin typeface="华文楷体" panose="02010600040101010101" charset="-122"/>
              <a:ea typeface="华文楷体" panose="02010600040101010101" charset="-122"/>
              <a:cs typeface="华文楷体" panose="02010600040101010101" charset="-122"/>
            </a:endParaRPr>
          </a:p>
        </p:txBody>
      </p:sp>
    </p:spTree>
  </p:cSld>
  <p:clrMapOvr>
    <a:masterClrMapping/>
  </p:clrMapOvr>
  <p:transition advClick="0" advTm="7000">
    <p:pull dir="l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down)">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5" name="表格 4"/>
          <p:cNvGraphicFramePr/>
          <p:nvPr>
            <p:custDataLst>
              <p:tags r:id="rId1"/>
            </p:custDataLst>
          </p:nvPr>
        </p:nvGraphicFramePr>
        <p:xfrm>
          <a:off x="520700" y="1575435"/>
          <a:ext cx="8102600" cy="735330"/>
        </p:xfrm>
        <a:graphic>
          <a:graphicData uri="http://schemas.openxmlformats.org/drawingml/2006/table">
            <a:tbl>
              <a:tblPr firstRow="1" bandRow="1">
                <a:tableStyleId>{D7AC3CCA-C797-4891-BE02-D94E43425B78}</a:tableStyleId>
              </a:tblPr>
              <a:tblGrid>
                <a:gridCol w="1620520"/>
                <a:gridCol w="1620520"/>
                <a:gridCol w="1620520"/>
                <a:gridCol w="1620520"/>
                <a:gridCol w="1620520"/>
              </a:tblGrid>
              <a:tr h="367665">
                <a:tc>
                  <a:txBody>
                    <a:bodyPr/>
                    <a:p>
                      <a:pPr indent="0" algn="ctr">
                        <a:buNone/>
                      </a:pPr>
                      <a:endParaRPr lang="en-US" altLang="en-US" sz="1400"/>
                    </a:p>
                  </a:txBody>
                  <a:tcPr marL="12700" marR="12700" marT="12700" vert="horz" anchor="ctr"/>
                </a:tc>
                <a:tc>
                  <a:txBody>
                    <a:bodyPr/>
                    <a:p>
                      <a:pPr indent="0" algn="ctr">
                        <a:buNone/>
                      </a:pPr>
                      <a:r>
                        <a:rPr lang="zh-CN" sz="1400"/>
                        <a:t>相对收益</a:t>
                      </a:r>
                      <a:endParaRPr lang="zh-CN" altLang="en-US" sz="1400"/>
                    </a:p>
                  </a:txBody>
                  <a:tcPr marL="12700" marR="12700" marT="12700" vert="horz" anchor="ctr"/>
                </a:tc>
                <a:tc>
                  <a:txBody>
                    <a:bodyPr/>
                    <a:p>
                      <a:pPr indent="0" algn="ctr">
                        <a:buNone/>
                      </a:pPr>
                      <a:r>
                        <a:rPr lang="zh-CN" sz="1400"/>
                        <a:t>相对损失</a:t>
                      </a:r>
                      <a:endParaRPr lang="zh-CN" altLang="en-US" sz="1400"/>
                    </a:p>
                  </a:txBody>
                  <a:tcPr marL="12700" marR="12700" marT="12700" vert="horz" anchor="ctr"/>
                </a:tc>
                <a:tc>
                  <a:txBody>
                    <a:bodyPr/>
                    <a:p>
                      <a:pPr indent="0" algn="ctr">
                        <a:buNone/>
                      </a:pPr>
                      <a:r>
                        <a:rPr lang="zh-CN" sz="1400"/>
                        <a:t>相对成本</a:t>
                      </a:r>
                      <a:endParaRPr lang="zh-CN" altLang="en-US" sz="1400"/>
                    </a:p>
                  </a:txBody>
                  <a:tcPr marL="12700" marR="12700" marT="12700" vert="horz" anchor="ctr"/>
                </a:tc>
                <a:tc>
                  <a:txBody>
                    <a:bodyPr/>
                    <a:p>
                      <a:pPr indent="0" algn="ctr">
                        <a:buNone/>
                      </a:pPr>
                      <a:r>
                        <a:rPr lang="zh-CN" sz="1400"/>
                        <a:t>相对风险</a:t>
                      </a:r>
                      <a:endParaRPr lang="zh-CN" altLang="en-US" sz="1400"/>
                    </a:p>
                  </a:txBody>
                  <a:tcPr marL="12700" marR="12700" marT="12700" vert="horz" anchor="ctr"/>
                </a:tc>
              </a:tr>
              <a:tr h="367665">
                <a:tc>
                  <a:txBody>
                    <a:bodyPr/>
                    <a:p>
                      <a:pPr indent="0" algn="ctr">
                        <a:buNone/>
                      </a:pPr>
                      <a:r>
                        <a:rPr lang="zh-CN" sz="1400"/>
                        <a:t>相对权重</a:t>
                      </a:r>
                      <a:endParaRPr lang="zh-CN" altLang="en-US" sz="1400"/>
                    </a:p>
                  </a:txBody>
                  <a:tcPr marL="12700" marR="12700" marT="12700" vert="horz" anchor="ctr"/>
                </a:tc>
                <a:tc>
                  <a:txBody>
                    <a:bodyPr/>
                    <a:p>
                      <a:pPr indent="0" algn="ctr">
                        <a:buNone/>
                      </a:pPr>
                      <a:r>
                        <a:rPr lang="en-US" sz="1400"/>
                        <a:t>1</a:t>
                      </a:r>
                      <a:endParaRPr lang="en-US" altLang="en-US" sz="1400"/>
                    </a:p>
                  </a:txBody>
                  <a:tcPr marL="12700" marR="12700" marT="12700" vert="horz" anchor="ctr"/>
                </a:tc>
                <a:tc>
                  <a:txBody>
                    <a:bodyPr/>
                    <a:p>
                      <a:pPr indent="0" algn="ctr">
                        <a:buNone/>
                      </a:pPr>
                      <a:r>
                        <a:rPr lang="en-US" sz="1400"/>
                        <a:t>1</a:t>
                      </a:r>
                      <a:endParaRPr lang="en-US" altLang="en-US" sz="1400"/>
                    </a:p>
                  </a:txBody>
                  <a:tcPr marL="12700" marR="12700" marT="12700" vert="horz" anchor="ctr"/>
                </a:tc>
                <a:tc>
                  <a:txBody>
                    <a:bodyPr/>
                    <a:p>
                      <a:pPr indent="0" algn="ctr">
                        <a:buNone/>
                      </a:pPr>
                      <a:r>
                        <a:rPr lang="en-US" sz="1400"/>
                        <a:t>1</a:t>
                      </a:r>
                      <a:endParaRPr lang="en-US" altLang="en-US" sz="1400"/>
                    </a:p>
                  </a:txBody>
                  <a:tcPr marL="12700" marR="12700" marT="12700" vert="horz" anchor="ctr"/>
                </a:tc>
                <a:tc>
                  <a:txBody>
                    <a:bodyPr/>
                    <a:p>
                      <a:pPr indent="0" algn="ctr">
                        <a:buNone/>
                      </a:pPr>
                      <a:r>
                        <a:rPr lang="en-US" sz="1400"/>
                        <a:t>1</a:t>
                      </a:r>
                      <a:endParaRPr lang="en-US" altLang="en-US" sz="1400"/>
                    </a:p>
                  </a:txBody>
                  <a:tcPr marL="12700" marR="12700" marT="12700" vert="horz" anchor="ctr"/>
                </a:tc>
              </a:tr>
            </a:tbl>
          </a:graphicData>
        </a:graphic>
      </p:graphicFrame>
      <p:graphicFrame>
        <p:nvGraphicFramePr>
          <p:cNvPr id="4" name="表格 3"/>
          <p:cNvGraphicFramePr/>
          <p:nvPr>
            <p:custDataLst>
              <p:tags r:id="rId2"/>
            </p:custDataLst>
          </p:nvPr>
        </p:nvGraphicFramePr>
        <p:xfrm>
          <a:off x="556260" y="2890520"/>
          <a:ext cx="8085455" cy="770890"/>
        </p:xfrm>
        <a:graphic>
          <a:graphicData uri="http://schemas.openxmlformats.org/drawingml/2006/table">
            <a:tbl>
              <a:tblPr firstRow="1" bandRow="1">
                <a:tableStyleId>{D7AC3CCA-C797-4891-BE02-D94E43425B78}</a:tableStyleId>
              </a:tblPr>
              <a:tblGrid>
                <a:gridCol w="1557020"/>
                <a:gridCol w="1654175"/>
                <a:gridCol w="1637030"/>
                <a:gridCol w="1583055"/>
                <a:gridCol w="1654175"/>
              </a:tblGrid>
              <a:tr h="385445">
                <a:tc>
                  <a:txBody>
                    <a:bodyPr/>
                    <a:p>
                      <a:pPr indent="0" algn="ctr">
                        <a:buNone/>
                      </a:pPr>
                      <a:endParaRPr lang="en-US" altLang="en-US" sz="1400"/>
                    </a:p>
                  </a:txBody>
                  <a:tcPr marL="12700" marR="12700" marT="12700" vert="horz" anchor="ctr"/>
                </a:tc>
                <a:tc>
                  <a:txBody>
                    <a:bodyPr/>
                    <a:p>
                      <a:pPr indent="0" algn="ctr">
                        <a:buNone/>
                      </a:pPr>
                      <a:r>
                        <a:rPr lang="zh-CN" sz="1400"/>
                        <a:t>指导者用户</a:t>
                      </a:r>
                      <a:endParaRPr lang="zh-CN" altLang="en-US" sz="1400"/>
                    </a:p>
                  </a:txBody>
                  <a:tcPr marL="12700" marR="12700" marT="12700" vert="horz" anchor="ctr"/>
                </a:tc>
                <a:tc>
                  <a:txBody>
                    <a:bodyPr/>
                    <a:p>
                      <a:pPr indent="0" algn="ctr">
                        <a:buNone/>
                      </a:pPr>
                      <a:r>
                        <a:rPr lang="zh-CN" sz="1400"/>
                        <a:t>普通用户</a:t>
                      </a:r>
                      <a:endParaRPr lang="zh-CN" altLang="en-US" sz="1400"/>
                    </a:p>
                  </a:txBody>
                  <a:tcPr marL="12700" marR="12700" marT="12700" vert="horz" anchor="ctr"/>
                </a:tc>
                <a:tc>
                  <a:txBody>
                    <a:bodyPr/>
                    <a:p>
                      <a:pPr indent="0" algn="ctr">
                        <a:buNone/>
                      </a:pPr>
                      <a:r>
                        <a:rPr lang="zh-CN" sz="1400"/>
                        <a:t>管理员用户</a:t>
                      </a:r>
                      <a:endParaRPr lang="zh-CN" altLang="en-US" sz="1400"/>
                    </a:p>
                  </a:txBody>
                  <a:tcPr marL="12700" marR="12700" marT="12700" vert="horz" anchor="ctr"/>
                </a:tc>
                <a:tc>
                  <a:txBody>
                    <a:bodyPr/>
                    <a:p>
                      <a:pPr indent="0" algn="ctr">
                        <a:buNone/>
                      </a:pPr>
                      <a:endParaRPr lang="zh-CN" altLang="en-US" sz="1400"/>
                    </a:p>
                  </a:txBody>
                  <a:tcPr marL="12700" marR="12700" marT="12700" vert="horz" anchor="ctr"/>
                </a:tc>
              </a:tr>
              <a:tr h="385445">
                <a:tc>
                  <a:txBody>
                    <a:bodyPr/>
                    <a:p>
                      <a:pPr indent="0" algn="ctr">
                        <a:buNone/>
                      </a:pPr>
                      <a:r>
                        <a:rPr lang="zh-CN" sz="1400"/>
                        <a:t>相对权重</a:t>
                      </a:r>
                      <a:endParaRPr lang="zh-CN" altLang="en-US" sz="1400"/>
                    </a:p>
                  </a:txBody>
                  <a:tcPr marL="12700" marR="12700" marT="12700" vert="horz" anchor="ctr"/>
                </a:tc>
                <a:tc>
                  <a:txBody>
                    <a:bodyPr/>
                    <a:p>
                      <a:pPr indent="0" algn="ctr">
                        <a:buNone/>
                      </a:pPr>
                      <a:r>
                        <a:rPr lang="en-US" sz="1400"/>
                        <a:t>1.2</a:t>
                      </a:r>
                      <a:endParaRPr lang="en-US" altLang="zh-CN" sz="1400"/>
                    </a:p>
                  </a:txBody>
                  <a:tcPr marL="12700" marR="12700" marT="12700" vert="horz" anchor="ctr"/>
                </a:tc>
                <a:tc>
                  <a:txBody>
                    <a:bodyPr/>
                    <a:p>
                      <a:pPr indent="0" algn="ctr">
                        <a:buNone/>
                      </a:pPr>
                      <a:r>
                        <a:rPr lang="en-US" sz="1400"/>
                        <a:t>1.0</a:t>
                      </a:r>
                      <a:endParaRPr lang="en-US" altLang="en-US" sz="1400"/>
                    </a:p>
                  </a:txBody>
                  <a:tcPr marL="12700" marR="12700" marT="12700" vert="horz" anchor="ctr"/>
                </a:tc>
                <a:tc>
                  <a:txBody>
                    <a:bodyPr/>
                    <a:p>
                      <a:pPr indent="0" algn="ctr">
                        <a:buNone/>
                      </a:pPr>
                      <a:r>
                        <a:rPr lang="en-US" sz="1400"/>
                        <a:t>1.2</a:t>
                      </a:r>
                      <a:endParaRPr lang="en-US" altLang="en-US" sz="1400"/>
                    </a:p>
                  </a:txBody>
                  <a:tcPr marL="12700" marR="12700" marT="12700" vert="horz" anchor="ctr"/>
                </a:tc>
                <a:tc>
                  <a:txBody>
                    <a:bodyPr/>
                    <a:p>
                      <a:pPr indent="0" algn="ctr">
                        <a:buNone/>
                      </a:pPr>
                      <a:endParaRPr lang="en-US" altLang="en-US" sz="1400"/>
                    </a:p>
                  </a:txBody>
                  <a:tcPr marL="12700" marR="12700" marT="12700" vert="horz" anchor="ctr"/>
                </a:tc>
              </a:tr>
            </a:tbl>
          </a:graphicData>
        </a:graphic>
      </p:graphicFrame>
      <p:sp>
        <p:nvSpPr>
          <p:cNvPr id="6" name="圆角矩形 5"/>
          <p:cNvSpPr>
            <a:spLocks noChangeArrowheads="1"/>
          </p:cNvSpPr>
          <p:nvPr/>
        </p:nvSpPr>
        <p:spPr bwMode="auto">
          <a:xfrm>
            <a:off x="424815" y="283845"/>
            <a:ext cx="1495425" cy="354965"/>
          </a:xfrm>
          <a:prstGeom prst="roundRect">
            <a:avLst>
              <a:gd name="adj" fmla="val 50000"/>
            </a:avLst>
          </a:prstGeom>
          <a:solidFill>
            <a:schemeClr val="accent1"/>
          </a:solidFill>
          <a:ln w="12700" algn="ctr">
            <a:noFill/>
            <a:miter lim="800000"/>
          </a:ln>
          <a:effectLst>
            <a:outerShdw blurRad="317500" dist="190500" dir="9000000" algn="r" rotWithShape="0">
              <a:prstClr val="black">
                <a:alpha val="40000"/>
              </a:prstClr>
            </a:outerShdw>
          </a:effectLst>
        </p:spPr>
        <p:txBody>
          <a:bodyPr lIns="91438" tIns="45719" rIns="91438" bIns="45719" anchor="ctr"/>
          <a:p>
            <a:pPr algn="ctr" defTabSz="913130">
              <a:defRPr/>
            </a:pPr>
            <a:r>
              <a:rPr lang="zh-CN" altLang="en-US">
                <a:solidFill>
                  <a:schemeClr val="bg1"/>
                </a:solidFill>
              </a:rPr>
              <a:t>权重</a:t>
            </a:r>
            <a:endParaRPr lang="zh-CN" altLang="en-US">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slow" p14:dur="20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p:tgtEl>
                                          <p:spTgt spid="6"/>
                                        </p:tgtEl>
                                        <p:attrNameLst>
                                          <p:attrName>ppt_y</p:attrName>
                                        </p:attrNameLst>
                                      </p:cBhvr>
                                      <p:tavLst>
                                        <p:tav tm="0">
                                          <p:val>
                                            <p:strVal val="#ppt_y-#ppt_h*1.125000"/>
                                          </p:val>
                                        </p:tav>
                                        <p:tav tm="100000">
                                          <p:val>
                                            <p:strVal val="#ppt_y"/>
                                          </p:val>
                                        </p:tav>
                                      </p:tavLst>
                                    </p:anim>
                                    <p:animEffect transition="in" filter="wipe(down)">
                                      <p:cBhvr>
                                        <p:cTn id="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nvPicPr>
        <p:blipFill>
          <a:blip r:embed="rId1"/>
          <a:stretch>
            <a:fillRect/>
          </a:stretch>
        </p:blipFill>
        <p:spPr>
          <a:xfrm>
            <a:off x="2896870" y="364490"/>
            <a:ext cx="4659630" cy="4415790"/>
          </a:xfrm>
          <a:prstGeom prst="rect">
            <a:avLst/>
          </a:prstGeom>
        </p:spPr>
      </p:pic>
      <p:sp>
        <p:nvSpPr>
          <p:cNvPr id="6" name="圆角矩形 5"/>
          <p:cNvSpPr>
            <a:spLocks noChangeArrowheads="1"/>
          </p:cNvSpPr>
          <p:nvPr/>
        </p:nvSpPr>
        <p:spPr bwMode="auto">
          <a:xfrm>
            <a:off x="424815" y="283845"/>
            <a:ext cx="2136140" cy="354965"/>
          </a:xfrm>
          <a:prstGeom prst="roundRect">
            <a:avLst>
              <a:gd name="adj" fmla="val 50000"/>
            </a:avLst>
          </a:prstGeom>
          <a:solidFill>
            <a:schemeClr val="accent1"/>
          </a:solidFill>
          <a:ln w="12700" algn="ctr">
            <a:noFill/>
            <a:miter lim="800000"/>
          </a:ln>
          <a:effectLst>
            <a:outerShdw blurRad="317500" dist="190500" dir="9000000" algn="r" rotWithShape="0">
              <a:prstClr val="black">
                <a:alpha val="40000"/>
              </a:prstClr>
            </a:outerShdw>
          </a:effectLst>
        </p:spPr>
        <p:txBody>
          <a:bodyPr lIns="91438" tIns="45719" rIns="91438" bIns="45719" anchor="ctr"/>
          <a:p>
            <a:pPr algn="ctr" defTabSz="913130">
              <a:defRPr/>
            </a:pPr>
            <a:r>
              <a:rPr lang="zh-CN" altLang="en-US">
                <a:solidFill>
                  <a:schemeClr val="bg1"/>
                </a:solidFill>
              </a:rPr>
              <a:t>优先级排序（总）</a:t>
            </a:r>
            <a:endParaRPr lang="zh-CN" altLang="en-US">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slow" p14:dur="20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p:tgtEl>
                                          <p:spTgt spid="6"/>
                                        </p:tgtEl>
                                        <p:attrNameLst>
                                          <p:attrName>ppt_y</p:attrName>
                                        </p:attrNameLst>
                                      </p:cBhvr>
                                      <p:tavLst>
                                        <p:tav tm="0">
                                          <p:val>
                                            <p:strVal val="#ppt_y-#ppt_h*1.125000"/>
                                          </p:val>
                                        </p:tav>
                                        <p:tav tm="100000">
                                          <p:val>
                                            <p:strVal val="#ppt_y"/>
                                          </p:val>
                                        </p:tav>
                                      </p:tavLst>
                                    </p:anim>
                                    <p:animEffect transition="in" filter="wipe(down)">
                                      <p:cBhvr>
                                        <p:cTn id="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mc:AlternateContent xmlns:mc="http://schemas.openxmlformats.org/markup-compatibility/2006">
    <mc:Choice xmlns:p14="http://schemas.microsoft.com/office/powerpoint/2010/main" Requires="p14">
      <p:transition spd="slow" p14:dur="2000">
        <p:random/>
      </p:transition>
    </mc:Choice>
    <mc:Fallback>
      <p:transition spd="slow">
        <p:random/>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2" name="圆角矩形 21"/>
          <p:cNvSpPr>
            <a:spLocks noChangeAspect="1" noChangeArrowheads="1"/>
          </p:cNvSpPr>
          <p:nvPr/>
        </p:nvSpPr>
        <p:spPr bwMode="auto">
          <a:xfrm>
            <a:off x="696278" y="1547971"/>
            <a:ext cx="1659255" cy="1798320"/>
          </a:xfrm>
          <a:prstGeom prst="roundRect">
            <a:avLst>
              <a:gd name="adj" fmla="val 1426"/>
            </a:avLst>
          </a:prstGeom>
          <a:solidFill>
            <a:srgbClr val="F2F2F2"/>
          </a:solidFill>
          <a:ln w="3175">
            <a:solidFill>
              <a:srgbClr val="D5D5D5"/>
            </a:solidFill>
            <a:bevel/>
          </a:ln>
        </p:spPr>
        <p:txBody>
          <a:bodyPr lIns="208960" tIns="522400" rIns="208960" bIns="26120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just">
              <a:lnSpc>
                <a:spcPct val="120000"/>
              </a:lnSpc>
              <a:spcBef>
                <a:spcPts val="575"/>
              </a:spcBef>
              <a:spcAft>
                <a:spcPts val="575"/>
              </a:spcAft>
            </a:pPr>
            <a:endParaRPr lang="zh-CN" altLang="zh-CN" sz="1125">
              <a:solidFill>
                <a:srgbClr val="454545"/>
              </a:solidFill>
              <a:latin typeface="微软雅黑" panose="020B0503020204020204" pitchFamily="34" charset="-122"/>
              <a:sym typeface="微软雅黑" panose="020B0503020204020204" pitchFamily="34" charset="-122"/>
            </a:endParaRPr>
          </a:p>
        </p:txBody>
      </p:sp>
      <p:sp>
        <p:nvSpPr>
          <p:cNvPr id="93" name="任意多边形 22"/>
          <p:cNvSpPr>
            <a:spLocks noChangeArrowheads="1"/>
          </p:cNvSpPr>
          <p:nvPr/>
        </p:nvSpPr>
        <p:spPr bwMode="auto">
          <a:xfrm>
            <a:off x="960596" y="1495584"/>
            <a:ext cx="122635" cy="51197"/>
          </a:xfrm>
          <a:custGeom>
            <a:avLst/>
            <a:gdLst>
              <a:gd name="T0" fmla="*/ 2293 w 311731"/>
              <a:gd name="T1" fmla="*/ 0 h 121823"/>
              <a:gd name="T2" fmla="*/ 3163 w 311731"/>
              <a:gd name="T3" fmla="*/ 0 h 121823"/>
              <a:gd name="T4" fmla="*/ 3596 w 311731"/>
              <a:gd name="T5" fmla="*/ 101 h 121823"/>
              <a:gd name="T6" fmla="*/ 5417 w 311731"/>
              <a:gd name="T7" fmla="*/ 2655 h 121823"/>
              <a:gd name="T8" fmla="*/ 5457 w 311731"/>
              <a:gd name="T9" fmla="*/ 2961 h 121823"/>
              <a:gd name="T10" fmla="*/ 0 w 311731"/>
              <a:gd name="T11" fmla="*/ 2961 h 121823"/>
              <a:gd name="T12" fmla="*/ 40 w 311731"/>
              <a:gd name="T13" fmla="*/ 2655 h 121823"/>
              <a:gd name="T14" fmla="*/ 1861 w 311731"/>
              <a:gd name="T15" fmla="*/ 101 h 121823"/>
              <a:gd name="T16" fmla="*/ 0 60000 65536"/>
              <a:gd name="T17" fmla="*/ 0 60000 65536"/>
              <a:gd name="T18" fmla="*/ 0 60000 65536"/>
              <a:gd name="T19" fmla="*/ 0 60000 65536"/>
              <a:gd name="T20" fmla="*/ 0 60000 65536"/>
              <a:gd name="T21" fmla="*/ 0 60000 65536"/>
              <a:gd name="T22" fmla="*/ 0 60000 65536"/>
              <a:gd name="T23" fmla="*/ 0 60000 65536"/>
              <a:gd name="T24" fmla="*/ 0 w 311731"/>
              <a:gd name="T25" fmla="*/ 0 h 121823"/>
              <a:gd name="T26" fmla="*/ 311731 w 311731"/>
              <a:gd name="T27" fmla="*/ 121823 h 12182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11731" h="121823">
                <a:moveTo>
                  <a:pt x="131005" y="0"/>
                </a:moveTo>
                <a:lnTo>
                  <a:pt x="180725" y="0"/>
                </a:lnTo>
                <a:lnTo>
                  <a:pt x="205433" y="4162"/>
                </a:lnTo>
                <a:cubicBezTo>
                  <a:pt x="252408" y="20443"/>
                  <a:pt x="290475" y="59254"/>
                  <a:pt x="309453" y="109253"/>
                </a:cubicBezTo>
                <a:lnTo>
                  <a:pt x="311731" y="121823"/>
                </a:lnTo>
                <a:lnTo>
                  <a:pt x="0" y="121823"/>
                </a:lnTo>
                <a:lnTo>
                  <a:pt x="2277" y="109253"/>
                </a:lnTo>
                <a:cubicBezTo>
                  <a:pt x="21256" y="59254"/>
                  <a:pt x="59323" y="20443"/>
                  <a:pt x="106298" y="4162"/>
                </a:cubicBezTo>
                <a:lnTo>
                  <a:pt x="131005" y="0"/>
                </a:lnTo>
                <a:close/>
              </a:path>
            </a:pathLst>
          </a:custGeom>
          <a:gradFill rotWithShape="1">
            <a:gsLst>
              <a:gs pos="0">
                <a:srgbClr val="244061"/>
              </a:gs>
              <a:gs pos="48000">
                <a:srgbClr val="4F81BD"/>
              </a:gs>
              <a:gs pos="100000">
                <a:srgbClr val="244061"/>
              </a:gs>
            </a:gsLst>
            <a:lin ang="5400000" scaled="1"/>
          </a:gradFill>
          <a:ln>
            <a:noFill/>
          </a:ln>
          <a:extLst>
            <a:ext uri="{91240B29-F687-4F45-9708-019B960494DF}">
              <a14:hiddenLine xmlns:a14="http://schemas.microsoft.com/office/drawing/2010/main" w="25400">
                <a:solidFill>
                  <a:srgbClr val="000000"/>
                </a:solidFill>
                <a:bevel/>
              </a14:hiddenLine>
            </a:ext>
          </a:extLst>
        </p:spPr>
        <p:txBody>
          <a:bodyPr lIns="0" tIns="0" rIns="0" bIns="0" anchor="ctr"/>
          <a:lstStyle/>
          <a:p>
            <a:endParaRPr lang="zh-CN" altLang="en-US" sz="1350"/>
          </a:p>
        </p:txBody>
      </p:sp>
      <p:sp>
        <p:nvSpPr>
          <p:cNvPr id="95" name="任意多边形 24"/>
          <p:cNvSpPr>
            <a:spLocks noChangeArrowheads="1"/>
          </p:cNvSpPr>
          <p:nvPr/>
        </p:nvSpPr>
        <p:spPr bwMode="auto">
          <a:xfrm>
            <a:off x="1021319" y="1495584"/>
            <a:ext cx="1031081" cy="277416"/>
          </a:xfrm>
          <a:custGeom>
            <a:avLst/>
            <a:gdLst>
              <a:gd name="T0" fmla="*/ 0 w 2600830"/>
              <a:gd name="T1" fmla="*/ 0 h 649288"/>
              <a:gd name="T2" fmla="*/ 89169 w 2600830"/>
              <a:gd name="T3" fmla="*/ 0 h 649288"/>
              <a:gd name="T4" fmla="*/ 86399 w 2600830"/>
              <a:gd name="T5" fmla="*/ 4312 h 649288"/>
              <a:gd name="T6" fmla="*/ 66685 w 2600830"/>
              <a:gd name="T7" fmla="*/ 31166 h 649288"/>
              <a:gd name="T8" fmla="*/ 22218 w 2600830"/>
              <a:gd name="T9" fmla="*/ 31319 h 649288"/>
              <a:gd name="T10" fmla="*/ 2671 w 2600830"/>
              <a:gd name="T11" fmla="*/ 4060 h 649288"/>
              <a:gd name="T12" fmla="*/ 0 60000 65536"/>
              <a:gd name="T13" fmla="*/ 0 60000 65536"/>
              <a:gd name="T14" fmla="*/ 0 60000 65536"/>
              <a:gd name="T15" fmla="*/ 0 60000 65536"/>
              <a:gd name="T16" fmla="*/ 0 60000 65536"/>
              <a:gd name="T17" fmla="*/ 0 60000 65536"/>
              <a:gd name="T18" fmla="*/ 0 w 2600830"/>
              <a:gd name="T19" fmla="*/ 0 h 649288"/>
              <a:gd name="T20" fmla="*/ 2600830 w 2600830"/>
              <a:gd name="T21" fmla="*/ 649288 h 649288"/>
            </a:gdLst>
            <a:ahLst/>
            <a:cxnLst>
              <a:cxn ang="T12">
                <a:pos x="T0" y="T1"/>
              </a:cxn>
              <a:cxn ang="T13">
                <a:pos x="T2" y="T3"/>
              </a:cxn>
              <a:cxn ang="T14">
                <a:pos x="T4" y="T5"/>
              </a:cxn>
              <a:cxn ang="T15">
                <a:pos x="T6" y="T7"/>
              </a:cxn>
              <a:cxn ang="T16">
                <a:pos x="T8" y="T9"/>
              </a:cxn>
              <a:cxn ang="T17">
                <a:pos x="T10" y="T11"/>
              </a:cxn>
            </a:cxnLst>
            <a:rect l="T18" t="T19" r="T20" b="T21"/>
            <a:pathLst>
              <a:path w="2600830" h="649288">
                <a:moveTo>
                  <a:pt x="0" y="0"/>
                </a:moveTo>
                <a:lnTo>
                  <a:pt x="2600830" y="0"/>
                </a:lnTo>
                <a:lnTo>
                  <a:pt x="2520047" y="89402"/>
                </a:lnTo>
                <a:cubicBezTo>
                  <a:pt x="2351572" y="318525"/>
                  <a:pt x="2323328" y="645186"/>
                  <a:pt x="1945040" y="646112"/>
                </a:cubicBezTo>
                <a:lnTo>
                  <a:pt x="648052" y="649287"/>
                </a:lnTo>
                <a:cubicBezTo>
                  <a:pt x="269764" y="650213"/>
                  <a:pt x="245977" y="310819"/>
                  <a:pt x="77908" y="84156"/>
                </a:cubicBezTo>
                <a:lnTo>
                  <a:pt x="0" y="0"/>
                </a:lnTo>
                <a:close/>
              </a:path>
            </a:pathLst>
          </a:custGeom>
          <a:solidFill>
            <a:schemeClr val="accent1"/>
          </a:solidFill>
          <a:ln w="3175">
            <a:noFill/>
            <a:bevel/>
          </a:ln>
        </p:spPr>
        <p:txBody>
          <a:bodyPr lIns="66345" tIns="33172" rIns="66345" bIns="33172" anchor="ctr"/>
          <a:lstStyle/>
          <a:p>
            <a:pPr algn="ctr">
              <a:defRPr/>
            </a:pPr>
            <a:endParaRPr lang="zh-CN" altLang="en-US" sz="120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96" name="矩形 26"/>
          <p:cNvSpPr>
            <a:spLocks noChangeArrowheads="1"/>
          </p:cNvSpPr>
          <p:nvPr/>
        </p:nvSpPr>
        <p:spPr bwMode="auto">
          <a:xfrm>
            <a:off x="824865" y="1836103"/>
            <a:ext cx="1463516" cy="13806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6345" tIns="33172" rIns="66345" bIns="33172"/>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150000"/>
              </a:lnSpc>
            </a:pPr>
            <a:r>
              <a:rPr lang="zh-CN" altLang="en-US" sz="1200">
                <a:solidFill>
                  <a:srgbClr val="666666"/>
                </a:solidFill>
                <a:latin typeface="Century Gothic" panose="020B0502020202020204" pitchFamily="34" charset="0"/>
              </a:rPr>
              <a:t>数字字典数据表总计：</a:t>
            </a:r>
            <a:r>
              <a:rPr lang="en-US" altLang="zh-CN" sz="1200">
                <a:solidFill>
                  <a:srgbClr val="666666"/>
                </a:solidFill>
                <a:latin typeface="Century Gothic" panose="020B0502020202020204" pitchFamily="34" charset="0"/>
              </a:rPr>
              <a:t>24</a:t>
            </a:r>
            <a:r>
              <a:rPr lang="zh-CN" altLang="en-US" sz="1200">
                <a:solidFill>
                  <a:srgbClr val="666666"/>
                </a:solidFill>
                <a:latin typeface="Century Gothic" panose="020B0502020202020204" pitchFamily="34" charset="0"/>
              </a:rPr>
              <a:t>个</a:t>
            </a:r>
            <a:endParaRPr lang="zh-CN" altLang="en-US" sz="1200">
              <a:solidFill>
                <a:srgbClr val="666666"/>
              </a:solidFill>
              <a:latin typeface="Century Gothic" panose="020B0502020202020204" pitchFamily="34" charset="0"/>
            </a:endParaRPr>
          </a:p>
          <a:p>
            <a:pPr>
              <a:lnSpc>
                <a:spcPct val="150000"/>
              </a:lnSpc>
            </a:pPr>
            <a:r>
              <a:rPr lang="zh-CN" altLang="en-US" sz="1200">
                <a:solidFill>
                  <a:srgbClr val="666666"/>
                </a:solidFill>
                <a:latin typeface="Century Gothic" panose="020B0502020202020204" pitchFamily="34" charset="0"/>
              </a:rPr>
              <a:t>页数：</a:t>
            </a:r>
            <a:r>
              <a:rPr lang="en-US" altLang="zh-CN" sz="1200">
                <a:solidFill>
                  <a:srgbClr val="666666"/>
                </a:solidFill>
                <a:latin typeface="Century Gothic" panose="020B0502020202020204" pitchFamily="34" charset="0"/>
              </a:rPr>
              <a:t>27</a:t>
            </a:r>
            <a:r>
              <a:rPr lang="zh-CN" altLang="en-US" sz="1200">
                <a:solidFill>
                  <a:srgbClr val="666666"/>
                </a:solidFill>
                <a:latin typeface="Century Gothic" panose="020B0502020202020204" pitchFamily="34" charset="0"/>
              </a:rPr>
              <a:t>页</a:t>
            </a:r>
            <a:endParaRPr lang="zh-CN" altLang="en-US" sz="1200">
              <a:solidFill>
                <a:srgbClr val="666666"/>
              </a:solidFill>
              <a:latin typeface="Century Gothic" panose="020B0502020202020204" pitchFamily="34" charset="0"/>
            </a:endParaRPr>
          </a:p>
        </p:txBody>
      </p:sp>
      <p:sp>
        <p:nvSpPr>
          <p:cNvPr id="2" name="文本框 1"/>
          <p:cNvSpPr txBox="1"/>
          <p:nvPr/>
        </p:nvSpPr>
        <p:spPr>
          <a:xfrm>
            <a:off x="2667000" y="-602297"/>
            <a:ext cx="3810000" cy="206375"/>
          </a:xfrm>
          <a:prstGeom prst="rect">
            <a:avLst/>
          </a:prstGeom>
          <a:noFill/>
          <a:ln w="9525">
            <a:noFill/>
          </a:ln>
        </p:spPr>
        <p:txBody>
          <a:bodyPr>
            <a:spAutoFit/>
          </a:bodyPr>
          <a:p>
            <a:pPr marL="0" indent="0" algn="ctr"/>
            <a:r>
              <a:rPr lang="zh-CN" altLang="en-US" sz="750" b="0">
                <a:latin typeface="黑体" panose="02010609060101010101" charset="-122"/>
                <a:cs typeface="黑体" panose="02010609060101010101" charset="-122"/>
              </a:rPr>
              <a:t>表格</a:t>
            </a:r>
            <a:r>
              <a:rPr lang="zh-CN" altLang="en-US" sz="750" b="0">
                <a:latin typeface="等线 Light" panose="02010600030101010101" charset="-122"/>
                <a:cs typeface="等线 Light" panose="02010600030101010101" charset="-122"/>
              </a:rPr>
              <a:t> </a:t>
            </a:r>
            <a:r>
              <a:rPr lang="en-US" altLang="zh-CN" sz="750" b="0">
                <a:latin typeface="等线 Light" panose="02010600030101010101" charset="-122"/>
                <a:cs typeface="等线 Light" panose="02010600030101010101" charset="-122"/>
              </a:rPr>
              <a:t>9</a:t>
            </a:r>
            <a:r>
              <a:rPr lang="zh-CN" altLang="en-US" sz="750" b="0">
                <a:latin typeface="黑体" panose="02010609060101010101" charset="-122"/>
                <a:cs typeface="黑体" panose="02010609060101010101" charset="-122"/>
              </a:rPr>
              <a:t>实例数据表</a:t>
            </a:r>
            <a:r>
              <a:rPr lang="en-US" altLang="zh-CN" sz="750" b="0">
                <a:latin typeface="黑体" panose="02010609060101010101" charset="-122"/>
                <a:cs typeface="黑体" panose="02010609060101010101" charset="-122"/>
              </a:rPr>
              <a:t>-instance</a:t>
            </a:r>
            <a:endParaRPr lang="zh-CN" altLang="en-US" sz="1350"/>
          </a:p>
        </p:txBody>
      </p:sp>
      <p:sp>
        <p:nvSpPr>
          <p:cNvPr id="7" name="文本框 6"/>
          <p:cNvSpPr txBox="1"/>
          <p:nvPr/>
        </p:nvSpPr>
        <p:spPr>
          <a:xfrm>
            <a:off x="2667000" y="5436553"/>
            <a:ext cx="3810000" cy="333375"/>
          </a:xfrm>
          <a:prstGeom prst="rect">
            <a:avLst/>
          </a:prstGeom>
          <a:noFill/>
          <a:ln w="9525">
            <a:noFill/>
          </a:ln>
        </p:spPr>
        <p:txBody>
          <a:bodyPr>
            <a:spAutoFit/>
          </a:bodyPr>
          <a:p>
            <a:pPr marL="0" indent="0"/>
            <a:r>
              <a:rPr lang="en-US" altLang="zh-CN" sz="790" b="0">
                <a:latin typeface="等线" panose="02010600030101010101" charset="-122"/>
                <a:cs typeface="等线" panose="02010600030101010101" charset="-122"/>
              </a:rPr>
              <a:t> </a:t>
            </a:r>
            <a:endParaRPr lang="zh-CN" altLang="en-US" sz="1350"/>
          </a:p>
        </p:txBody>
      </p:sp>
      <p:graphicFrame>
        <p:nvGraphicFramePr>
          <p:cNvPr id="0" name="表格 -1"/>
          <p:cNvGraphicFramePr/>
          <p:nvPr>
            <p:custDataLst>
              <p:tags r:id="rId1"/>
            </p:custDataLst>
          </p:nvPr>
        </p:nvGraphicFramePr>
        <p:xfrm>
          <a:off x="3228340" y="814705"/>
          <a:ext cx="5087620" cy="4041775"/>
        </p:xfrm>
        <a:graphic>
          <a:graphicData uri="http://schemas.openxmlformats.org/drawingml/2006/table">
            <a:tbl>
              <a:tblPr firstRow="1" bandRow="1">
                <a:tableStyleId>{5940675A-B579-460E-94D1-54222C63F5DA}</a:tableStyleId>
              </a:tblPr>
              <a:tblGrid>
                <a:gridCol w="1290320"/>
                <a:gridCol w="732155"/>
                <a:gridCol w="275590"/>
                <a:gridCol w="333375"/>
                <a:gridCol w="796925"/>
                <a:gridCol w="574040"/>
                <a:gridCol w="1085215"/>
              </a:tblGrid>
              <a:tr h="274320">
                <a:tc>
                  <a:txBody>
                    <a:bodyPr/>
                    <a:p>
                      <a:pPr indent="0" algn="ctr">
                        <a:buNone/>
                      </a:pPr>
                      <a:r>
                        <a:rPr lang="zh-CN" altLang="en-US" sz="900" b="1">
                          <a:solidFill>
                            <a:schemeClr val="bg1"/>
                          </a:solidFill>
                          <a:latin typeface="黑体" panose="02010609060101010101" charset="-122"/>
                          <a:ea typeface="黑体" panose="02010609060101010101" charset="-122"/>
                          <a:cs typeface="等线" panose="02010600030101010101" charset="-122"/>
                        </a:rPr>
                        <a:t>数据元素</a:t>
                      </a:r>
                      <a:endParaRPr lang="en-US" altLang="zh-CN" sz="900" b="1">
                        <a:solidFill>
                          <a:schemeClr val="bg1"/>
                        </a:solidFill>
                        <a:latin typeface="黑体" panose="02010609060101010101" charset="-122"/>
                        <a:ea typeface="黑体" panose="02010609060101010101" charset="-122"/>
                        <a:cs typeface="等线" panose="02010600030101010101" charset="-122"/>
                      </a:endParaRPr>
                    </a:p>
                    <a:p>
                      <a:pPr indent="0" algn="ctr">
                        <a:buNone/>
                      </a:pPr>
                      <a:endParaRPr lang="en-US" altLang="zh-CN" sz="900" b="1">
                        <a:solidFill>
                          <a:schemeClr val="bg1"/>
                        </a:solidFill>
                        <a:latin typeface="黑体" panose="02010609060101010101" charset="-122"/>
                        <a:ea typeface="黑体" panose="02010609060101010101" charset="-122"/>
                        <a:cs typeface="等线" panose="02010600030101010101" charset="-122"/>
                      </a:endParaRPr>
                    </a:p>
                  </a:txBody>
                  <a:tcPr marL="0" marR="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1"/>
                    </a:solidFill>
                  </a:tcPr>
                </a:tc>
                <a:tc>
                  <a:txBody>
                    <a:bodyPr/>
                    <a:p>
                      <a:pPr indent="0" algn="ctr">
                        <a:buNone/>
                      </a:pPr>
                      <a:r>
                        <a:rPr lang="zh-CN" altLang="en-US" sz="900" b="1">
                          <a:solidFill>
                            <a:schemeClr val="bg1"/>
                          </a:solidFill>
                          <a:latin typeface="黑体" panose="02010609060101010101" charset="-122"/>
                          <a:ea typeface="黑体" panose="02010609060101010101" charset="-122"/>
                          <a:cs typeface="等线" panose="02010600030101010101" charset="-122"/>
                        </a:rPr>
                        <a:t>数据类型</a:t>
                      </a:r>
                      <a:endParaRPr lang="zh-CN" altLang="en-US" sz="900" b="1">
                        <a:solidFill>
                          <a:schemeClr val="bg1"/>
                        </a:solidFill>
                        <a:latin typeface="黑体" panose="02010609060101010101" charset="-122"/>
                        <a:ea typeface="黑体" panose="02010609060101010101" charset="-122"/>
                        <a:cs typeface="等线" panose="02010600030101010101" charset="-122"/>
                      </a:endParaRPr>
                    </a:p>
                  </a:txBody>
                  <a:tcPr marL="0" marR="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1"/>
                    </a:solidFill>
                  </a:tcPr>
                </a:tc>
                <a:tc>
                  <a:txBody>
                    <a:bodyPr/>
                    <a:p>
                      <a:pPr indent="0" algn="ctr">
                        <a:buNone/>
                      </a:pPr>
                      <a:r>
                        <a:rPr lang="zh-CN" altLang="en-US" sz="900" b="1">
                          <a:solidFill>
                            <a:schemeClr val="bg1"/>
                          </a:solidFill>
                          <a:latin typeface="黑体" panose="02010609060101010101" charset="-122"/>
                          <a:ea typeface="黑体" panose="02010609060101010101" charset="-122"/>
                          <a:cs typeface="等线" panose="02010600030101010101" charset="-122"/>
                        </a:rPr>
                        <a:t>默认值</a:t>
                      </a:r>
                      <a:endParaRPr lang="zh-CN" altLang="en-US" sz="900" b="1">
                        <a:solidFill>
                          <a:schemeClr val="bg1"/>
                        </a:solidFill>
                        <a:latin typeface="黑体" panose="02010609060101010101" charset="-122"/>
                        <a:ea typeface="黑体" panose="02010609060101010101" charset="-122"/>
                        <a:cs typeface="等线" panose="02010600030101010101" charset="-122"/>
                      </a:endParaRPr>
                    </a:p>
                  </a:txBody>
                  <a:tcPr marL="0" marR="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1"/>
                    </a:solidFill>
                  </a:tcPr>
                </a:tc>
                <a:tc>
                  <a:txBody>
                    <a:bodyPr/>
                    <a:p>
                      <a:pPr indent="0" algn="ctr">
                        <a:buNone/>
                      </a:pPr>
                      <a:r>
                        <a:rPr lang="zh-CN" altLang="en-US" sz="900" b="1">
                          <a:solidFill>
                            <a:schemeClr val="bg1"/>
                          </a:solidFill>
                          <a:latin typeface="黑体" panose="02010609060101010101" charset="-122"/>
                          <a:ea typeface="黑体" panose="02010609060101010101" charset="-122"/>
                          <a:cs typeface="等线" panose="02010600030101010101" charset="-122"/>
                        </a:rPr>
                        <a:t>允许空值</a:t>
                      </a:r>
                      <a:endParaRPr lang="zh-CN" altLang="en-US" sz="900" b="1">
                        <a:solidFill>
                          <a:schemeClr val="bg1"/>
                        </a:solidFill>
                        <a:latin typeface="黑体" panose="02010609060101010101" charset="-122"/>
                        <a:ea typeface="黑体" panose="02010609060101010101" charset="-122"/>
                        <a:cs typeface="等线" panose="02010600030101010101" charset="-122"/>
                      </a:endParaRPr>
                    </a:p>
                  </a:txBody>
                  <a:tcPr marL="0" marR="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1"/>
                    </a:solidFill>
                  </a:tcPr>
                </a:tc>
                <a:tc>
                  <a:txBody>
                    <a:bodyPr/>
                    <a:p>
                      <a:pPr indent="0" algn="ctr">
                        <a:buNone/>
                      </a:pPr>
                      <a:r>
                        <a:rPr lang="zh-CN" altLang="en-US" sz="900" b="1">
                          <a:solidFill>
                            <a:schemeClr val="bg1"/>
                          </a:solidFill>
                          <a:latin typeface="黑体" panose="02010609060101010101" charset="-122"/>
                          <a:ea typeface="黑体" panose="02010609060101010101" charset="-122"/>
                          <a:cs typeface="等线" panose="02010600030101010101" charset="-122"/>
                        </a:rPr>
                        <a:t>约束</a:t>
                      </a:r>
                      <a:endParaRPr lang="zh-CN" altLang="en-US" sz="900" b="1">
                        <a:solidFill>
                          <a:schemeClr val="bg1"/>
                        </a:solidFill>
                        <a:latin typeface="黑体" panose="02010609060101010101" charset="-122"/>
                        <a:ea typeface="黑体" panose="02010609060101010101" charset="-122"/>
                        <a:cs typeface="等线" panose="02010600030101010101" charset="-122"/>
                      </a:endParaRPr>
                    </a:p>
                  </a:txBody>
                  <a:tcPr marL="0" marR="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1"/>
                    </a:solidFill>
                  </a:tcPr>
                </a:tc>
                <a:tc>
                  <a:txBody>
                    <a:bodyPr/>
                    <a:p>
                      <a:pPr indent="0" algn="ctr">
                        <a:buNone/>
                      </a:pPr>
                      <a:r>
                        <a:rPr lang="zh-CN" altLang="en-US" sz="900" b="1">
                          <a:solidFill>
                            <a:schemeClr val="bg1"/>
                          </a:solidFill>
                          <a:latin typeface="黑体" panose="02010609060101010101" charset="-122"/>
                          <a:ea typeface="黑体" panose="02010609060101010101" charset="-122"/>
                          <a:cs typeface="等线" panose="02010600030101010101" charset="-122"/>
                        </a:rPr>
                        <a:t>备注</a:t>
                      </a:r>
                      <a:endParaRPr lang="zh-CN" altLang="en-US" sz="900" b="1">
                        <a:solidFill>
                          <a:schemeClr val="bg1"/>
                        </a:solidFill>
                        <a:latin typeface="黑体" panose="02010609060101010101" charset="-122"/>
                        <a:ea typeface="黑体" panose="02010609060101010101" charset="-122"/>
                        <a:cs typeface="等线" panose="02010600030101010101" charset="-122"/>
                      </a:endParaRPr>
                    </a:p>
                  </a:txBody>
                  <a:tcPr marL="0" marR="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1"/>
                    </a:solidFill>
                  </a:tcPr>
                </a:tc>
                <a:tc>
                  <a:txBody>
                    <a:bodyPr/>
                    <a:p>
                      <a:pPr indent="0" algn="ctr">
                        <a:buNone/>
                      </a:pPr>
                      <a:r>
                        <a:rPr lang="zh-CN" altLang="en-US" sz="900" b="1">
                          <a:solidFill>
                            <a:schemeClr val="bg1"/>
                          </a:solidFill>
                          <a:latin typeface="黑体" panose="02010609060101010101" charset="-122"/>
                          <a:ea typeface="黑体" panose="02010609060101010101" charset="-122"/>
                          <a:cs typeface="等线" panose="02010600030101010101" charset="-122"/>
                        </a:rPr>
                        <a:t>需求来源</a:t>
                      </a:r>
                      <a:endParaRPr lang="zh-CN" altLang="en-US" sz="900" b="1">
                        <a:solidFill>
                          <a:schemeClr val="bg1"/>
                        </a:solidFill>
                        <a:latin typeface="黑体" panose="02010609060101010101" charset="-122"/>
                        <a:ea typeface="黑体" panose="02010609060101010101" charset="-122"/>
                        <a:cs typeface="等线" panose="02010600030101010101" charset="-122"/>
                      </a:endParaRPr>
                    </a:p>
                  </a:txBody>
                  <a:tcPr marL="0" marR="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1"/>
                    </a:solidFill>
                  </a:tcPr>
                </a:tc>
              </a:tr>
              <a:tr h="548640">
                <a:tc>
                  <a:txBody>
                    <a:bodyPr/>
                    <a:p>
                      <a:pPr indent="0">
                        <a:buNone/>
                      </a:pPr>
                      <a:r>
                        <a:rPr lang="zh-CN" altLang="en-US" sz="900" b="0">
                          <a:latin typeface="黑体" panose="02010609060101010101" charset="-122"/>
                          <a:ea typeface="黑体" panose="02010609060101010101" charset="-122"/>
                          <a:cs typeface="黑体" panose="02010609060101010101" charset="-122"/>
                        </a:rPr>
                        <a:t>实例编号（</a:t>
                      </a:r>
                      <a:r>
                        <a:rPr lang="en-US" altLang="zh-CN" sz="900" b="0">
                          <a:latin typeface="黑体" panose="02010609060101010101" charset="-122"/>
                          <a:ea typeface="黑体" panose="02010609060101010101" charset="-122"/>
                          <a:cs typeface="黑体" panose="02010609060101010101" charset="-122"/>
                        </a:rPr>
                        <a:t>id</a:t>
                      </a:r>
                      <a:r>
                        <a:rPr lang="zh-CN" altLang="en-US" sz="900" b="0">
                          <a:latin typeface="黑体" panose="02010609060101010101" charset="-122"/>
                          <a:ea typeface="黑体" panose="02010609060101010101" charset="-122"/>
                          <a:cs typeface="黑体" panose="02010609060101010101" charset="-122"/>
                        </a:rPr>
                        <a:t>）</a:t>
                      </a:r>
                      <a:endParaRPr lang="zh-CN" altLang="en-US" sz="900" b="0">
                        <a:latin typeface="黑体" panose="02010609060101010101" charset="-122"/>
                        <a:ea typeface="黑体" panose="02010609060101010101" charset="-122"/>
                        <a:cs typeface="黑体" panose="02010609060101010101" charset="-122"/>
                      </a:endParaRPr>
                    </a:p>
                  </a:txBody>
                  <a:tcPr marL="0" marR="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900" b="0">
                          <a:latin typeface="黑体" panose="02010609060101010101" charset="-122"/>
                          <a:ea typeface="黑体" panose="02010609060101010101" charset="-122"/>
                          <a:cs typeface="等线" panose="02010600030101010101" charset="-122"/>
                        </a:rPr>
                        <a:t>int</a:t>
                      </a:r>
                      <a:endParaRPr lang="en-US" altLang="zh-CN" sz="900" b="0">
                        <a:latin typeface="黑体" panose="02010609060101010101" charset="-122"/>
                        <a:ea typeface="黑体" panose="02010609060101010101" charset="-122"/>
                        <a:cs typeface="等线" panose="02010600030101010101" charset="-122"/>
                      </a:endParaRPr>
                    </a:p>
                  </a:txBody>
                  <a:tcPr marL="0" marR="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900" b="0">
                          <a:latin typeface="黑体" panose="02010609060101010101" charset="-122"/>
                          <a:ea typeface="黑体" panose="02010609060101010101" charset="-122"/>
                          <a:cs typeface="等线" panose="02010600030101010101" charset="-122"/>
                        </a:rPr>
                        <a:t> </a:t>
                      </a:r>
                      <a:endParaRPr lang="en-US" altLang="zh-CN" sz="900" b="0">
                        <a:latin typeface="黑体" panose="02010609060101010101" charset="-122"/>
                        <a:ea typeface="黑体" panose="02010609060101010101" charset="-122"/>
                        <a:cs typeface="等线" panose="02010600030101010101" charset="-122"/>
                      </a:endParaRPr>
                    </a:p>
                  </a:txBody>
                  <a:tcPr marL="0" marR="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900" b="0">
                          <a:latin typeface="黑体" panose="02010609060101010101" charset="-122"/>
                          <a:ea typeface="黑体" panose="02010609060101010101" charset="-122"/>
                          <a:cs typeface="等线" panose="02010600030101010101" charset="-122"/>
                        </a:rPr>
                        <a:t>no</a:t>
                      </a:r>
                      <a:endParaRPr lang="en-US" altLang="zh-CN" sz="900" b="0">
                        <a:latin typeface="黑体" panose="02010609060101010101" charset="-122"/>
                        <a:ea typeface="黑体" panose="02010609060101010101" charset="-122"/>
                        <a:cs typeface="等线" panose="02010600030101010101" charset="-122"/>
                      </a:endParaRPr>
                    </a:p>
                  </a:txBody>
                  <a:tcPr marL="0" marR="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900" b="0">
                          <a:latin typeface="黑体" panose="02010609060101010101" charset="-122"/>
                          <a:ea typeface="黑体" panose="02010609060101010101" charset="-122"/>
                          <a:cs typeface="黑体" panose="02010609060101010101" charset="-122"/>
                        </a:rPr>
                        <a:t>由系统自动创建，每创建一个用户加</a:t>
                      </a:r>
                      <a:r>
                        <a:rPr lang="en-US" altLang="zh-CN" sz="900" b="0">
                          <a:latin typeface="黑体" panose="02010609060101010101" charset="-122"/>
                          <a:ea typeface="黑体" panose="02010609060101010101" charset="-122"/>
                          <a:cs typeface="黑体" panose="02010609060101010101" charset="-122"/>
                        </a:rPr>
                        <a:t>1</a:t>
                      </a:r>
                      <a:r>
                        <a:rPr lang="zh-CN" altLang="en-US" sz="900" b="0">
                          <a:latin typeface="黑体" panose="02010609060101010101" charset="-122"/>
                          <a:ea typeface="黑体" panose="02010609060101010101" charset="-122"/>
                          <a:cs typeface="黑体" panose="02010609060101010101" charset="-122"/>
                        </a:rPr>
                        <a:t>，第一个值为</a:t>
                      </a:r>
                      <a:r>
                        <a:rPr lang="en-US" altLang="zh-CN" sz="900" b="0">
                          <a:latin typeface="黑体" panose="02010609060101010101" charset="-122"/>
                          <a:ea typeface="黑体" panose="02010609060101010101" charset="-122"/>
                          <a:cs typeface="黑体" panose="02010609060101010101" charset="-122"/>
                        </a:rPr>
                        <a:t>1</a:t>
                      </a:r>
                      <a:endParaRPr lang="en-US" altLang="zh-CN" sz="900" b="0">
                        <a:latin typeface="黑体" panose="02010609060101010101" charset="-122"/>
                        <a:ea typeface="黑体" panose="02010609060101010101" charset="-122"/>
                        <a:cs typeface="黑体" panose="02010609060101010101" charset="-122"/>
                      </a:endParaRPr>
                    </a:p>
                  </a:txBody>
                  <a:tcPr marL="0" marR="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900" b="0">
                          <a:latin typeface="黑体" panose="02010609060101010101" charset="-122"/>
                          <a:ea typeface="黑体" panose="02010609060101010101" charset="-122"/>
                          <a:cs typeface="黑体" panose="02010609060101010101" charset="-122"/>
                        </a:rPr>
                        <a:t>实例</a:t>
                      </a:r>
                      <a:r>
                        <a:rPr lang="en-US" altLang="zh-CN" sz="900" b="0">
                          <a:latin typeface="黑体" panose="02010609060101010101" charset="-122"/>
                          <a:ea typeface="黑体" panose="02010609060101010101" charset="-122"/>
                          <a:cs typeface="黑体" panose="02010609060101010101" charset="-122"/>
                        </a:rPr>
                        <a:t>id</a:t>
                      </a:r>
                      <a:endParaRPr lang="en-US" altLang="zh-CN" sz="900" b="0">
                        <a:latin typeface="黑体" panose="02010609060101010101" charset="-122"/>
                        <a:ea typeface="黑体" panose="02010609060101010101" charset="-122"/>
                        <a:cs typeface="黑体" panose="02010609060101010101" charset="-122"/>
                      </a:endParaRPr>
                    </a:p>
                  </a:txBody>
                  <a:tcPr marL="0" marR="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900" b="0">
                          <a:latin typeface="黑体" panose="02010609060101010101" charset="-122"/>
                          <a:ea typeface="黑体" panose="02010609060101010101" charset="-122"/>
                          <a:cs typeface="等线" panose="02010600030101010101" charset="-122"/>
                        </a:rPr>
                        <a:t>新建实例，实例信息管理</a:t>
                      </a:r>
                      <a:endParaRPr lang="zh-CN" altLang="en-US" sz="900" b="0">
                        <a:latin typeface="黑体" panose="02010609060101010101" charset="-122"/>
                        <a:ea typeface="黑体" panose="02010609060101010101" charset="-122"/>
                        <a:cs typeface="等线" panose="02010600030101010101" charset="-122"/>
                      </a:endParaRPr>
                    </a:p>
                  </a:txBody>
                  <a:tcPr marL="0" marR="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84480">
                <a:tc>
                  <a:txBody>
                    <a:bodyPr/>
                    <a:p>
                      <a:pPr indent="0">
                        <a:buNone/>
                      </a:pPr>
                      <a:r>
                        <a:rPr lang="zh-CN" altLang="en-US" sz="900" b="0">
                          <a:latin typeface="黑体" panose="02010609060101010101" charset="-122"/>
                          <a:ea typeface="黑体" panose="02010609060101010101" charset="-122"/>
                          <a:cs typeface="黑体" panose="02010609060101010101" charset="-122"/>
                        </a:rPr>
                        <a:t>实例名称（</a:t>
                      </a:r>
                      <a:r>
                        <a:rPr lang="en-US" altLang="zh-CN" sz="900" b="0">
                          <a:latin typeface="黑体" panose="02010609060101010101" charset="-122"/>
                          <a:ea typeface="黑体" panose="02010609060101010101" charset="-122"/>
                          <a:cs typeface="黑体" panose="02010609060101010101" charset="-122"/>
                        </a:rPr>
                        <a:t>name</a:t>
                      </a:r>
                      <a:r>
                        <a:rPr lang="zh-CN" altLang="en-US" sz="900" b="0">
                          <a:latin typeface="黑体" panose="02010609060101010101" charset="-122"/>
                          <a:ea typeface="黑体" panose="02010609060101010101" charset="-122"/>
                          <a:cs typeface="黑体" panose="02010609060101010101" charset="-122"/>
                        </a:rPr>
                        <a:t>）</a:t>
                      </a:r>
                      <a:endParaRPr lang="zh-CN" altLang="en-US" sz="900" b="0">
                        <a:latin typeface="黑体" panose="02010609060101010101" charset="-122"/>
                        <a:ea typeface="黑体" panose="02010609060101010101" charset="-122"/>
                        <a:cs typeface="黑体" panose="02010609060101010101" charset="-122"/>
                      </a:endParaRPr>
                    </a:p>
                  </a:txBody>
                  <a:tcPr marL="0" marR="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900" b="0">
                          <a:latin typeface="黑体" panose="02010609060101010101" charset="-122"/>
                          <a:ea typeface="黑体" panose="02010609060101010101" charset="-122"/>
                          <a:cs typeface="等线" panose="02010600030101010101" charset="-122"/>
                        </a:rPr>
                        <a:t>varchar(30)</a:t>
                      </a:r>
                      <a:endParaRPr lang="en-US" altLang="zh-CN" sz="900" b="0">
                        <a:latin typeface="黑体" panose="02010609060101010101" charset="-122"/>
                        <a:ea typeface="黑体" panose="02010609060101010101" charset="-122"/>
                        <a:cs typeface="等线" panose="02010600030101010101" charset="-122"/>
                      </a:endParaRPr>
                    </a:p>
                  </a:txBody>
                  <a:tcPr marL="0" marR="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900" b="0">
                          <a:latin typeface="黑体" panose="02010609060101010101" charset="-122"/>
                          <a:ea typeface="黑体" panose="02010609060101010101" charset="-122"/>
                          <a:cs typeface="等线" panose="02010600030101010101" charset="-122"/>
                        </a:rPr>
                        <a:t> </a:t>
                      </a:r>
                      <a:endParaRPr lang="en-US" altLang="zh-CN" sz="900" b="0">
                        <a:latin typeface="黑体" panose="02010609060101010101" charset="-122"/>
                        <a:ea typeface="黑体" panose="02010609060101010101" charset="-122"/>
                        <a:cs typeface="等线" panose="02010600030101010101" charset="-122"/>
                      </a:endParaRPr>
                    </a:p>
                  </a:txBody>
                  <a:tcPr marL="0" marR="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900" b="0">
                          <a:latin typeface="黑体" panose="02010609060101010101" charset="-122"/>
                          <a:ea typeface="黑体" panose="02010609060101010101" charset="-122"/>
                          <a:cs typeface="等线" panose="02010600030101010101" charset="-122"/>
                        </a:rPr>
                        <a:t>no</a:t>
                      </a:r>
                      <a:endParaRPr lang="en-US" altLang="zh-CN" sz="900" b="0">
                        <a:latin typeface="黑体" panose="02010609060101010101" charset="-122"/>
                        <a:ea typeface="黑体" panose="02010609060101010101" charset="-122"/>
                        <a:cs typeface="等线" panose="02010600030101010101" charset="-122"/>
                      </a:endParaRPr>
                    </a:p>
                  </a:txBody>
                  <a:tcPr marL="0" marR="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900" b="0">
                          <a:latin typeface="黑体" panose="02010609060101010101" charset="-122"/>
                          <a:ea typeface="黑体" panose="02010609060101010101" charset="-122"/>
                          <a:cs typeface="等线" panose="02010600030101010101" charset="-122"/>
                        </a:rPr>
                        <a:t> </a:t>
                      </a:r>
                      <a:endParaRPr lang="en-US" altLang="zh-CN" sz="900" b="0">
                        <a:latin typeface="黑体" panose="02010609060101010101" charset="-122"/>
                        <a:ea typeface="黑体" panose="02010609060101010101" charset="-122"/>
                        <a:cs typeface="等线" panose="02010600030101010101" charset="-122"/>
                      </a:endParaRPr>
                    </a:p>
                  </a:txBody>
                  <a:tcPr marL="0" marR="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900" b="0">
                          <a:latin typeface="黑体" panose="02010609060101010101" charset="-122"/>
                          <a:ea typeface="黑体" panose="02010609060101010101" charset="-122"/>
                          <a:cs typeface="等线" panose="02010600030101010101" charset="-122"/>
                        </a:rPr>
                        <a:t>实例名称</a:t>
                      </a:r>
                      <a:endParaRPr lang="zh-CN" altLang="en-US" sz="900" b="0">
                        <a:latin typeface="黑体" panose="02010609060101010101" charset="-122"/>
                        <a:ea typeface="黑体" panose="02010609060101010101" charset="-122"/>
                        <a:cs typeface="等线" panose="02010600030101010101" charset="-122"/>
                      </a:endParaRPr>
                    </a:p>
                  </a:txBody>
                  <a:tcPr marL="0" marR="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900" b="0">
                          <a:latin typeface="黑体" panose="02010609060101010101" charset="-122"/>
                          <a:ea typeface="黑体" panose="02010609060101010101" charset="-122"/>
                          <a:cs typeface="等线" panose="02010600030101010101" charset="-122"/>
                        </a:rPr>
                        <a:t>新建实例，实例信息管理</a:t>
                      </a:r>
                      <a:endParaRPr lang="zh-CN" altLang="en-US" sz="900" b="0">
                        <a:latin typeface="黑体" panose="02010609060101010101" charset="-122"/>
                        <a:ea typeface="黑体" panose="02010609060101010101" charset="-122"/>
                        <a:cs typeface="等线" panose="02010600030101010101" charset="-122"/>
                      </a:endParaRPr>
                    </a:p>
                  </a:txBody>
                  <a:tcPr marL="0" marR="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84480">
                <a:tc>
                  <a:txBody>
                    <a:bodyPr/>
                    <a:p>
                      <a:pPr indent="0">
                        <a:buNone/>
                      </a:pPr>
                      <a:r>
                        <a:rPr lang="zh-CN" altLang="en-US" sz="900" b="0">
                          <a:latin typeface="黑体" panose="02010609060101010101" charset="-122"/>
                          <a:ea typeface="黑体" panose="02010609060101010101" charset="-122"/>
                          <a:cs typeface="黑体" panose="02010609060101010101" charset="-122"/>
                        </a:rPr>
                        <a:t>实例负责小组名（</a:t>
                      </a:r>
                      <a:r>
                        <a:rPr lang="en-US" altLang="zh-CN" sz="900" b="0">
                          <a:latin typeface="黑体" panose="02010609060101010101" charset="-122"/>
                          <a:ea typeface="黑体" panose="02010609060101010101" charset="-122"/>
                          <a:cs typeface="黑体" panose="02010609060101010101" charset="-122"/>
                        </a:rPr>
                        <a:t>group_name</a:t>
                      </a:r>
                      <a:r>
                        <a:rPr lang="zh-CN" altLang="en-US" sz="900" b="0">
                          <a:latin typeface="黑体" panose="02010609060101010101" charset="-122"/>
                          <a:ea typeface="黑体" panose="02010609060101010101" charset="-122"/>
                          <a:cs typeface="黑体" panose="02010609060101010101" charset="-122"/>
                        </a:rPr>
                        <a:t>）</a:t>
                      </a:r>
                      <a:endParaRPr lang="zh-CN" altLang="en-US" sz="900" b="0">
                        <a:latin typeface="黑体" panose="02010609060101010101" charset="-122"/>
                        <a:ea typeface="黑体" panose="02010609060101010101" charset="-122"/>
                        <a:cs typeface="黑体" panose="02010609060101010101" charset="-122"/>
                      </a:endParaRPr>
                    </a:p>
                  </a:txBody>
                  <a:tcPr marL="0" marR="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900" b="0">
                          <a:latin typeface="黑体" panose="02010609060101010101" charset="-122"/>
                          <a:ea typeface="黑体" panose="02010609060101010101" charset="-122"/>
                          <a:cs typeface="等线" panose="02010600030101010101" charset="-122"/>
                        </a:rPr>
                        <a:t>varchar(30)</a:t>
                      </a:r>
                      <a:endParaRPr lang="en-US" altLang="zh-CN" sz="900" b="0">
                        <a:latin typeface="黑体" panose="02010609060101010101" charset="-122"/>
                        <a:ea typeface="黑体" panose="02010609060101010101" charset="-122"/>
                        <a:cs typeface="等线" panose="02010600030101010101" charset="-122"/>
                      </a:endParaRPr>
                    </a:p>
                  </a:txBody>
                  <a:tcPr marL="0" marR="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900" b="0">
                          <a:latin typeface="黑体" panose="02010609060101010101" charset="-122"/>
                          <a:ea typeface="黑体" panose="02010609060101010101" charset="-122"/>
                          <a:cs typeface="等线" panose="02010600030101010101" charset="-122"/>
                        </a:rPr>
                        <a:t> </a:t>
                      </a:r>
                      <a:endParaRPr lang="en-US" altLang="zh-CN" sz="900" b="0">
                        <a:latin typeface="黑体" panose="02010609060101010101" charset="-122"/>
                        <a:ea typeface="黑体" panose="02010609060101010101" charset="-122"/>
                        <a:cs typeface="等线" panose="02010600030101010101" charset="-122"/>
                      </a:endParaRPr>
                    </a:p>
                  </a:txBody>
                  <a:tcPr marL="0" marR="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900" b="0">
                          <a:latin typeface="黑体" panose="02010609060101010101" charset="-122"/>
                          <a:ea typeface="黑体" panose="02010609060101010101" charset="-122"/>
                          <a:cs typeface="等线" panose="02010600030101010101" charset="-122"/>
                        </a:rPr>
                        <a:t>no</a:t>
                      </a:r>
                      <a:endParaRPr lang="en-US" altLang="zh-CN" sz="900" b="0">
                        <a:latin typeface="黑体" panose="02010609060101010101" charset="-122"/>
                        <a:ea typeface="黑体" panose="02010609060101010101" charset="-122"/>
                        <a:cs typeface="等线" panose="02010600030101010101" charset="-122"/>
                      </a:endParaRPr>
                    </a:p>
                  </a:txBody>
                  <a:tcPr marL="0" marR="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900" b="0">
                          <a:latin typeface="黑体" panose="02010609060101010101" charset="-122"/>
                          <a:ea typeface="黑体" panose="02010609060101010101" charset="-122"/>
                          <a:cs typeface="等线" panose="02010600030101010101" charset="-122"/>
                        </a:rPr>
                        <a:t> </a:t>
                      </a:r>
                      <a:endParaRPr lang="en-US" altLang="zh-CN" sz="900" b="0">
                        <a:latin typeface="黑体" panose="02010609060101010101" charset="-122"/>
                        <a:ea typeface="黑体" panose="02010609060101010101" charset="-122"/>
                        <a:cs typeface="等线" panose="02010600030101010101" charset="-122"/>
                      </a:endParaRPr>
                    </a:p>
                  </a:txBody>
                  <a:tcPr marL="0" marR="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900" b="0">
                          <a:latin typeface="黑体" panose="02010609060101010101" charset="-122"/>
                          <a:ea typeface="黑体" panose="02010609060101010101" charset="-122"/>
                          <a:cs typeface="等线" panose="02010600030101010101" charset="-122"/>
                        </a:rPr>
                        <a:t>实例负责小组名称</a:t>
                      </a:r>
                      <a:endParaRPr lang="zh-CN" altLang="en-US" sz="900" b="0">
                        <a:latin typeface="黑体" panose="02010609060101010101" charset="-122"/>
                        <a:ea typeface="黑体" panose="02010609060101010101" charset="-122"/>
                        <a:cs typeface="等线" panose="02010600030101010101" charset="-122"/>
                      </a:endParaRPr>
                    </a:p>
                  </a:txBody>
                  <a:tcPr marL="0" marR="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900" b="0">
                          <a:latin typeface="黑体" panose="02010609060101010101" charset="-122"/>
                          <a:ea typeface="黑体" panose="02010609060101010101" charset="-122"/>
                          <a:cs typeface="等线" panose="02010600030101010101" charset="-122"/>
                        </a:rPr>
                        <a:t>新建实例，实例信息管理</a:t>
                      </a:r>
                      <a:endParaRPr lang="zh-CN" altLang="en-US" sz="900" b="0">
                        <a:latin typeface="黑体" panose="02010609060101010101" charset="-122"/>
                        <a:ea typeface="黑体" panose="02010609060101010101" charset="-122"/>
                        <a:cs typeface="等线" panose="02010600030101010101" charset="-122"/>
                      </a:endParaRPr>
                    </a:p>
                  </a:txBody>
                  <a:tcPr marL="0" marR="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83845">
                <a:tc>
                  <a:txBody>
                    <a:bodyPr/>
                    <a:p>
                      <a:pPr indent="0">
                        <a:buNone/>
                      </a:pPr>
                      <a:r>
                        <a:rPr lang="zh-CN" altLang="en-US" sz="900" b="0">
                          <a:latin typeface="黑体" panose="02010609060101010101" charset="-122"/>
                          <a:ea typeface="黑体" panose="02010609060101010101" charset="-122"/>
                          <a:cs typeface="黑体" panose="02010609060101010101" charset="-122"/>
                        </a:rPr>
                        <a:t>实例描述（</a:t>
                      </a:r>
                      <a:r>
                        <a:rPr lang="en-US" altLang="zh-CN" sz="900" b="0">
                          <a:latin typeface="黑体" panose="02010609060101010101" charset="-122"/>
                          <a:ea typeface="黑体" panose="02010609060101010101" charset="-122"/>
                          <a:cs typeface="黑体" panose="02010609060101010101" charset="-122"/>
                        </a:rPr>
                        <a:t>description</a:t>
                      </a:r>
                      <a:r>
                        <a:rPr lang="zh-CN" altLang="en-US" sz="900" b="0">
                          <a:latin typeface="黑体" panose="02010609060101010101" charset="-122"/>
                          <a:ea typeface="黑体" panose="02010609060101010101" charset="-122"/>
                          <a:cs typeface="黑体" panose="02010609060101010101" charset="-122"/>
                        </a:rPr>
                        <a:t>）</a:t>
                      </a:r>
                      <a:endParaRPr lang="zh-CN" altLang="en-US" sz="900" b="0">
                        <a:latin typeface="黑体" panose="02010609060101010101" charset="-122"/>
                        <a:ea typeface="黑体" panose="02010609060101010101" charset="-122"/>
                        <a:cs typeface="黑体" panose="02010609060101010101" charset="-122"/>
                      </a:endParaRPr>
                    </a:p>
                  </a:txBody>
                  <a:tcPr marL="0" marR="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900" b="0">
                          <a:latin typeface="黑体" panose="02010609060101010101" charset="-122"/>
                          <a:ea typeface="黑体" panose="02010609060101010101" charset="-122"/>
                          <a:cs typeface="等线" panose="02010600030101010101" charset="-122"/>
                        </a:rPr>
                        <a:t>varchar(500)</a:t>
                      </a:r>
                      <a:endParaRPr lang="en-US" altLang="zh-CN" sz="900" b="0">
                        <a:latin typeface="黑体" panose="02010609060101010101" charset="-122"/>
                        <a:ea typeface="黑体" panose="02010609060101010101" charset="-122"/>
                        <a:cs typeface="等线" panose="02010600030101010101" charset="-122"/>
                      </a:endParaRPr>
                    </a:p>
                  </a:txBody>
                  <a:tcPr marL="0" marR="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900" b="0">
                          <a:latin typeface="黑体" panose="02010609060101010101" charset="-122"/>
                          <a:ea typeface="黑体" panose="02010609060101010101" charset="-122"/>
                          <a:cs typeface="等线" panose="02010600030101010101" charset="-122"/>
                        </a:rPr>
                        <a:t> </a:t>
                      </a:r>
                      <a:endParaRPr lang="en-US" altLang="zh-CN" sz="900" b="0">
                        <a:latin typeface="黑体" panose="02010609060101010101" charset="-122"/>
                        <a:ea typeface="黑体" panose="02010609060101010101" charset="-122"/>
                        <a:cs typeface="等线" panose="02010600030101010101" charset="-122"/>
                      </a:endParaRPr>
                    </a:p>
                  </a:txBody>
                  <a:tcPr marL="0" marR="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900" b="0">
                          <a:latin typeface="黑体" panose="02010609060101010101" charset="-122"/>
                          <a:ea typeface="黑体" panose="02010609060101010101" charset="-122"/>
                          <a:cs typeface="等线" panose="02010600030101010101" charset="-122"/>
                        </a:rPr>
                        <a:t>no</a:t>
                      </a:r>
                      <a:endParaRPr lang="en-US" altLang="zh-CN" sz="900" b="0">
                        <a:latin typeface="黑体" panose="02010609060101010101" charset="-122"/>
                        <a:ea typeface="黑体" panose="02010609060101010101" charset="-122"/>
                        <a:cs typeface="等线" panose="02010600030101010101" charset="-122"/>
                      </a:endParaRPr>
                    </a:p>
                  </a:txBody>
                  <a:tcPr marL="0" marR="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900" b="0">
                          <a:latin typeface="黑体" panose="02010609060101010101" charset="-122"/>
                          <a:ea typeface="黑体" panose="02010609060101010101" charset="-122"/>
                          <a:cs typeface="等线" panose="02010600030101010101" charset="-122"/>
                        </a:rPr>
                        <a:t> </a:t>
                      </a:r>
                      <a:endParaRPr lang="en-US" altLang="zh-CN" sz="900" b="0">
                        <a:latin typeface="黑体" panose="02010609060101010101" charset="-122"/>
                        <a:ea typeface="黑体" panose="02010609060101010101" charset="-122"/>
                        <a:cs typeface="等线" panose="02010600030101010101" charset="-122"/>
                      </a:endParaRPr>
                    </a:p>
                  </a:txBody>
                  <a:tcPr marL="0" marR="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900" b="0">
                          <a:latin typeface="黑体" panose="02010609060101010101" charset="-122"/>
                          <a:ea typeface="黑体" panose="02010609060101010101" charset="-122"/>
                          <a:cs typeface="等线" panose="02010600030101010101" charset="-122"/>
                        </a:rPr>
                        <a:t>实例描述</a:t>
                      </a:r>
                      <a:endParaRPr lang="zh-CN" altLang="en-US" sz="900" b="0">
                        <a:latin typeface="黑体" panose="02010609060101010101" charset="-122"/>
                        <a:ea typeface="黑体" panose="02010609060101010101" charset="-122"/>
                        <a:cs typeface="等线" panose="02010600030101010101" charset="-122"/>
                      </a:endParaRPr>
                    </a:p>
                  </a:txBody>
                  <a:tcPr marL="0" marR="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900" b="0">
                          <a:latin typeface="黑体" panose="02010609060101010101" charset="-122"/>
                          <a:ea typeface="黑体" panose="02010609060101010101" charset="-122"/>
                          <a:cs typeface="等线" panose="02010600030101010101" charset="-122"/>
                        </a:rPr>
                        <a:t>新建实例，实例信息管理</a:t>
                      </a:r>
                      <a:endParaRPr lang="zh-CN" altLang="en-US" sz="900" b="0">
                        <a:latin typeface="黑体" panose="02010609060101010101" charset="-122"/>
                        <a:ea typeface="黑体" panose="02010609060101010101" charset="-122"/>
                        <a:cs typeface="等线" panose="02010600030101010101" charset="-122"/>
                      </a:endParaRPr>
                    </a:p>
                  </a:txBody>
                  <a:tcPr marL="0" marR="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84480">
                <a:tc>
                  <a:txBody>
                    <a:bodyPr/>
                    <a:p>
                      <a:pPr indent="0">
                        <a:buNone/>
                      </a:pPr>
                      <a:r>
                        <a:rPr lang="zh-CN" altLang="en-US" sz="900" b="0">
                          <a:latin typeface="黑体" panose="02010609060101010101" charset="-122"/>
                          <a:ea typeface="黑体" panose="02010609060101010101" charset="-122"/>
                          <a:cs typeface="黑体" panose="02010609060101010101" charset="-122"/>
                        </a:rPr>
                        <a:t>实例背景图（</a:t>
                      </a:r>
                      <a:r>
                        <a:rPr lang="en-US" altLang="zh-CN" sz="900" b="0">
                          <a:latin typeface="黑体" panose="02010609060101010101" charset="-122"/>
                          <a:ea typeface="黑体" panose="02010609060101010101" charset="-122"/>
                          <a:cs typeface="黑体" panose="02010609060101010101" charset="-122"/>
                        </a:rPr>
                        <a:t>background_img</a:t>
                      </a:r>
                      <a:r>
                        <a:rPr lang="zh-CN" altLang="en-US" sz="900" b="0">
                          <a:latin typeface="黑体" panose="02010609060101010101" charset="-122"/>
                          <a:ea typeface="黑体" panose="02010609060101010101" charset="-122"/>
                          <a:cs typeface="黑体" panose="02010609060101010101" charset="-122"/>
                        </a:rPr>
                        <a:t>）</a:t>
                      </a:r>
                      <a:endParaRPr lang="zh-CN" altLang="en-US" sz="900" b="0">
                        <a:latin typeface="黑体" panose="02010609060101010101" charset="-122"/>
                        <a:ea typeface="黑体" panose="02010609060101010101" charset="-122"/>
                        <a:cs typeface="黑体" panose="02010609060101010101" charset="-122"/>
                      </a:endParaRPr>
                    </a:p>
                  </a:txBody>
                  <a:tcPr marL="0" marR="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900" b="0">
                          <a:latin typeface="黑体" panose="02010609060101010101" charset="-122"/>
                          <a:ea typeface="黑体" panose="02010609060101010101" charset="-122"/>
                          <a:cs typeface="等线" panose="02010600030101010101" charset="-122"/>
                        </a:rPr>
                        <a:t>blob</a:t>
                      </a:r>
                      <a:endParaRPr lang="en-US" altLang="zh-CN" sz="900" b="0">
                        <a:latin typeface="黑体" panose="02010609060101010101" charset="-122"/>
                        <a:ea typeface="黑体" panose="02010609060101010101" charset="-122"/>
                        <a:cs typeface="等线" panose="02010600030101010101" charset="-122"/>
                      </a:endParaRPr>
                    </a:p>
                  </a:txBody>
                  <a:tcPr marL="0" marR="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900" b="0">
                          <a:latin typeface="黑体" panose="02010609060101010101" charset="-122"/>
                          <a:ea typeface="黑体" panose="02010609060101010101" charset="-122"/>
                          <a:cs typeface="等线" panose="02010600030101010101" charset="-122"/>
                        </a:rPr>
                        <a:t> </a:t>
                      </a:r>
                      <a:endParaRPr lang="en-US" altLang="zh-CN" sz="900" b="0">
                        <a:latin typeface="黑体" panose="02010609060101010101" charset="-122"/>
                        <a:ea typeface="黑体" panose="02010609060101010101" charset="-122"/>
                        <a:cs typeface="等线" panose="02010600030101010101" charset="-122"/>
                      </a:endParaRPr>
                    </a:p>
                  </a:txBody>
                  <a:tcPr marL="0" marR="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900" b="0">
                          <a:latin typeface="黑体" panose="02010609060101010101" charset="-122"/>
                          <a:ea typeface="黑体" panose="02010609060101010101" charset="-122"/>
                          <a:cs typeface="等线" panose="02010600030101010101" charset="-122"/>
                        </a:rPr>
                        <a:t>yes</a:t>
                      </a:r>
                      <a:endParaRPr lang="en-US" altLang="zh-CN" sz="900" b="0">
                        <a:latin typeface="黑体" panose="02010609060101010101" charset="-122"/>
                        <a:ea typeface="黑体" panose="02010609060101010101" charset="-122"/>
                        <a:cs typeface="等线" panose="02010600030101010101" charset="-122"/>
                      </a:endParaRPr>
                    </a:p>
                  </a:txBody>
                  <a:tcPr marL="0" marR="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900" b="0">
                          <a:latin typeface="黑体" panose="02010609060101010101" charset="-122"/>
                          <a:ea typeface="黑体" panose="02010609060101010101" charset="-122"/>
                          <a:cs typeface="等线" panose="02010600030101010101" charset="-122"/>
                        </a:rPr>
                        <a:t> </a:t>
                      </a:r>
                      <a:endParaRPr lang="en-US" altLang="zh-CN" sz="900" b="0">
                        <a:latin typeface="黑体" panose="02010609060101010101" charset="-122"/>
                        <a:ea typeface="黑体" panose="02010609060101010101" charset="-122"/>
                        <a:cs typeface="等线" panose="02010600030101010101" charset="-122"/>
                      </a:endParaRPr>
                    </a:p>
                  </a:txBody>
                  <a:tcPr marL="0" marR="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900" b="0">
                          <a:latin typeface="黑体" panose="02010609060101010101" charset="-122"/>
                          <a:ea typeface="黑体" panose="02010609060101010101" charset="-122"/>
                          <a:cs typeface="等线" panose="02010600030101010101" charset="-122"/>
                        </a:rPr>
                        <a:t>实例背景图</a:t>
                      </a:r>
                      <a:endParaRPr lang="zh-CN" altLang="en-US" sz="900" b="0">
                        <a:latin typeface="黑体" panose="02010609060101010101" charset="-122"/>
                        <a:ea typeface="黑体" panose="02010609060101010101" charset="-122"/>
                        <a:cs typeface="等线" panose="02010600030101010101" charset="-122"/>
                      </a:endParaRPr>
                    </a:p>
                  </a:txBody>
                  <a:tcPr marL="0" marR="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900" b="0">
                          <a:latin typeface="黑体" panose="02010609060101010101" charset="-122"/>
                          <a:ea typeface="黑体" panose="02010609060101010101" charset="-122"/>
                          <a:cs typeface="等线" panose="02010600030101010101" charset="-122"/>
                        </a:rPr>
                        <a:t>新建实例，修改实例背景图</a:t>
                      </a:r>
                      <a:endParaRPr lang="zh-CN" altLang="en-US" sz="900" b="0">
                        <a:latin typeface="黑体" panose="02010609060101010101" charset="-122"/>
                        <a:ea typeface="黑体" panose="02010609060101010101" charset="-122"/>
                        <a:cs typeface="等线" panose="02010600030101010101" charset="-122"/>
                      </a:endParaRPr>
                    </a:p>
                  </a:txBody>
                  <a:tcPr marL="0" marR="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83845">
                <a:tc>
                  <a:txBody>
                    <a:bodyPr/>
                    <a:p>
                      <a:pPr indent="0">
                        <a:buNone/>
                      </a:pPr>
                      <a:r>
                        <a:rPr lang="zh-CN" altLang="en-US" sz="900" b="0">
                          <a:latin typeface="黑体" panose="02010609060101010101" charset="-122"/>
                          <a:ea typeface="黑体" panose="02010609060101010101" charset="-122"/>
                          <a:cs typeface="黑体" panose="02010609060101010101" charset="-122"/>
                        </a:rPr>
                        <a:t>实例图标（</a:t>
                      </a:r>
                      <a:r>
                        <a:rPr lang="en-US" altLang="zh-CN" sz="900" b="0">
                          <a:latin typeface="黑体" panose="02010609060101010101" charset="-122"/>
                          <a:ea typeface="黑体" panose="02010609060101010101" charset="-122"/>
                          <a:cs typeface="黑体" panose="02010609060101010101" charset="-122"/>
                        </a:rPr>
                        <a:t>icon</a:t>
                      </a:r>
                      <a:r>
                        <a:rPr lang="zh-CN" altLang="en-US" sz="900" b="0">
                          <a:latin typeface="黑体" panose="02010609060101010101" charset="-122"/>
                          <a:ea typeface="黑体" panose="02010609060101010101" charset="-122"/>
                          <a:cs typeface="黑体" panose="02010609060101010101" charset="-122"/>
                        </a:rPr>
                        <a:t>）</a:t>
                      </a:r>
                      <a:endParaRPr lang="zh-CN" altLang="en-US" sz="900" b="0">
                        <a:latin typeface="黑体" panose="02010609060101010101" charset="-122"/>
                        <a:ea typeface="黑体" panose="02010609060101010101" charset="-122"/>
                        <a:cs typeface="黑体" panose="02010609060101010101" charset="-122"/>
                      </a:endParaRPr>
                    </a:p>
                  </a:txBody>
                  <a:tcPr marL="0" marR="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900" b="0">
                          <a:latin typeface="黑体" panose="02010609060101010101" charset="-122"/>
                          <a:ea typeface="黑体" panose="02010609060101010101" charset="-122"/>
                          <a:cs typeface="等线" panose="02010600030101010101" charset="-122"/>
                        </a:rPr>
                        <a:t> </a:t>
                      </a:r>
                      <a:endParaRPr lang="en-US" altLang="zh-CN" sz="900" b="0">
                        <a:latin typeface="黑体" panose="02010609060101010101" charset="-122"/>
                        <a:ea typeface="黑体" panose="02010609060101010101" charset="-122"/>
                        <a:cs typeface="等线" panose="02010600030101010101" charset="-122"/>
                      </a:endParaRPr>
                    </a:p>
                  </a:txBody>
                  <a:tcPr marL="0" marR="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900" b="0">
                          <a:latin typeface="黑体" panose="02010609060101010101" charset="-122"/>
                          <a:ea typeface="黑体" panose="02010609060101010101" charset="-122"/>
                          <a:cs typeface="等线" panose="02010600030101010101" charset="-122"/>
                        </a:rPr>
                        <a:t> </a:t>
                      </a:r>
                      <a:endParaRPr lang="en-US" altLang="zh-CN" sz="900" b="0">
                        <a:latin typeface="黑体" panose="02010609060101010101" charset="-122"/>
                        <a:ea typeface="黑体" panose="02010609060101010101" charset="-122"/>
                        <a:cs typeface="等线" panose="02010600030101010101" charset="-122"/>
                      </a:endParaRPr>
                    </a:p>
                  </a:txBody>
                  <a:tcPr marL="0" marR="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900" b="0">
                          <a:latin typeface="黑体" panose="02010609060101010101" charset="-122"/>
                          <a:ea typeface="黑体" panose="02010609060101010101" charset="-122"/>
                          <a:cs typeface="等线" panose="02010600030101010101" charset="-122"/>
                        </a:rPr>
                        <a:t>yes</a:t>
                      </a:r>
                      <a:endParaRPr lang="en-US" altLang="zh-CN" sz="900" b="0">
                        <a:latin typeface="黑体" panose="02010609060101010101" charset="-122"/>
                        <a:ea typeface="黑体" panose="02010609060101010101" charset="-122"/>
                        <a:cs typeface="等线" panose="02010600030101010101" charset="-122"/>
                      </a:endParaRPr>
                    </a:p>
                  </a:txBody>
                  <a:tcPr marL="0" marR="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900" b="0">
                          <a:latin typeface="黑体" panose="02010609060101010101" charset="-122"/>
                          <a:ea typeface="黑体" panose="02010609060101010101" charset="-122"/>
                          <a:cs typeface="等线" panose="02010600030101010101" charset="-122"/>
                        </a:rPr>
                        <a:t> </a:t>
                      </a:r>
                      <a:endParaRPr lang="en-US" altLang="zh-CN" sz="900" b="0">
                        <a:latin typeface="黑体" panose="02010609060101010101" charset="-122"/>
                        <a:ea typeface="黑体" panose="02010609060101010101" charset="-122"/>
                        <a:cs typeface="等线" panose="02010600030101010101" charset="-122"/>
                      </a:endParaRPr>
                    </a:p>
                  </a:txBody>
                  <a:tcPr marL="0" marR="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900" b="0">
                          <a:latin typeface="黑体" panose="02010609060101010101" charset="-122"/>
                          <a:ea typeface="黑体" panose="02010609060101010101" charset="-122"/>
                          <a:cs typeface="等线" panose="02010600030101010101" charset="-122"/>
                        </a:rPr>
                        <a:t>实例图标</a:t>
                      </a:r>
                      <a:endParaRPr lang="zh-CN" altLang="en-US" sz="900" b="0">
                        <a:latin typeface="黑体" panose="02010609060101010101" charset="-122"/>
                        <a:ea typeface="黑体" panose="02010609060101010101" charset="-122"/>
                        <a:cs typeface="等线" panose="02010600030101010101" charset="-122"/>
                      </a:endParaRPr>
                    </a:p>
                  </a:txBody>
                  <a:tcPr marL="0" marR="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900" b="0">
                          <a:latin typeface="黑体" panose="02010609060101010101" charset="-122"/>
                          <a:ea typeface="黑体" panose="02010609060101010101" charset="-122"/>
                          <a:cs typeface="等线" panose="02010600030101010101" charset="-122"/>
                        </a:rPr>
                        <a:t>新建实例，修改实例图标</a:t>
                      </a:r>
                      <a:endParaRPr lang="zh-CN" altLang="en-US" sz="900" b="0">
                        <a:latin typeface="黑体" panose="02010609060101010101" charset="-122"/>
                        <a:ea typeface="黑体" panose="02010609060101010101" charset="-122"/>
                        <a:cs typeface="等线" panose="02010600030101010101" charset="-122"/>
                      </a:endParaRPr>
                    </a:p>
                  </a:txBody>
                  <a:tcPr marL="0" marR="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74320">
                <a:tc>
                  <a:txBody>
                    <a:bodyPr/>
                    <a:p>
                      <a:pPr indent="0">
                        <a:buNone/>
                      </a:pPr>
                      <a:r>
                        <a:rPr lang="zh-CN" altLang="en-US" sz="900" b="0">
                          <a:latin typeface="黑体" panose="02010609060101010101" charset="-122"/>
                          <a:ea typeface="黑体" panose="02010609060101010101" charset="-122"/>
                          <a:cs typeface="黑体" panose="02010609060101010101" charset="-122"/>
                        </a:rPr>
                        <a:t>实例创建用户（</a:t>
                      </a:r>
                      <a:r>
                        <a:rPr lang="en-US" altLang="zh-CN" sz="900" b="0">
                          <a:latin typeface="黑体" panose="02010609060101010101" charset="-122"/>
                          <a:ea typeface="黑体" panose="02010609060101010101" charset="-122"/>
                          <a:cs typeface="黑体" panose="02010609060101010101" charset="-122"/>
                        </a:rPr>
                        <a:t>create_user</a:t>
                      </a:r>
                      <a:r>
                        <a:rPr lang="zh-CN" altLang="en-US" sz="900" b="0">
                          <a:latin typeface="黑体" panose="02010609060101010101" charset="-122"/>
                          <a:ea typeface="黑体" panose="02010609060101010101" charset="-122"/>
                          <a:cs typeface="黑体" panose="02010609060101010101" charset="-122"/>
                        </a:rPr>
                        <a:t>）</a:t>
                      </a:r>
                      <a:endParaRPr lang="zh-CN" altLang="en-US" sz="900" b="0">
                        <a:latin typeface="黑体" panose="02010609060101010101" charset="-122"/>
                        <a:ea typeface="黑体" panose="02010609060101010101" charset="-122"/>
                        <a:cs typeface="黑体" panose="02010609060101010101" charset="-122"/>
                      </a:endParaRPr>
                    </a:p>
                  </a:txBody>
                  <a:tcPr marL="0" marR="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900" b="0">
                          <a:latin typeface="黑体" panose="02010609060101010101" charset="-122"/>
                          <a:ea typeface="黑体" panose="02010609060101010101" charset="-122"/>
                          <a:cs typeface="等线" panose="02010600030101010101" charset="-122"/>
                        </a:rPr>
                        <a:t>int</a:t>
                      </a:r>
                      <a:endParaRPr lang="en-US" altLang="zh-CN" sz="900" b="0">
                        <a:latin typeface="黑体" panose="02010609060101010101" charset="-122"/>
                        <a:ea typeface="黑体" panose="02010609060101010101" charset="-122"/>
                        <a:cs typeface="等线" panose="02010600030101010101" charset="-122"/>
                      </a:endParaRPr>
                    </a:p>
                  </a:txBody>
                  <a:tcPr marL="0" marR="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900" b="0">
                          <a:latin typeface="黑体" panose="02010609060101010101" charset="-122"/>
                          <a:ea typeface="黑体" panose="02010609060101010101" charset="-122"/>
                          <a:cs typeface="等线" panose="02010600030101010101" charset="-122"/>
                        </a:rPr>
                        <a:t> </a:t>
                      </a:r>
                      <a:endParaRPr lang="en-US" altLang="zh-CN" sz="900" b="0">
                        <a:latin typeface="黑体" panose="02010609060101010101" charset="-122"/>
                        <a:ea typeface="黑体" panose="02010609060101010101" charset="-122"/>
                        <a:cs typeface="等线" panose="02010600030101010101" charset="-122"/>
                      </a:endParaRPr>
                    </a:p>
                  </a:txBody>
                  <a:tcPr marL="0" marR="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900" b="0">
                          <a:latin typeface="黑体" panose="02010609060101010101" charset="-122"/>
                          <a:ea typeface="黑体" panose="02010609060101010101" charset="-122"/>
                          <a:cs typeface="等线" panose="02010600030101010101" charset="-122"/>
                        </a:rPr>
                        <a:t>no</a:t>
                      </a:r>
                      <a:endParaRPr lang="en-US" altLang="zh-CN" sz="900" b="0">
                        <a:latin typeface="黑体" panose="02010609060101010101" charset="-122"/>
                        <a:ea typeface="黑体" panose="02010609060101010101" charset="-122"/>
                        <a:cs typeface="等线" panose="02010600030101010101" charset="-122"/>
                      </a:endParaRPr>
                    </a:p>
                  </a:txBody>
                  <a:tcPr marL="0" marR="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900" b="0">
                          <a:latin typeface="黑体" panose="02010609060101010101" charset="-122"/>
                          <a:ea typeface="黑体" panose="02010609060101010101" charset="-122"/>
                          <a:cs typeface="等线" panose="02010600030101010101" charset="-122"/>
                        </a:rPr>
                        <a:t>存在的用户编号</a:t>
                      </a:r>
                      <a:endParaRPr lang="zh-CN" altLang="en-US" sz="900" b="0">
                        <a:latin typeface="黑体" panose="02010609060101010101" charset="-122"/>
                        <a:ea typeface="黑体" panose="02010609060101010101" charset="-122"/>
                        <a:cs typeface="等线" panose="02010600030101010101" charset="-122"/>
                      </a:endParaRPr>
                    </a:p>
                  </a:txBody>
                  <a:tcPr marL="0" marR="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900" b="0">
                          <a:latin typeface="黑体" panose="02010609060101010101" charset="-122"/>
                          <a:ea typeface="黑体" panose="02010609060101010101" charset="-122"/>
                          <a:cs typeface="等线" panose="02010600030101010101" charset="-122"/>
                        </a:rPr>
                        <a:t>实例创建用户</a:t>
                      </a:r>
                      <a:endParaRPr lang="zh-CN" altLang="en-US" sz="900" b="0">
                        <a:latin typeface="黑体" panose="02010609060101010101" charset="-122"/>
                        <a:ea typeface="黑体" panose="02010609060101010101" charset="-122"/>
                        <a:cs typeface="等线" panose="02010600030101010101" charset="-122"/>
                      </a:endParaRPr>
                    </a:p>
                  </a:txBody>
                  <a:tcPr marL="0" marR="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900" b="0">
                          <a:latin typeface="黑体" panose="02010609060101010101" charset="-122"/>
                          <a:ea typeface="黑体" panose="02010609060101010101" charset="-122"/>
                          <a:cs typeface="等线" panose="02010600030101010101" charset="-122"/>
                        </a:rPr>
                        <a:t>新建实例</a:t>
                      </a:r>
                      <a:endParaRPr lang="zh-CN" altLang="en-US" sz="900" b="0">
                        <a:latin typeface="黑体" panose="02010609060101010101" charset="-122"/>
                        <a:ea typeface="黑体" panose="02010609060101010101" charset="-122"/>
                        <a:cs typeface="等线" panose="02010600030101010101" charset="-122"/>
                      </a:endParaRPr>
                    </a:p>
                  </a:txBody>
                  <a:tcPr marL="0" marR="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74320">
                <a:tc>
                  <a:txBody>
                    <a:bodyPr/>
                    <a:p>
                      <a:pPr indent="0">
                        <a:buNone/>
                      </a:pPr>
                      <a:r>
                        <a:rPr lang="zh-CN" altLang="en-US" sz="900" b="0">
                          <a:latin typeface="黑体" panose="02010609060101010101" charset="-122"/>
                          <a:ea typeface="黑体" panose="02010609060101010101" charset="-122"/>
                          <a:cs typeface="黑体" panose="02010609060101010101" charset="-122"/>
                        </a:rPr>
                        <a:t>实例创建时间（</a:t>
                      </a:r>
                      <a:r>
                        <a:rPr lang="en-US" altLang="zh-CN" sz="900" b="0">
                          <a:latin typeface="黑体" panose="02010609060101010101" charset="-122"/>
                          <a:ea typeface="黑体" panose="02010609060101010101" charset="-122"/>
                          <a:cs typeface="黑体" panose="02010609060101010101" charset="-122"/>
                        </a:rPr>
                        <a:t>create_time</a:t>
                      </a:r>
                      <a:r>
                        <a:rPr lang="zh-CN" altLang="en-US" sz="900" b="0">
                          <a:latin typeface="黑体" panose="02010609060101010101" charset="-122"/>
                          <a:ea typeface="黑体" panose="02010609060101010101" charset="-122"/>
                          <a:cs typeface="黑体" panose="02010609060101010101" charset="-122"/>
                        </a:rPr>
                        <a:t>）</a:t>
                      </a:r>
                      <a:endParaRPr lang="zh-CN" altLang="en-US" sz="900" b="0">
                        <a:latin typeface="黑体" panose="02010609060101010101" charset="-122"/>
                        <a:ea typeface="黑体" panose="02010609060101010101" charset="-122"/>
                        <a:cs typeface="黑体" panose="02010609060101010101" charset="-122"/>
                      </a:endParaRPr>
                    </a:p>
                  </a:txBody>
                  <a:tcPr marL="0" marR="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900" b="0">
                          <a:latin typeface="黑体" panose="02010609060101010101" charset="-122"/>
                          <a:ea typeface="黑体" panose="02010609060101010101" charset="-122"/>
                          <a:cs typeface="等线" panose="02010600030101010101" charset="-122"/>
                        </a:rPr>
                        <a:t>timestamp</a:t>
                      </a:r>
                      <a:endParaRPr lang="en-US" altLang="zh-CN" sz="900" b="0">
                        <a:latin typeface="黑体" panose="02010609060101010101" charset="-122"/>
                        <a:ea typeface="黑体" panose="02010609060101010101" charset="-122"/>
                        <a:cs typeface="等线" panose="02010600030101010101" charset="-122"/>
                      </a:endParaRPr>
                    </a:p>
                  </a:txBody>
                  <a:tcPr marL="0" marR="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900" b="0">
                          <a:latin typeface="黑体" panose="02010609060101010101" charset="-122"/>
                          <a:ea typeface="黑体" panose="02010609060101010101" charset="-122"/>
                          <a:cs typeface="等线" panose="02010600030101010101" charset="-122"/>
                        </a:rPr>
                        <a:t> </a:t>
                      </a:r>
                      <a:endParaRPr lang="en-US" altLang="zh-CN" sz="900" b="0">
                        <a:latin typeface="黑体" panose="02010609060101010101" charset="-122"/>
                        <a:ea typeface="黑体" panose="02010609060101010101" charset="-122"/>
                        <a:cs typeface="等线" panose="02010600030101010101" charset="-122"/>
                      </a:endParaRPr>
                    </a:p>
                  </a:txBody>
                  <a:tcPr marL="0" marR="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900" b="0">
                          <a:latin typeface="黑体" panose="02010609060101010101" charset="-122"/>
                          <a:ea typeface="黑体" panose="02010609060101010101" charset="-122"/>
                          <a:cs typeface="等线" panose="02010600030101010101" charset="-122"/>
                        </a:rPr>
                        <a:t>no</a:t>
                      </a:r>
                      <a:endParaRPr lang="en-US" altLang="zh-CN" sz="900" b="0">
                        <a:latin typeface="黑体" panose="02010609060101010101" charset="-122"/>
                        <a:ea typeface="黑体" panose="02010609060101010101" charset="-122"/>
                        <a:cs typeface="等线" panose="02010600030101010101" charset="-122"/>
                      </a:endParaRPr>
                    </a:p>
                  </a:txBody>
                  <a:tcPr marL="0" marR="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900" b="0">
                          <a:latin typeface="黑体" panose="02010609060101010101" charset="-122"/>
                          <a:ea typeface="黑体" panose="02010609060101010101" charset="-122"/>
                          <a:cs typeface="等线" panose="02010600030101010101" charset="-122"/>
                        </a:rPr>
                        <a:t> </a:t>
                      </a:r>
                      <a:endParaRPr lang="en-US" altLang="zh-CN" sz="900" b="0">
                        <a:latin typeface="黑体" panose="02010609060101010101" charset="-122"/>
                        <a:ea typeface="黑体" panose="02010609060101010101" charset="-122"/>
                        <a:cs typeface="等线" panose="02010600030101010101" charset="-122"/>
                      </a:endParaRPr>
                    </a:p>
                  </a:txBody>
                  <a:tcPr marL="0" marR="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900" b="0">
                          <a:latin typeface="黑体" panose="02010609060101010101" charset="-122"/>
                          <a:ea typeface="黑体" panose="02010609060101010101" charset="-122"/>
                          <a:cs typeface="等线" panose="02010600030101010101" charset="-122"/>
                        </a:rPr>
                        <a:t>实例创建时间</a:t>
                      </a:r>
                      <a:endParaRPr lang="zh-CN" altLang="en-US" sz="900" b="0">
                        <a:latin typeface="黑体" panose="02010609060101010101" charset="-122"/>
                        <a:ea typeface="黑体" panose="02010609060101010101" charset="-122"/>
                        <a:cs typeface="等线" panose="02010600030101010101" charset="-122"/>
                      </a:endParaRPr>
                    </a:p>
                  </a:txBody>
                  <a:tcPr marL="0" marR="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900" b="0">
                          <a:latin typeface="黑体" panose="02010609060101010101" charset="-122"/>
                          <a:ea typeface="黑体" panose="02010609060101010101" charset="-122"/>
                          <a:cs typeface="等线" panose="02010600030101010101" charset="-122"/>
                        </a:rPr>
                        <a:t>新建实例</a:t>
                      </a:r>
                      <a:endParaRPr lang="zh-CN" altLang="en-US" sz="900" b="0">
                        <a:latin typeface="黑体" panose="02010609060101010101" charset="-122"/>
                        <a:ea typeface="黑体" panose="02010609060101010101" charset="-122"/>
                        <a:cs typeface="等线" panose="02010600030101010101" charset="-122"/>
                      </a:endParaRPr>
                    </a:p>
                  </a:txBody>
                  <a:tcPr marL="0" marR="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74320">
                <a:tc>
                  <a:txBody>
                    <a:bodyPr/>
                    <a:p>
                      <a:pPr indent="0">
                        <a:buNone/>
                      </a:pPr>
                      <a:r>
                        <a:rPr lang="zh-CN" altLang="en-US" sz="900" b="0">
                          <a:latin typeface="黑体" panose="02010609060101010101" charset="-122"/>
                          <a:ea typeface="黑体" panose="02010609060101010101" charset="-122"/>
                          <a:cs typeface="黑体" panose="02010609060101010101" charset="-122"/>
                        </a:rPr>
                        <a:t>实例删除时间（</a:t>
                      </a:r>
                      <a:r>
                        <a:rPr lang="en-US" altLang="zh-CN" sz="900" b="0">
                          <a:latin typeface="黑体" panose="02010609060101010101" charset="-122"/>
                          <a:ea typeface="黑体" panose="02010609060101010101" charset="-122"/>
                          <a:cs typeface="黑体" panose="02010609060101010101" charset="-122"/>
                        </a:rPr>
                        <a:t>delete_time</a:t>
                      </a:r>
                      <a:r>
                        <a:rPr lang="zh-CN" altLang="en-US" sz="900" b="0">
                          <a:latin typeface="黑体" panose="02010609060101010101" charset="-122"/>
                          <a:ea typeface="黑体" panose="02010609060101010101" charset="-122"/>
                          <a:cs typeface="黑体" panose="02010609060101010101" charset="-122"/>
                        </a:rPr>
                        <a:t>）</a:t>
                      </a:r>
                      <a:endParaRPr lang="zh-CN" altLang="en-US" sz="900" b="0">
                        <a:latin typeface="黑体" panose="02010609060101010101" charset="-122"/>
                        <a:ea typeface="黑体" panose="02010609060101010101" charset="-122"/>
                        <a:cs typeface="黑体" panose="02010609060101010101" charset="-122"/>
                      </a:endParaRPr>
                    </a:p>
                  </a:txBody>
                  <a:tcPr marL="0" marR="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900" b="0">
                          <a:latin typeface="黑体" panose="02010609060101010101" charset="-122"/>
                          <a:ea typeface="黑体" panose="02010609060101010101" charset="-122"/>
                          <a:cs typeface="等线" panose="02010600030101010101" charset="-122"/>
                        </a:rPr>
                        <a:t>timestamp</a:t>
                      </a:r>
                      <a:endParaRPr lang="en-US" altLang="zh-CN" sz="900" b="0">
                        <a:latin typeface="黑体" panose="02010609060101010101" charset="-122"/>
                        <a:ea typeface="黑体" panose="02010609060101010101" charset="-122"/>
                        <a:cs typeface="等线" panose="02010600030101010101" charset="-122"/>
                      </a:endParaRPr>
                    </a:p>
                  </a:txBody>
                  <a:tcPr marL="0" marR="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900" b="0">
                          <a:latin typeface="黑体" panose="02010609060101010101" charset="-122"/>
                          <a:ea typeface="黑体" panose="02010609060101010101" charset="-122"/>
                          <a:cs typeface="等线" panose="02010600030101010101" charset="-122"/>
                        </a:rPr>
                        <a:t> </a:t>
                      </a:r>
                      <a:endParaRPr lang="en-US" altLang="zh-CN" sz="900" b="0">
                        <a:latin typeface="黑体" panose="02010609060101010101" charset="-122"/>
                        <a:ea typeface="黑体" panose="02010609060101010101" charset="-122"/>
                        <a:cs typeface="等线" panose="02010600030101010101" charset="-122"/>
                      </a:endParaRPr>
                    </a:p>
                  </a:txBody>
                  <a:tcPr marL="0" marR="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900" b="0">
                          <a:latin typeface="黑体" panose="02010609060101010101" charset="-122"/>
                          <a:ea typeface="黑体" panose="02010609060101010101" charset="-122"/>
                          <a:cs typeface="等线" panose="02010600030101010101" charset="-122"/>
                        </a:rPr>
                        <a:t>yes</a:t>
                      </a:r>
                      <a:endParaRPr lang="en-US" altLang="zh-CN" sz="900" b="0">
                        <a:latin typeface="黑体" panose="02010609060101010101" charset="-122"/>
                        <a:ea typeface="黑体" panose="02010609060101010101" charset="-122"/>
                        <a:cs typeface="等线" panose="02010600030101010101" charset="-122"/>
                      </a:endParaRPr>
                    </a:p>
                  </a:txBody>
                  <a:tcPr marL="0" marR="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900" b="0">
                          <a:latin typeface="黑体" panose="02010609060101010101" charset="-122"/>
                          <a:ea typeface="黑体" panose="02010609060101010101" charset="-122"/>
                          <a:cs typeface="等线" panose="02010600030101010101" charset="-122"/>
                        </a:rPr>
                        <a:t> </a:t>
                      </a:r>
                      <a:endParaRPr lang="en-US" altLang="zh-CN" sz="900" b="0">
                        <a:latin typeface="黑体" panose="02010609060101010101" charset="-122"/>
                        <a:ea typeface="黑体" panose="02010609060101010101" charset="-122"/>
                        <a:cs typeface="等线" panose="02010600030101010101" charset="-122"/>
                      </a:endParaRPr>
                    </a:p>
                  </a:txBody>
                  <a:tcPr marL="0" marR="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900" b="0">
                          <a:latin typeface="黑体" panose="02010609060101010101" charset="-122"/>
                          <a:ea typeface="黑体" panose="02010609060101010101" charset="-122"/>
                          <a:cs typeface="等线" panose="02010600030101010101" charset="-122"/>
                        </a:rPr>
                        <a:t>实例删除时间</a:t>
                      </a:r>
                      <a:endParaRPr lang="zh-CN" altLang="en-US" sz="900" b="0">
                        <a:latin typeface="黑体" panose="02010609060101010101" charset="-122"/>
                        <a:ea typeface="黑体" panose="02010609060101010101" charset="-122"/>
                        <a:cs typeface="等线" panose="02010600030101010101" charset="-122"/>
                      </a:endParaRPr>
                    </a:p>
                  </a:txBody>
                  <a:tcPr marL="0" marR="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900" b="0">
                          <a:latin typeface="黑体" panose="02010609060101010101" charset="-122"/>
                          <a:ea typeface="黑体" panose="02010609060101010101" charset="-122"/>
                          <a:cs typeface="等线" panose="02010600030101010101" charset="-122"/>
                        </a:rPr>
                        <a:t>实例信息管理</a:t>
                      </a:r>
                      <a:endParaRPr lang="zh-CN" altLang="en-US" sz="900" b="0">
                        <a:latin typeface="黑体" panose="02010609060101010101" charset="-122"/>
                        <a:ea typeface="黑体" panose="02010609060101010101" charset="-122"/>
                        <a:cs typeface="等线" panose="02010600030101010101" charset="-122"/>
                      </a:endParaRPr>
                    </a:p>
                  </a:txBody>
                  <a:tcPr marL="0" marR="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563245">
                <a:tc>
                  <a:txBody>
                    <a:bodyPr/>
                    <a:p>
                      <a:pPr indent="0">
                        <a:buNone/>
                      </a:pPr>
                      <a:r>
                        <a:rPr lang="zh-CN" altLang="en-US" sz="900" b="0">
                          <a:latin typeface="黑体" panose="02010609060101010101" charset="-122"/>
                          <a:ea typeface="黑体" panose="02010609060101010101" charset="-122"/>
                          <a:cs typeface="黑体" panose="02010609060101010101" charset="-122"/>
                        </a:rPr>
                        <a:t>实例状态（</a:t>
                      </a:r>
                      <a:r>
                        <a:rPr lang="en-US" altLang="zh-CN" sz="900" b="0">
                          <a:latin typeface="黑体" panose="02010609060101010101" charset="-122"/>
                          <a:ea typeface="黑体" panose="02010609060101010101" charset="-122"/>
                          <a:cs typeface="黑体" panose="02010609060101010101" charset="-122"/>
                        </a:rPr>
                        <a:t>status</a:t>
                      </a:r>
                      <a:r>
                        <a:rPr lang="zh-CN" altLang="en-US" sz="900" b="0">
                          <a:latin typeface="黑体" panose="02010609060101010101" charset="-122"/>
                          <a:ea typeface="黑体" panose="02010609060101010101" charset="-122"/>
                          <a:cs typeface="黑体" panose="02010609060101010101" charset="-122"/>
                        </a:rPr>
                        <a:t>）</a:t>
                      </a:r>
                      <a:endParaRPr lang="zh-CN" altLang="en-US" sz="900" b="0">
                        <a:latin typeface="黑体" panose="02010609060101010101" charset="-122"/>
                        <a:ea typeface="黑体" panose="02010609060101010101" charset="-122"/>
                        <a:cs typeface="黑体" panose="02010609060101010101" charset="-122"/>
                      </a:endParaRPr>
                    </a:p>
                  </a:txBody>
                  <a:tcPr marL="0" marR="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900" b="0">
                          <a:latin typeface="黑体" panose="02010609060101010101" charset="-122"/>
                          <a:ea typeface="黑体" panose="02010609060101010101" charset="-122"/>
                          <a:cs typeface="等线" panose="02010600030101010101" charset="-122"/>
                        </a:rPr>
                        <a:t>tinyint(2)unsigned</a:t>
                      </a:r>
                      <a:endParaRPr lang="en-US" altLang="zh-CN" sz="900" b="0">
                        <a:latin typeface="黑体" panose="02010609060101010101" charset="-122"/>
                        <a:ea typeface="黑体" panose="02010609060101010101" charset="-122"/>
                        <a:cs typeface="等线" panose="02010600030101010101" charset="-122"/>
                      </a:endParaRPr>
                    </a:p>
                  </a:txBody>
                  <a:tcPr marL="0" marR="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900" b="0">
                          <a:latin typeface="黑体" panose="02010609060101010101" charset="-122"/>
                          <a:ea typeface="黑体" panose="02010609060101010101" charset="-122"/>
                          <a:cs typeface="等线" panose="02010600030101010101" charset="-122"/>
                        </a:rPr>
                        <a:t>0</a:t>
                      </a:r>
                      <a:endParaRPr lang="en-US" altLang="zh-CN" sz="900" b="0">
                        <a:latin typeface="黑体" panose="02010609060101010101" charset="-122"/>
                        <a:ea typeface="黑体" panose="02010609060101010101" charset="-122"/>
                        <a:cs typeface="等线" panose="02010600030101010101" charset="-122"/>
                      </a:endParaRPr>
                    </a:p>
                  </a:txBody>
                  <a:tcPr marL="0" marR="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900" b="0">
                          <a:latin typeface="黑体" panose="02010609060101010101" charset="-122"/>
                          <a:ea typeface="黑体" panose="02010609060101010101" charset="-122"/>
                          <a:cs typeface="等线" panose="02010600030101010101" charset="-122"/>
                        </a:rPr>
                        <a:t>no</a:t>
                      </a:r>
                      <a:endParaRPr lang="en-US" altLang="zh-CN" sz="900" b="0">
                        <a:latin typeface="黑体" panose="02010609060101010101" charset="-122"/>
                        <a:ea typeface="黑体" panose="02010609060101010101" charset="-122"/>
                        <a:cs typeface="等线" panose="02010600030101010101" charset="-122"/>
                      </a:endParaRPr>
                    </a:p>
                  </a:txBody>
                  <a:tcPr marL="0" marR="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900" b="0">
                          <a:latin typeface="黑体" panose="02010609060101010101" charset="-122"/>
                          <a:ea typeface="黑体" panose="02010609060101010101" charset="-122"/>
                          <a:cs typeface="等线" panose="02010600030101010101" charset="-122"/>
                        </a:rPr>
                        <a:t> </a:t>
                      </a:r>
                      <a:endParaRPr lang="en-US" altLang="zh-CN" sz="900" b="0">
                        <a:latin typeface="黑体" panose="02010609060101010101" charset="-122"/>
                        <a:ea typeface="黑体" panose="02010609060101010101" charset="-122"/>
                        <a:cs typeface="等线" panose="02010600030101010101" charset="-122"/>
                      </a:endParaRPr>
                    </a:p>
                  </a:txBody>
                  <a:tcPr marL="0" marR="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900" b="0">
                          <a:latin typeface="黑体" panose="02010609060101010101" charset="-122"/>
                          <a:ea typeface="黑体" panose="02010609060101010101" charset="-122"/>
                          <a:cs typeface="黑体" panose="02010609060101010101" charset="-122"/>
                        </a:rPr>
                        <a:t>案例状态</a:t>
                      </a:r>
                      <a:r>
                        <a:rPr lang="en-US" altLang="zh-CN" sz="900" b="0">
                          <a:latin typeface="黑体" panose="02010609060101010101" charset="-122"/>
                          <a:ea typeface="黑体" panose="02010609060101010101" charset="-122"/>
                          <a:cs typeface="黑体" panose="02010609060101010101" charset="-122"/>
                        </a:rPr>
                        <a:t>0 </a:t>
                      </a:r>
                      <a:r>
                        <a:rPr lang="zh-CN" altLang="en-US" sz="900" b="0">
                          <a:latin typeface="黑体" panose="02010609060101010101" charset="-122"/>
                          <a:ea typeface="黑体" panose="02010609060101010101" charset="-122"/>
                          <a:cs typeface="黑体" panose="02010609060101010101" charset="-122"/>
                        </a:rPr>
                        <a:t>未开始</a:t>
                      </a:r>
                      <a:r>
                        <a:rPr lang="en-US" altLang="zh-CN" sz="900" b="0">
                          <a:latin typeface="黑体" panose="02010609060101010101" charset="-122"/>
                          <a:ea typeface="黑体" panose="02010609060101010101" charset="-122"/>
                          <a:cs typeface="黑体" panose="02010609060101010101" charset="-122"/>
                        </a:rPr>
                        <a:t>1 </a:t>
                      </a:r>
                      <a:r>
                        <a:rPr lang="zh-CN" altLang="en-US" sz="900" b="0">
                          <a:latin typeface="黑体" panose="02010609060101010101" charset="-122"/>
                          <a:ea typeface="黑体" panose="02010609060101010101" charset="-122"/>
                          <a:cs typeface="黑体" panose="02010609060101010101" charset="-122"/>
                        </a:rPr>
                        <a:t>已开始</a:t>
                      </a:r>
                      <a:r>
                        <a:rPr lang="en-US" altLang="zh-CN" sz="900" b="0">
                          <a:latin typeface="黑体" panose="02010609060101010101" charset="-122"/>
                          <a:ea typeface="黑体" panose="02010609060101010101" charset="-122"/>
                          <a:cs typeface="黑体" panose="02010609060101010101" charset="-122"/>
                        </a:rPr>
                        <a:t>2 </a:t>
                      </a:r>
                      <a:r>
                        <a:rPr lang="zh-CN" altLang="en-US" sz="900" b="0">
                          <a:latin typeface="黑体" panose="02010609060101010101" charset="-122"/>
                          <a:ea typeface="黑体" panose="02010609060101010101" charset="-122"/>
                          <a:cs typeface="黑体" panose="02010609060101010101" charset="-122"/>
                        </a:rPr>
                        <a:t>已结束</a:t>
                      </a:r>
                      <a:r>
                        <a:rPr lang="en-US" altLang="zh-CN" sz="900" b="0">
                          <a:latin typeface="黑体" panose="02010609060101010101" charset="-122"/>
                          <a:ea typeface="黑体" panose="02010609060101010101" charset="-122"/>
                          <a:cs typeface="黑体" panose="02010609060101010101" charset="-122"/>
                        </a:rPr>
                        <a:t>;3 </a:t>
                      </a:r>
                      <a:r>
                        <a:rPr lang="zh-CN" altLang="en-US" sz="900" b="0">
                          <a:latin typeface="黑体" panose="02010609060101010101" charset="-122"/>
                          <a:ea typeface="黑体" panose="02010609060101010101" charset="-122"/>
                          <a:cs typeface="黑体" panose="02010609060101010101" charset="-122"/>
                        </a:rPr>
                        <a:t>删除；</a:t>
                      </a:r>
                      <a:endParaRPr lang="zh-CN" altLang="en-US" sz="900" b="0">
                        <a:latin typeface="黑体" panose="02010609060101010101" charset="-122"/>
                        <a:ea typeface="黑体" panose="02010609060101010101" charset="-122"/>
                        <a:cs typeface="黑体" panose="02010609060101010101" charset="-122"/>
                      </a:endParaRPr>
                    </a:p>
                  </a:txBody>
                  <a:tcPr marL="0" marR="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900" b="0">
                          <a:latin typeface="黑体" panose="02010609060101010101" charset="-122"/>
                          <a:ea typeface="黑体" panose="02010609060101010101" charset="-122"/>
                          <a:cs typeface="等线" panose="02010600030101010101" charset="-122"/>
                        </a:rPr>
                        <a:t>实例状态管理</a:t>
                      </a:r>
                      <a:endParaRPr lang="zh-CN" altLang="en-US" sz="900" b="0">
                        <a:latin typeface="黑体" panose="02010609060101010101" charset="-122"/>
                        <a:ea typeface="黑体" panose="02010609060101010101" charset="-122"/>
                        <a:cs typeface="等线" panose="02010600030101010101" charset="-122"/>
                      </a:endParaRPr>
                    </a:p>
                  </a:txBody>
                  <a:tcPr marL="0" marR="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411480">
                <a:tc>
                  <a:txBody>
                    <a:bodyPr/>
                    <a:p>
                      <a:pPr indent="0">
                        <a:buNone/>
                      </a:pPr>
                      <a:r>
                        <a:rPr lang="zh-CN" altLang="en-US" sz="900" b="0">
                          <a:latin typeface="黑体" panose="02010609060101010101" charset="-122"/>
                          <a:ea typeface="黑体" panose="02010609060101010101" charset="-122"/>
                          <a:cs typeface="黑体" panose="02010609060101010101" charset="-122"/>
                        </a:rPr>
                        <a:t>实例文档空间容量</a:t>
                      </a:r>
                      <a:r>
                        <a:rPr lang="en-US" altLang="zh-CN" sz="900" b="0">
                          <a:latin typeface="黑体" panose="02010609060101010101" charset="-122"/>
                          <a:ea typeface="黑体" panose="02010609060101010101" charset="-122"/>
                          <a:cs typeface="黑体" panose="02010609060101010101" charset="-122"/>
                        </a:rPr>
                        <a:t>(space)</a:t>
                      </a:r>
                      <a:endParaRPr lang="en-US" altLang="zh-CN" sz="900" b="0">
                        <a:latin typeface="黑体" panose="02010609060101010101" charset="-122"/>
                        <a:ea typeface="黑体" panose="02010609060101010101" charset="-122"/>
                        <a:cs typeface="黑体" panose="02010609060101010101" charset="-122"/>
                      </a:endParaRPr>
                    </a:p>
                  </a:txBody>
                  <a:tcPr marL="0" marR="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900" b="0">
                          <a:latin typeface="黑体" panose="02010609060101010101" charset="-122"/>
                          <a:ea typeface="黑体" panose="02010609060101010101" charset="-122"/>
                          <a:cs typeface="等线" panose="02010600030101010101" charset="-122"/>
                        </a:rPr>
                        <a:t>int</a:t>
                      </a:r>
                      <a:endParaRPr lang="en-US" altLang="zh-CN" sz="900" b="0">
                        <a:latin typeface="黑体" panose="02010609060101010101" charset="-122"/>
                        <a:ea typeface="黑体" panose="02010609060101010101" charset="-122"/>
                        <a:cs typeface="等线" panose="02010600030101010101" charset="-122"/>
                      </a:endParaRPr>
                    </a:p>
                  </a:txBody>
                  <a:tcPr marL="0" marR="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900" b="0">
                          <a:latin typeface="黑体" panose="02010609060101010101" charset="-122"/>
                          <a:ea typeface="黑体" panose="02010609060101010101" charset="-122"/>
                          <a:cs typeface="等线" panose="02010600030101010101" charset="-122"/>
                        </a:rPr>
                        <a:t>2</a:t>
                      </a:r>
                      <a:endParaRPr lang="en-US" altLang="zh-CN" sz="900" b="0">
                        <a:latin typeface="黑体" panose="02010609060101010101" charset="-122"/>
                        <a:ea typeface="黑体" panose="02010609060101010101" charset="-122"/>
                        <a:cs typeface="等线" panose="02010600030101010101" charset="-122"/>
                      </a:endParaRPr>
                    </a:p>
                  </a:txBody>
                  <a:tcPr marL="0" marR="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900" b="0">
                          <a:latin typeface="黑体" panose="02010609060101010101" charset="-122"/>
                          <a:ea typeface="黑体" panose="02010609060101010101" charset="-122"/>
                          <a:cs typeface="等线" panose="02010600030101010101" charset="-122"/>
                        </a:rPr>
                        <a:t>no</a:t>
                      </a:r>
                      <a:endParaRPr lang="en-US" altLang="zh-CN" sz="900" b="0">
                        <a:latin typeface="黑体" panose="02010609060101010101" charset="-122"/>
                        <a:ea typeface="黑体" panose="02010609060101010101" charset="-122"/>
                        <a:cs typeface="等线" panose="02010600030101010101" charset="-122"/>
                      </a:endParaRPr>
                    </a:p>
                  </a:txBody>
                  <a:tcPr marL="0" marR="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900" b="0">
                          <a:latin typeface="黑体" panose="02010609060101010101" charset="-122"/>
                          <a:ea typeface="黑体" panose="02010609060101010101" charset="-122"/>
                          <a:cs typeface="等线" panose="02010600030101010101" charset="-122"/>
                        </a:rPr>
                        <a:t> </a:t>
                      </a:r>
                      <a:endParaRPr lang="en-US" altLang="zh-CN" sz="900" b="0">
                        <a:latin typeface="黑体" panose="02010609060101010101" charset="-122"/>
                        <a:ea typeface="黑体" panose="02010609060101010101" charset="-122"/>
                        <a:cs typeface="等线" panose="02010600030101010101" charset="-122"/>
                      </a:endParaRPr>
                    </a:p>
                  </a:txBody>
                  <a:tcPr marL="0" marR="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900" b="0">
                          <a:latin typeface="黑体" panose="02010609060101010101" charset="-122"/>
                          <a:ea typeface="黑体" panose="02010609060101010101" charset="-122"/>
                          <a:cs typeface="黑体" panose="02010609060101010101" charset="-122"/>
                        </a:rPr>
                        <a:t>实例文档空间，以</a:t>
                      </a:r>
                      <a:r>
                        <a:rPr lang="en-US" altLang="zh-CN" sz="900" b="0">
                          <a:latin typeface="黑体" panose="02010609060101010101" charset="-122"/>
                          <a:ea typeface="黑体" panose="02010609060101010101" charset="-122"/>
                          <a:cs typeface="黑体" panose="02010609060101010101" charset="-122"/>
                        </a:rPr>
                        <a:t>GB</a:t>
                      </a:r>
                      <a:r>
                        <a:rPr lang="zh-CN" altLang="en-US" sz="900" b="0">
                          <a:latin typeface="黑体" panose="02010609060101010101" charset="-122"/>
                          <a:ea typeface="黑体" panose="02010609060101010101" charset="-122"/>
                          <a:cs typeface="黑体" panose="02010609060101010101" charset="-122"/>
                        </a:rPr>
                        <a:t>为单位</a:t>
                      </a:r>
                      <a:endParaRPr lang="zh-CN" altLang="en-US" sz="900" b="0">
                        <a:latin typeface="黑体" panose="02010609060101010101" charset="-122"/>
                        <a:ea typeface="黑体" panose="02010609060101010101" charset="-122"/>
                        <a:cs typeface="黑体" panose="02010609060101010101" charset="-122"/>
                      </a:endParaRPr>
                    </a:p>
                  </a:txBody>
                  <a:tcPr marL="0" marR="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900" b="0">
                          <a:latin typeface="黑体" panose="02010609060101010101" charset="-122"/>
                          <a:ea typeface="黑体" panose="02010609060101010101" charset="-122"/>
                          <a:cs typeface="等线" panose="02010600030101010101" charset="-122"/>
                        </a:rPr>
                        <a:t>实例文档空间管理</a:t>
                      </a:r>
                      <a:endParaRPr lang="zh-CN" altLang="en-US" sz="900" b="0">
                        <a:latin typeface="黑体" panose="02010609060101010101" charset="-122"/>
                        <a:ea typeface="黑体" panose="02010609060101010101" charset="-122"/>
                        <a:cs typeface="等线" panose="02010600030101010101" charset="-122"/>
                      </a:endParaRPr>
                    </a:p>
                  </a:txBody>
                  <a:tcPr marL="0" marR="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
        <p:nvSpPr>
          <p:cNvPr id="3" name="圆角矩形 2"/>
          <p:cNvSpPr>
            <a:spLocks noChangeArrowheads="1"/>
          </p:cNvSpPr>
          <p:nvPr/>
        </p:nvSpPr>
        <p:spPr bwMode="auto">
          <a:xfrm>
            <a:off x="436245" y="283845"/>
            <a:ext cx="1495425" cy="354965"/>
          </a:xfrm>
          <a:prstGeom prst="roundRect">
            <a:avLst>
              <a:gd name="adj" fmla="val 50000"/>
            </a:avLst>
          </a:prstGeom>
          <a:solidFill>
            <a:schemeClr val="accent1"/>
          </a:solidFill>
          <a:ln w="12700" algn="ctr">
            <a:noFill/>
            <a:miter lim="800000"/>
          </a:ln>
          <a:effectLst>
            <a:outerShdw blurRad="317500" dist="190500" dir="9000000" algn="r" rotWithShape="0">
              <a:prstClr val="black">
                <a:alpha val="40000"/>
              </a:prstClr>
            </a:outerShdw>
          </a:effectLst>
        </p:spPr>
        <p:txBody>
          <a:bodyPr lIns="91438" tIns="45719" rIns="91438" bIns="45719" anchor="ctr"/>
          <a:p>
            <a:pPr algn="ctr" defTabSz="913130">
              <a:defRPr/>
            </a:pPr>
            <a:r>
              <a:rPr lang="en-US" altLang="zh-CN">
                <a:solidFill>
                  <a:schemeClr val="bg1"/>
                </a:solidFill>
              </a:rPr>
              <a:t>SRS</a:t>
            </a:r>
            <a:endParaRPr lang="en-US" altLang="zh-CN">
              <a:solidFill>
                <a:schemeClr val="bg1"/>
              </a:solidFill>
            </a:endParaRPr>
          </a:p>
        </p:txBody>
      </p:sp>
      <p:sp>
        <p:nvSpPr>
          <p:cNvPr id="6" name="文本框 5"/>
          <p:cNvSpPr txBox="1"/>
          <p:nvPr/>
        </p:nvSpPr>
        <p:spPr>
          <a:xfrm>
            <a:off x="2201545" y="107950"/>
            <a:ext cx="6290945" cy="583565"/>
          </a:xfrm>
          <a:prstGeom prst="rect">
            <a:avLst/>
          </a:prstGeom>
          <a:noFill/>
          <a:ln w="9525">
            <a:noFill/>
          </a:ln>
        </p:spPr>
        <p:txBody>
          <a:bodyPr wrap="square">
            <a:spAutoFit/>
          </a:bodyPr>
          <a:p>
            <a:pPr indent="266700"/>
            <a:r>
              <a:rPr sz="1600" b="1">
                <a:latin typeface="华文楷体" panose="02010600040101010101" charset="-122"/>
                <a:ea typeface="华文楷体" panose="02010600040101010101" charset="-122"/>
                <a:cs typeface="华文楷体" panose="02010600040101010101" charset="-122"/>
              </a:rPr>
              <a:t>29.SRS中是否包含了数据字典？定义的方法是否正确？内容是否完整、准确？</a:t>
            </a:r>
            <a:endParaRPr sz="1600" b="1">
              <a:latin typeface="华文楷体" panose="02010600040101010101" charset="-122"/>
              <a:ea typeface="华文楷体" panose="02010600040101010101" charset="-122"/>
              <a:cs typeface="华文楷体" panose="02010600040101010101" charset="-122"/>
            </a:endParaRPr>
          </a:p>
        </p:txBody>
      </p:sp>
    </p:spTree>
  </p:cSld>
  <p:clrMapOvr>
    <a:masterClrMapping/>
  </p:clrMapOvr>
  <p:transition advClick="0" advTm="7000">
    <p:pull dir="l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p:tgtEl>
                                          <p:spTgt spid="3"/>
                                        </p:tgtEl>
                                        <p:attrNameLst>
                                          <p:attrName>ppt_y</p:attrName>
                                        </p:attrNameLst>
                                      </p:cBhvr>
                                      <p:tavLst>
                                        <p:tav tm="0">
                                          <p:val>
                                            <p:strVal val="#ppt_y-#ppt_h*1.125000"/>
                                          </p:val>
                                        </p:tav>
                                        <p:tav tm="100000">
                                          <p:val>
                                            <p:strVal val="#ppt_y"/>
                                          </p:val>
                                        </p:tav>
                                      </p:tavLst>
                                    </p:anim>
                                    <p:animEffect transition="in" filter="wipe(down)">
                                      <p:cBhvr>
                                        <p:cTn id="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2667000" y="-602297"/>
            <a:ext cx="3810000" cy="206375"/>
          </a:xfrm>
          <a:prstGeom prst="rect">
            <a:avLst/>
          </a:prstGeom>
          <a:noFill/>
          <a:ln w="9525">
            <a:noFill/>
          </a:ln>
        </p:spPr>
        <p:txBody>
          <a:bodyPr>
            <a:spAutoFit/>
          </a:bodyPr>
          <a:p>
            <a:pPr marL="0" indent="0" algn="ctr"/>
            <a:r>
              <a:rPr lang="zh-CN" altLang="en-US" sz="750" b="0">
                <a:latin typeface="黑体" panose="02010609060101010101" charset="-122"/>
                <a:cs typeface="黑体" panose="02010609060101010101" charset="-122"/>
              </a:rPr>
              <a:t>表格</a:t>
            </a:r>
            <a:r>
              <a:rPr lang="zh-CN" altLang="en-US" sz="750" b="0">
                <a:latin typeface="等线 Light" panose="02010600030101010101" charset="-122"/>
                <a:cs typeface="等线 Light" panose="02010600030101010101" charset="-122"/>
              </a:rPr>
              <a:t> </a:t>
            </a:r>
            <a:r>
              <a:rPr lang="en-US" altLang="zh-CN" sz="750" b="0">
                <a:latin typeface="等线 Light" panose="02010600030101010101" charset="-122"/>
                <a:cs typeface="等线 Light" panose="02010600030101010101" charset="-122"/>
              </a:rPr>
              <a:t>9</a:t>
            </a:r>
            <a:r>
              <a:rPr lang="zh-CN" altLang="en-US" sz="750" b="0">
                <a:latin typeface="黑体" panose="02010609060101010101" charset="-122"/>
                <a:cs typeface="黑体" panose="02010609060101010101" charset="-122"/>
              </a:rPr>
              <a:t>实例数据表</a:t>
            </a:r>
            <a:r>
              <a:rPr lang="en-US" altLang="zh-CN" sz="750" b="0">
                <a:latin typeface="黑体" panose="02010609060101010101" charset="-122"/>
                <a:cs typeface="黑体" panose="02010609060101010101" charset="-122"/>
              </a:rPr>
              <a:t>-instance</a:t>
            </a:r>
            <a:endParaRPr lang="zh-CN" altLang="en-US" sz="1350"/>
          </a:p>
        </p:txBody>
      </p:sp>
      <p:sp>
        <p:nvSpPr>
          <p:cNvPr id="7" name="文本框 6"/>
          <p:cNvSpPr txBox="1"/>
          <p:nvPr/>
        </p:nvSpPr>
        <p:spPr>
          <a:xfrm>
            <a:off x="2667000" y="5436553"/>
            <a:ext cx="3810000" cy="333375"/>
          </a:xfrm>
          <a:prstGeom prst="rect">
            <a:avLst/>
          </a:prstGeom>
          <a:noFill/>
          <a:ln w="9525">
            <a:noFill/>
          </a:ln>
        </p:spPr>
        <p:txBody>
          <a:bodyPr>
            <a:spAutoFit/>
          </a:bodyPr>
          <a:p>
            <a:pPr marL="0" indent="0"/>
            <a:r>
              <a:rPr lang="en-US" altLang="zh-CN" sz="790" b="0">
                <a:latin typeface="等线" panose="02010600030101010101" charset="-122"/>
                <a:cs typeface="等线" panose="02010600030101010101" charset="-122"/>
              </a:rPr>
              <a:t> </a:t>
            </a:r>
            <a:endParaRPr lang="zh-CN" altLang="en-US" sz="1350"/>
          </a:p>
        </p:txBody>
      </p:sp>
      <p:sp>
        <p:nvSpPr>
          <p:cNvPr id="3" name="圆角矩形 2"/>
          <p:cNvSpPr>
            <a:spLocks noChangeArrowheads="1"/>
          </p:cNvSpPr>
          <p:nvPr/>
        </p:nvSpPr>
        <p:spPr bwMode="auto">
          <a:xfrm>
            <a:off x="436245" y="283845"/>
            <a:ext cx="1495425" cy="354965"/>
          </a:xfrm>
          <a:prstGeom prst="roundRect">
            <a:avLst>
              <a:gd name="adj" fmla="val 50000"/>
            </a:avLst>
          </a:prstGeom>
          <a:solidFill>
            <a:schemeClr val="accent1"/>
          </a:solidFill>
          <a:ln w="12700" algn="ctr">
            <a:noFill/>
            <a:miter lim="800000"/>
          </a:ln>
          <a:effectLst>
            <a:outerShdw blurRad="317500" dist="190500" dir="9000000" algn="r" rotWithShape="0">
              <a:prstClr val="black">
                <a:alpha val="40000"/>
              </a:prstClr>
            </a:outerShdw>
          </a:effectLst>
        </p:spPr>
        <p:txBody>
          <a:bodyPr lIns="91438" tIns="45719" rIns="91438" bIns="45719" anchor="ctr"/>
          <a:p>
            <a:pPr algn="ctr" defTabSz="913130">
              <a:defRPr/>
            </a:pPr>
            <a:r>
              <a:rPr lang="en-US" altLang="zh-CN">
                <a:solidFill>
                  <a:schemeClr val="bg1"/>
                </a:solidFill>
              </a:rPr>
              <a:t>SRS</a:t>
            </a:r>
            <a:endParaRPr lang="en-US" altLang="zh-CN">
              <a:solidFill>
                <a:schemeClr val="bg1"/>
              </a:solidFill>
            </a:endParaRPr>
          </a:p>
        </p:txBody>
      </p:sp>
      <p:sp>
        <p:nvSpPr>
          <p:cNvPr id="6" name="文本框 5"/>
          <p:cNvSpPr txBox="1"/>
          <p:nvPr/>
        </p:nvSpPr>
        <p:spPr>
          <a:xfrm>
            <a:off x="2201545" y="107950"/>
            <a:ext cx="6290945" cy="398780"/>
          </a:xfrm>
          <a:prstGeom prst="rect">
            <a:avLst/>
          </a:prstGeom>
          <a:noFill/>
          <a:ln w="9525">
            <a:noFill/>
          </a:ln>
        </p:spPr>
        <p:txBody>
          <a:bodyPr wrap="square">
            <a:spAutoFit/>
          </a:bodyPr>
          <a:p>
            <a:pPr indent="266700"/>
            <a:r>
              <a:rPr sz="2000" b="0">
                <a:latin typeface="黑体" panose="02010609060101010101" charset="-122"/>
                <a:ea typeface="黑体" panose="02010609060101010101" charset="-122"/>
                <a:cs typeface="黑体" panose="02010609060101010101" charset="-122"/>
              </a:rPr>
              <a:t>30.是否在数据字典的基础上定义了ER图？准确吗？</a:t>
            </a:r>
            <a:endParaRPr sz="2000" b="0">
              <a:latin typeface="黑体" panose="02010609060101010101" charset="-122"/>
              <a:ea typeface="黑体" panose="02010609060101010101" charset="-122"/>
              <a:cs typeface="黑体" panose="02010609060101010101" charset="-122"/>
            </a:endParaRPr>
          </a:p>
        </p:txBody>
      </p:sp>
      <p:graphicFrame>
        <p:nvGraphicFramePr>
          <p:cNvPr id="4" name="对象 -2147482427"/>
          <p:cNvGraphicFramePr>
            <a:graphicFrameLocks noChangeAspect="1"/>
          </p:cNvGraphicFramePr>
          <p:nvPr/>
        </p:nvGraphicFramePr>
        <p:xfrm>
          <a:off x="2418080" y="506730"/>
          <a:ext cx="4307840" cy="4568190"/>
        </p:xfrm>
        <a:graphic>
          <a:graphicData uri="http://schemas.openxmlformats.org/presentationml/2006/ole">
            <mc:AlternateContent xmlns:mc="http://schemas.openxmlformats.org/markup-compatibility/2006">
              <mc:Choice xmlns:v="urn:schemas-microsoft-com:vml" Requires="v">
                <p:oleObj spid="_x0000_s3076" name="" r:id="rId1" imgW="18054320" imgH="13988415" progId="Visio.Drawing.15">
                  <p:embed/>
                </p:oleObj>
              </mc:Choice>
              <mc:Fallback>
                <p:oleObj name="" r:id="rId1" imgW="18054320" imgH="13988415" progId="Visio.Drawing.15">
                  <p:embed/>
                  <p:pic>
                    <p:nvPicPr>
                      <p:cNvPr id="0" name="图片 3075"/>
                      <p:cNvPicPr/>
                      <p:nvPr/>
                    </p:nvPicPr>
                    <p:blipFill>
                      <a:blip r:embed="rId2"/>
                      <a:stretch>
                        <a:fillRect/>
                      </a:stretch>
                    </p:blipFill>
                    <p:spPr>
                      <a:xfrm>
                        <a:off x="2418080" y="506730"/>
                        <a:ext cx="4307840" cy="4568190"/>
                      </a:xfrm>
                      <a:prstGeom prst="rect">
                        <a:avLst/>
                      </a:prstGeom>
                      <a:noFill/>
                      <a:ln w="38100">
                        <a:noFill/>
                        <a:miter/>
                      </a:ln>
                    </p:spPr>
                  </p:pic>
                </p:oleObj>
              </mc:Fallback>
            </mc:AlternateContent>
          </a:graphicData>
        </a:graphic>
      </p:graphicFrame>
    </p:spTree>
  </p:cSld>
  <p:clrMapOvr>
    <a:masterClrMapping/>
  </p:clrMapOvr>
  <p:transition advClick="0" advTm="7000">
    <p:pull dir="l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p:tgtEl>
                                          <p:spTgt spid="3"/>
                                        </p:tgtEl>
                                        <p:attrNameLst>
                                          <p:attrName>ppt_y</p:attrName>
                                        </p:attrNameLst>
                                      </p:cBhvr>
                                      <p:tavLst>
                                        <p:tav tm="0">
                                          <p:val>
                                            <p:strVal val="#ppt_y-#ppt_h*1.125000"/>
                                          </p:val>
                                        </p:tav>
                                        <p:tav tm="100000">
                                          <p:val>
                                            <p:strVal val="#ppt_y"/>
                                          </p:val>
                                        </p:tav>
                                      </p:tavLst>
                                    </p:anim>
                                    <p:animEffect transition="in" filter="wipe(down)">
                                      <p:cBhvr>
                                        <p:cTn id="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2667000" y="-602297"/>
            <a:ext cx="3810000" cy="206375"/>
          </a:xfrm>
          <a:prstGeom prst="rect">
            <a:avLst/>
          </a:prstGeom>
          <a:noFill/>
          <a:ln w="9525">
            <a:noFill/>
          </a:ln>
        </p:spPr>
        <p:txBody>
          <a:bodyPr>
            <a:spAutoFit/>
          </a:bodyPr>
          <a:p>
            <a:pPr marL="0" indent="0" algn="ctr"/>
            <a:r>
              <a:rPr lang="zh-CN" altLang="en-US" sz="750" b="0">
                <a:latin typeface="黑体" panose="02010609060101010101" charset="-122"/>
                <a:cs typeface="黑体" panose="02010609060101010101" charset="-122"/>
              </a:rPr>
              <a:t>表格</a:t>
            </a:r>
            <a:r>
              <a:rPr lang="zh-CN" altLang="en-US" sz="750" b="0">
                <a:latin typeface="等线 Light" panose="02010600030101010101" charset="-122"/>
                <a:cs typeface="等线 Light" panose="02010600030101010101" charset="-122"/>
              </a:rPr>
              <a:t> </a:t>
            </a:r>
            <a:r>
              <a:rPr lang="en-US" altLang="zh-CN" sz="750" b="0">
                <a:latin typeface="等线 Light" panose="02010600030101010101" charset="-122"/>
                <a:cs typeface="等线 Light" panose="02010600030101010101" charset="-122"/>
              </a:rPr>
              <a:t>9</a:t>
            </a:r>
            <a:r>
              <a:rPr lang="zh-CN" altLang="en-US" sz="750" b="0">
                <a:latin typeface="黑体" panose="02010609060101010101" charset="-122"/>
                <a:cs typeface="黑体" panose="02010609060101010101" charset="-122"/>
              </a:rPr>
              <a:t>实例数据表</a:t>
            </a:r>
            <a:r>
              <a:rPr lang="en-US" altLang="zh-CN" sz="750" b="0">
                <a:latin typeface="黑体" panose="02010609060101010101" charset="-122"/>
                <a:cs typeface="黑体" panose="02010609060101010101" charset="-122"/>
              </a:rPr>
              <a:t>-instance</a:t>
            </a:r>
            <a:endParaRPr lang="zh-CN" altLang="en-US" sz="1350"/>
          </a:p>
        </p:txBody>
      </p:sp>
      <p:sp>
        <p:nvSpPr>
          <p:cNvPr id="7" name="文本框 6"/>
          <p:cNvSpPr txBox="1"/>
          <p:nvPr/>
        </p:nvSpPr>
        <p:spPr>
          <a:xfrm>
            <a:off x="2667000" y="5436553"/>
            <a:ext cx="3810000" cy="333375"/>
          </a:xfrm>
          <a:prstGeom prst="rect">
            <a:avLst/>
          </a:prstGeom>
          <a:noFill/>
          <a:ln w="9525">
            <a:noFill/>
          </a:ln>
        </p:spPr>
        <p:txBody>
          <a:bodyPr>
            <a:spAutoFit/>
          </a:bodyPr>
          <a:p>
            <a:pPr marL="0" indent="0"/>
            <a:r>
              <a:rPr lang="en-US" altLang="zh-CN" sz="790" b="0">
                <a:latin typeface="等线" panose="02010600030101010101" charset="-122"/>
                <a:cs typeface="等线" panose="02010600030101010101" charset="-122"/>
              </a:rPr>
              <a:t> </a:t>
            </a:r>
            <a:endParaRPr lang="zh-CN" altLang="en-US" sz="1350"/>
          </a:p>
        </p:txBody>
      </p:sp>
      <p:sp>
        <p:nvSpPr>
          <p:cNvPr id="3" name="圆角矩形 2"/>
          <p:cNvSpPr>
            <a:spLocks noChangeArrowheads="1"/>
          </p:cNvSpPr>
          <p:nvPr/>
        </p:nvSpPr>
        <p:spPr bwMode="auto">
          <a:xfrm>
            <a:off x="436245" y="283845"/>
            <a:ext cx="1495425" cy="354965"/>
          </a:xfrm>
          <a:prstGeom prst="roundRect">
            <a:avLst>
              <a:gd name="adj" fmla="val 50000"/>
            </a:avLst>
          </a:prstGeom>
          <a:solidFill>
            <a:schemeClr val="accent1"/>
          </a:solidFill>
          <a:ln w="12700" algn="ctr">
            <a:noFill/>
            <a:miter lim="800000"/>
          </a:ln>
          <a:effectLst>
            <a:outerShdw blurRad="317500" dist="190500" dir="9000000" algn="r" rotWithShape="0">
              <a:prstClr val="black">
                <a:alpha val="40000"/>
              </a:prstClr>
            </a:outerShdw>
          </a:effectLst>
        </p:spPr>
        <p:txBody>
          <a:bodyPr lIns="91438" tIns="45719" rIns="91438" bIns="45719" anchor="ctr"/>
          <a:p>
            <a:pPr algn="ctr" defTabSz="913130">
              <a:defRPr/>
            </a:pPr>
            <a:r>
              <a:rPr lang="en-US" altLang="zh-CN">
                <a:solidFill>
                  <a:schemeClr val="bg1"/>
                </a:solidFill>
              </a:rPr>
              <a:t>SRS</a:t>
            </a:r>
            <a:endParaRPr lang="zh-CN" altLang="en-US">
              <a:solidFill>
                <a:schemeClr val="bg1"/>
              </a:solidFill>
            </a:endParaRPr>
          </a:p>
        </p:txBody>
      </p:sp>
      <p:sp>
        <p:nvSpPr>
          <p:cNvPr id="6" name="文本框 5"/>
          <p:cNvSpPr txBox="1"/>
          <p:nvPr/>
        </p:nvSpPr>
        <p:spPr>
          <a:xfrm>
            <a:off x="2237105" y="358140"/>
            <a:ext cx="6290945" cy="337185"/>
          </a:xfrm>
          <a:prstGeom prst="rect">
            <a:avLst/>
          </a:prstGeom>
          <a:noFill/>
          <a:ln w="9525">
            <a:noFill/>
          </a:ln>
        </p:spPr>
        <p:txBody>
          <a:bodyPr wrap="square">
            <a:spAutoFit/>
          </a:bodyPr>
          <a:p>
            <a:pPr indent="266700"/>
            <a:r>
              <a:rPr sz="1600" b="1">
                <a:latin typeface="华文楷体" panose="02010600040101010101" charset="-122"/>
                <a:ea typeface="华文楷体" panose="02010600040101010101" charset="-122"/>
                <a:cs typeface="华文楷体" panose="02010600040101010101" charset="-122"/>
              </a:rPr>
              <a:t>30.是否在数据字典的基础上定义了ER图？准确吗？</a:t>
            </a:r>
            <a:endParaRPr sz="1600" b="1">
              <a:latin typeface="华文楷体" panose="02010600040101010101" charset="-122"/>
              <a:ea typeface="华文楷体" panose="02010600040101010101" charset="-122"/>
              <a:cs typeface="华文楷体" panose="02010600040101010101" charset="-122"/>
            </a:endParaRPr>
          </a:p>
        </p:txBody>
      </p:sp>
      <p:sp>
        <p:nvSpPr>
          <p:cNvPr id="5" name="文本框 4"/>
          <p:cNvSpPr txBox="1"/>
          <p:nvPr/>
        </p:nvSpPr>
        <p:spPr>
          <a:xfrm>
            <a:off x="735330" y="1938020"/>
            <a:ext cx="2616835" cy="1076325"/>
          </a:xfrm>
          <a:prstGeom prst="rect">
            <a:avLst/>
          </a:prstGeom>
          <a:noFill/>
          <a:ln w="9525">
            <a:noFill/>
          </a:ln>
        </p:spPr>
        <p:txBody>
          <a:bodyPr wrap="square">
            <a:spAutoFit/>
          </a:bodyPr>
          <a:p>
            <a:pPr indent="266700"/>
            <a:r>
              <a:rPr lang="zh-CN" sz="1600" b="0">
                <a:latin typeface="华文楷体" panose="02010600040101010101" charset="-122"/>
                <a:ea typeface="华文楷体" panose="02010600040101010101" charset="-122"/>
                <a:cs typeface="华文楷体" panose="02010600040101010101" charset="-122"/>
              </a:rPr>
              <a:t>根据上次评审的要求，我们对</a:t>
            </a:r>
            <a:r>
              <a:rPr lang="en-US" altLang="zh-CN" sz="1600" b="0">
                <a:latin typeface="华文楷体" panose="02010600040101010101" charset="-122"/>
                <a:ea typeface="华文楷体" panose="02010600040101010101" charset="-122"/>
                <a:cs typeface="华文楷体" panose="02010600040101010101" charset="-122"/>
              </a:rPr>
              <a:t>E-R</a:t>
            </a:r>
            <a:r>
              <a:rPr lang="zh-CN" altLang="en-US" sz="1600" b="0">
                <a:latin typeface="华文楷体" panose="02010600040101010101" charset="-122"/>
                <a:ea typeface="华文楷体" panose="02010600040101010101" charset="-122"/>
                <a:cs typeface="华文楷体" panose="02010600040101010101" charset="-122"/>
              </a:rPr>
              <a:t>图进行了拆解，例如，这是聊天板块的</a:t>
            </a:r>
            <a:r>
              <a:rPr lang="en-US" altLang="zh-CN" sz="1600" b="0">
                <a:latin typeface="华文楷体" panose="02010600040101010101" charset="-122"/>
                <a:ea typeface="华文楷体" panose="02010600040101010101" charset="-122"/>
                <a:cs typeface="华文楷体" panose="02010600040101010101" charset="-122"/>
              </a:rPr>
              <a:t>E-R</a:t>
            </a:r>
            <a:r>
              <a:rPr lang="zh-CN" altLang="en-US" sz="1600" b="0">
                <a:latin typeface="华文楷体" panose="02010600040101010101" charset="-122"/>
                <a:ea typeface="华文楷体" panose="02010600040101010101" charset="-122"/>
                <a:cs typeface="华文楷体" panose="02010600040101010101" charset="-122"/>
              </a:rPr>
              <a:t>图</a:t>
            </a:r>
            <a:endParaRPr lang="zh-CN" altLang="en-US" sz="1600" b="0">
              <a:latin typeface="华文楷体" panose="02010600040101010101" charset="-122"/>
              <a:ea typeface="华文楷体" panose="02010600040101010101" charset="-122"/>
              <a:cs typeface="华文楷体" panose="02010600040101010101" charset="-122"/>
            </a:endParaRPr>
          </a:p>
        </p:txBody>
      </p:sp>
      <p:graphicFrame>
        <p:nvGraphicFramePr>
          <p:cNvPr id="8" name="对象 7"/>
          <p:cNvGraphicFramePr/>
          <p:nvPr/>
        </p:nvGraphicFramePr>
        <p:xfrm>
          <a:off x="3874135" y="884555"/>
          <a:ext cx="3555365" cy="3937000"/>
        </p:xfrm>
        <a:graphic>
          <a:graphicData uri="http://schemas.openxmlformats.org/presentationml/2006/ole">
            <mc:AlternateContent xmlns:mc="http://schemas.openxmlformats.org/markup-compatibility/2006">
              <mc:Choice xmlns:v="urn:schemas-microsoft-com:vml" Requires="v">
                <p:oleObj spid="_x0000_s9" name="" r:id="rId1" imgW="4951730" imgH="5724525" progId="Visio.Drawing.15">
                  <p:embed/>
                </p:oleObj>
              </mc:Choice>
              <mc:Fallback>
                <p:oleObj name="" r:id="rId1" imgW="4951730" imgH="5724525" progId="Visio.Drawing.15">
                  <p:embed/>
                  <p:pic>
                    <p:nvPicPr>
                      <p:cNvPr id="0" name="图片 8"/>
                      <p:cNvPicPr/>
                      <p:nvPr/>
                    </p:nvPicPr>
                    <p:blipFill>
                      <a:blip r:embed="rId2"/>
                      <a:stretch>
                        <a:fillRect/>
                      </a:stretch>
                    </p:blipFill>
                    <p:spPr>
                      <a:xfrm>
                        <a:off x="3874135" y="884555"/>
                        <a:ext cx="3555365" cy="3937000"/>
                      </a:xfrm>
                      <a:prstGeom prst="rect">
                        <a:avLst/>
                      </a:prstGeom>
                    </p:spPr>
                  </p:pic>
                </p:oleObj>
              </mc:Fallback>
            </mc:AlternateContent>
          </a:graphicData>
        </a:graphic>
      </p:graphicFrame>
    </p:spTree>
  </p:cSld>
  <p:clrMapOvr>
    <a:masterClrMapping/>
  </p:clrMapOvr>
  <p:transition advClick="0" advTm="7000">
    <p:pull dir="l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p:tgtEl>
                                          <p:spTgt spid="3"/>
                                        </p:tgtEl>
                                        <p:attrNameLst>
                                          <p:attrName>ppt_y</p:attrName>
                                        </p:attrNameLst>
                                      </p:cBhvr>
                                      <p:tavLst>
                                        <p:tav tm="0">
                                          <p:val>
                                            <p:strVal val="#ppt_y-#ppt_h*1.125000"/>
                                          </p:val>
                                        </p:tav>
                                        <p:tav tm="100000">
                                          <p:val>
                                            <p:strVal val="#ppt_y"/>
                                          </p:val>
                                        </p:tav>
                                      </p:tavLst>
                                    </p:anim>
                                    <p:animEffect transition="in" filter="wipe(down)">
                                      <p:cBhvr>
                                        <p:cTn id="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圆角矩形 26"/>
          <p:cNvSpPr>
            <a:spLocks noChangeArrowheads="1"/>
          </p:cNvSpPr>
          <p:nvPr/>
        </p:nvSpPr>
        <p:spPr bwMode="auto">
          <a:xfrm>
            <a:off x="669925" y="459740"/>
            <a:ext cx="1495425" cy="354965"/>
          </a:xfrm>
          <a:prstGeom prst="roundRect">
            <a:avLst>
              <a:gd name="adj" fmla="val 50000"/>
            </a:avLst>
          </a:prstGeom>
          <a:solidFill>
            <a:schemeClr val="accent1"/>
          </a:solidFill>
          <a:ln w="12700" algn="ctr">
            <a:noFill/>
            <a:miter lim="800000"/>
          </a:ln>
          <a:effectLst>
            <a:outerShdw blurRad="317500" dist="190500" dir="9000000" algn="r" rotWithShape="0">
              <a:prstClr val="black">
                <a:alpha val="40000"/>
              </a:prstClr>
            </a:outerShdw>
          </a:effectLst>
        </p:spPr>
        <p:txBody>
          <a:bodyPr lIns="91438" tIns="45719" rIns="91438" bIns="45719" anchor="ctr"/>
          <a:p>
            <a:pPr algn="ctr" defTabSz="913130">
              <a:defRPr/>
            </a:pPr>
            <a:r>
              <a:rPr lang="zh-CN" altLang="en-US">
                <a:solidFill>
                  <a:schemeClr val="bg1"/>
                </a:solidFill>
              </a:rPr>
              <a:t>里程碑提交</a:t>
            </a:r>
            <a:endParaRPr lang="zh-CN" altLang="en-US">
              <a:solidFill>
                <a:schemeClr val="bg1"/>
              </a:solidFill>
            </a:endParaRPr>
          </a:p>
        </p:txBody>
      </p:sp>
      <p:sp>
        <p:nvSpPr>
          <p:cNvPr id="100" name="文本框 99"/>
          <p:cNvSpPr txBox="1"/>
          <p:nvPr/>
        </p:nvSpPr>
        <p:spPr>
          <a:xfrm>
            <a:off x="2432685" y="288925"/>
            <a:ext cx="6290945" cy="583565"/>
          </a:xfrm>
          <a:prstGeom prst="rect">
            <a:avLst/>
          </a:prstGeom>
          <a:noFill/>
          <a:ln w="9525">
            <a:noFill/>
          </a:ln>
        </p:spPr>
        <p:txBody>
          <a:bodyPr wrap="square">
            <a:spAutoFit/>
          </a:bodyPr>
          <a:p>
            <a:pPr marL="0" indent="266700"/>
            <a:r>
              <a:rPr sz="1600" b="1">
                <a:latin typeface="华文楷体" panose="02010600040101010101" charset="-122"/>
                <a:ea typeface="华文楷体" panose="02010600040101010101" charset="-122"/>
                <a:cs typeface="华文楷体" panose="02010600040101010101" charset="-122"/>
              </a:rPr>
              <a:t>2.总体上，是否完成了大作业要求的全部的里程碑任务？是否按时提交？</a:t>
            </a:r>
            <a:endParaRPr sz="1600" b="1">
              <a:latin typeface="华文楷体" panose="02010600040101010101" charset="-122"/>
              <a:ea typeface="华文楷体" panose="02010600040101010101" charset="-122"/>
              <a:cs typeface="华文楷体" panose="02010600040101010101" charset="-122"/>
            </a:endParaRPr>
          </a:p>
        </p:txBody>
      </p:sp>
      <p:sp>
        <p:nvSpPr>
          <p:cNvPr id="9" name="文本框 8"/>
          <p:cNvSpPr txBox="1"/>
          <p:nvPr/>
        </p:nvSpPr>
        <p:spPr>
          <a:xfrm>
            <a:off x="-43815" y="1111250"/>
            <a:ext cx="2017395" cy="368300"/>
          </a:xfrm>
          <a:prstGeom prst="rect">
            <a:avLst/>
          </a:prstGeom>
          <a:noFill/>
        </p:spPr>
        <p:txBody>
          <a:bodyPr wrap="none" rtlCol="0" anchor="t">
            <a:spAutoFit/>
          </a:bodyPr>
          <a:p>
            <a:pPr marL="0" indent="266700"/>
            <a:r>
              <a:rPr lang="en-US">
                <a:latin typeface="黑体" panose="02010609060101010101" charset="-122"/>
                <a:ea typeface="黑体" panose="02010609060101010101" charset="-122"/>
                <a:cs typeface="黑体" panose="02010609060101010101" charset="-122"/>
                <a:sym typeface="+mn-ea"/>
              </a:rPr>
              <a:t>1.</a:t>
            </a:r>
            <a:r>
              <a:rPr lang="zh-CN" altLang="en-US">
                <a:latin typeface="黑体" panose="02010609060101010101" charset="-122"/>
                <a:ea typeface="黑体" panose="02010609060101010101" charset="-122"/>
                <a:cs typeface="黑体" panose="02010609060101010101" charset="-122"/>
                <a:sym typeface="+mn-ea"/>
              </a:rPr>
              <a:t>需求工程计划</a:t>
            </a:r>
            <a:endParaRPr lang="zh-CN" altLang="en-US">
              <a:latin typeface="黑体" panose="02010609060101010101" charset="-122"/>
              <a:ea typeface="黑体" panose="02010609060101010101" charset="-122"/>
              <a:cs typeface="黑体" panose="02010609060101010101" charset="-122"/>
              <a:sym typeface="+mn-ea"/>
            </a:endParaRPr>
          </a:p>
        </p:txBody>
      </p:sp>
      <p:sp>
        <p:nvSpPr>
          <p:cNvPr id="10" name="文本框 9"/>
          <p:cNvSpPr txBox="1"/>
          <p:nvPr/>
        </p:nvSpPr>
        <p:spPr>
          <a:xfrm>
            <a:off x="-8255" y="1996440"/>
            <a:ext cx="1560195" cy="368300"/>
          </a:xfrm>
          <a:prstGeom prst="rect">
            <a:avLst/>
          </a:prstGeom>
          <a:noFill/>
        </p:spPr>
        <p:txBody>
          <a:bodyPr wrap="none" rtlCol="0" anchor="t">
            <a:spAutoFit/>
          </a:bodyPr>
          <a:p>
            <a:pPr marL="0" indent="266700"/>
            <a:r>
              <a:rPr lang="en-US">
                <a:latin typeface="黑体" panose="02010609060101010101" charset="-122"/>
                <a:ea typeface="黑体" panose="02010609060101010101" charset="-122"/>
                <a:cs typeface="黑体" panose="02010609060101010101" charset="-122"/>
                <a:sym typeface="+mn-ea"/>
              </a:rPr>
              <a:t>2.</a:t>
            </a:r>
            <a:r>
              <a:rPr lang="zh-CN" altLang="en-US">
                <a:latin typeface="黑体" panose="02010609060101010101" charset="-122"/>
                <a:ea typeface="黑体" panose="02010609060101010101" charset="-122"/>
                <a:cs typeface="黑体" panose="02010609060101010101" charset="-122"/>
                <a:sym typeface="+mn-ea"/>
              </a:rPr>
              <a:t>翻转课堂</a:t>
            </a:r>
            <a:endParaRPr lang="zh-CN" altLang="en-US">
              <a:latin typeface="黑体" panose="02010609060101010101" charset="-122"/>
              <a:ea typeface="黑体" panose="02010609060101010101" charset="-122"/>
              <a:cs typeface="黑体" panose="02010609060101010101" charset="-122"/>
              <a:sym typeface="+mn-ea"/>
            </a:endParaRPr>
          </a:p>
        </p:txBody>
      </p:sp>
      <p:pic>
        <p:nvPicPr>
          <p:cNvPr id="14" name="图片 13"/>
          <p:cNvPicPr>
            <a:picLocks noChangeAspect="1"/>
          </p:cNvPicPr>
          <p:nvPr/>
        </p:nvPicPr>
        <p:blipFill>
          <a:blip r:embed="rId1"/>
          <a:srcRect t="51330" r="38342"/>
          <a:stretch>
            <a:fillRect/>
          </a:stretch>
        </p:blipFill>
        <p:spPr>
          <a:xfrm>
            <a:off x="242570" y="1564005"/>
            <a:ext cx="5229225" cy="348615"/>
          </a:xfrm>
          <a:prstGeom prst="rect">
            <a:avLst/>
          </a:prstGeom>
        </p:spPr>
      </p:pic>
      <p:pic>
        <p:nvPicPr>
          <p:cNvPr id="17" name="图片 16"/>
          <p:cNvPicPr>
            <a:picLocks noChangeAspect="1"/>
          </p:cNvPicPr>
          <p:nvPr/>
        </p:nvPicPr>
        <p:blipFill>
          <a:blip r:embed="rId1"/>
          <a:srcRect t="49025" r="38964"/>
          <a:stretch>
            <a:fillRect/>
          </a:stretch>
        </p:blipFill>
        <p:spPr>
          <a:xfrm>
            <a:off x="331470" y="2715895"/>
            <a:ext cx="5176520" cy="365125"/>
          </a:xfrm>
          <a:prstGeom prst="rect">
            <a:avLst/>
          </a:prstGeom>
        </p:spPr>
      </p:pic>
      <p:pic>
        <p:nvPicPr>
          <p:cNvPr id="18" name="图片 17"/>
          <p:cNvPicPr>
            <a:picLocks noChangeAspect="1"/>
          </p:cNvPicPr>
          <p:nvPr/>
        </p:nvPicPr>
        <p:blipFill>
          <a:blip r:embed="rId2"/>
          <a:srcRect t="-1268" r="27421"/>
          <a:stretch>
            <a:fillRect/>
          </a:stretch>
        </p:blipFill>
        <p:spPr>
          <a:xfrm>
            <a:off x="331470" y="3002280"/>
            <a:ext cx="5121275" cy="354965"/>
          </a:xfrm>
          <a:prstGeom prst="rect">
            <a:avLst/>
          </a:prstGeom>
        </p:spPr>
      </p:pic>
      <p:pic>
        <p:nvPicPr>
          <p:cNvPr id="19" name="图片 18"/>
          <p:cNvPicPr>
            <a:picLocks noChangeAspect="1"/>
          </p:cNvPicPr>
          <p:nvPr/>
        </p:nvPicPr>
        <p:blipFill>
          <a:blip r:embed="rId3"/>
          <a:srcRect t="56373" r="31262"/>
          <a:stretch>
            <a:fillRect/>
          </a:stretch>
        </p:blipFill>
        <p:spPr>
          <a:xfrm>
            <a:off x="267970" y="3357245"/>
            <a:ext cx="5248275" cy="282575"/>
          </a:xfrm>
          <a:prstGeom prst="rect">
            <a:avLst/>
          </a:prstGeom>
        </p:spPr>
      </p:pic>
      <p:pic>
        <p:nvPicPr>
          <p:cNvPr id="20" name="图片 19"/>
          <p:cNvPicPr>
            <a:picLocks noChangeAspect="1"/>
          </p:cNvPicPr>
          <p:nvPr/>
        </p:nvPicPr>
        <p:blipFill>
          <a:blip r:embed="rId4"/>
          <a:srcRect t="4245" r="27344" b="15094"/>
          <a:stretch>
            <a:fillRect/>
          </a:stretch>
        </p:blipFill>
        <p:spPr>
          <a:xfrm>
            <a:off x="331470" y="3651885"/>
            <a:ext cx="5176520" cy="325755"/>
          </a:xfrm>
          <a:prstGeom prst="rect">
            <a:avLst/>
          </a:prstGeom>
        </p:spPr>
      </p:pic>
      <p:pic>
        <p:nvPicPr>
          <p:cNvPr id="21" name="图片 20"/>
          <p:cNvPicPr>
            <a:picLocks noChangeAspect="1"/>
          </p:cNvPicPr>
          <p:nvPr/>
        </p:nvPicPr>
        <p:blipFill>
          <a:blip r:embed="rId5"/>
          <a:srcRect r="15715" b="1449"/>
          <a:stretch>
            <a:fillRect/>
          </a:stretch>
        </p:blipFill>
        <p:spPr>
          <a:xfrm>
            <a:off x="304165" y="3977640"/>
            <a:ext cx="5176520" cy="345440"/>
          </a:xfrm>
          <a:prstGeom prst="rect">
            <a:avLst/>
          </a:prstGeom>
        </p:spPr>
      </p:pic>
      <p:pic>
        <p:nvPicPr>
          <p:cNvPr id="22" name="图片 21"/>
          <p:cNvPicPr>
            <a:picLocks noChangeAspect="1"/>
          </p:cNvPicPr>
          <p:nvPr/>
        </p:nvPicPr>
        <p:blipFill>
          <a:blip r:embed="rId6"/>
          <a:srcRect t="9127" r="35385" b="15476"/>
          <a:stretch>
            <a:fillRect/>
          </a:stretch>
        </p:blipFill>
        <p:spPr>
          <a:xfrm>
            <a:off x="331470" y="4336415"/>
            <a:ext cx="5140325" cy="361950"/>
          </a:xfrm>
          <a:prstGeom prst="rect">
            <a:avLst/>
          </a:prstGeom>
        </p:spPr>
      </p:pic>
      <p:pic>
        <p:nvPicPr>
          <p:cNvPr id="3" name="图片 2"/>
          <p:cNvPicPr>
            <a:picLocks noChangeAspect="1"/>
          </p:cNvPicPr>
          <p:nvPr/>
        </p:nvPicPr>
        <p:blipFill>
          <a:blip r:embed="rId7"/>
          <a:stretch>
            <a:fillRect/>
          </a:stretch>
        </p:blipFill>
        <p:spPr>
          <a:xfrm>
            <a:off x="5648960" y="3081020"/>
            <a:ext cx="3223260" cy="1379855"/>
          </a:xfrm>
          <a:prstGeom prst="rect">
            <a:avLst/>
          </a:prstGeom>
        </p:spPr>
      </p:pic>
      <p:pic>
        <p:nvPicPr>
          <p:cNvPr id="4" name="图片 3"/>
          <p:cNvPicPr>
            <a:picLocks noChangeAspect="1"/>
          </p:cNvPicPr>
          <p:nvPr/>
        </p:nvPicPr>
        <p:blipFill>
          <a:blip r:embed="rId8"/>
          <a:stretch>
            <a:fillRect/>
          </a:stretch>
        </p:blipFill>
        <p:spPr>
          <a:xfrm>
            <a:off x="5516245" y="1621790"/>
            <a:ext cx="3260090" cy="21971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p:tgtEl>
                                          <p:spTgt spid="27"/>
                                        </p:tgtEl>
                                        <p:attrNameLst>
                                          <p:attrName>ppt_y</p:attrName>
                                        </p:attrNameLst>
                                      </p:cBhvr>
                                      <p:tavLst>
                                        <p:tav tm="0">
                                          <p:val>
                                            <p:strVal val="#ppt_y-#ppt_h*1.125000"/>
                                          </p:val>
                                        </p:tav>
                                        <p:tav tm="100000">
                                          <p:val>
                                            <p:strVal val="#ppt_y"/>
                                          </p:val>
                                        </p:tav>
                                      </p:tavLst>
                                    </p:anim>
                                    <p:animEffect transition="in" filter="wipe(down)">
                                      <p:cBhvr>
                                        <p:cTn id="8"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ldLvl="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2667000" y="-602297"/>
            <a:ext cx="3810000" cy="206375"/>
          </a:xfrm>
          <a:prstGeom prst="rect">
            <a:avLst/>
          </a:prstGeom>
          <a:noFill/>
          <a:ln w="9525">
            <a:noFill/>
          </a:ln>
        </p:spPr>
        <p:txBody>
          <a:bodyPr>
            <a:spAutoFit/>
          </a:bodyPr>
          <a:p>
            <a:pPr indent="0" algn="ctr"/>
            <a:r>
              <a:rPr lang="zh-CN" altLang="en-US" sz="750" b="0">
                <a:latin typeface="黑体" panose="02010609060101010101" charset="-122"/>
                <a:cs typeface="黑体" panose="02010609060101010101" charset="-122"/>
              </a:rPr>
              <a:t>表格</a:t>
            </a:r>
            <a:r>
              <a:rPr lang="zh-CN" altLang="en-US" sz="750" b="0">
                <a:latin typeface="等线 Light" panose="02010600030101010101" charset="-122"/>
                <a:cs typeface="等线 Light" panose="02010600030101010101" charset="-122"/>
              </a:rPr>
              <a:t> </a:t>
            </a:r>
            <a:r>
              <a:rPr lang="en-US" altLang="zh-CN" sz="750" b="0">
                <a:latin typeface="等线 Light" panose="02010600030101010101" charset="-122"/>
                <a:cs typeface="等线 Light" panose="02010600030101010101" charset="-122"/>
              </a:rPr>
              <a:t>9</a:t>
            </a:r>
            <a:r>
              <a:rPr lang="zh-CN" altLang="en-US" sz="750" b="0">
                <a:latin typeface="黑体" panose="02010609060101010101" charset="-122"/>
                <a:cs typeface="黑体" panose="02010609060101010101" charset="-122"/>
              </a:rPr>
              <a:t>实例数据表</a:t>
            </a:r>
            <a:r>
              <a:rPr lang="en-US" altLang="zh-CN" sz="750" b="0">
                <a:latin typeface="黑体" panose="02010609060101010101" charset="-122"/>
                <a:cs typeface="黑体" panose="02010609060101010101" charset="-122"/>
              </a:rPr>
              <a:t>-instance</a:t>
            </a:r>
            <a:endParaRPr lang="zh-CN" altLang="en-US" sz="1350"/>
          </a:p>
        </p:txBody>
      </p:sp>
      <p:sp>
        <p:nvSpPr>
          <p:cNvPr id="7" name="文本框 6"/>
          <p:cNvSpPr txBox="1"/>
          <p:nvPr/>
        </p:nvSpPr>
        <p:spPr>
          <a:xfrm>
            <a:off x="2667000" y="5436553"/>
            <a:ext cx="3810000" cy="333375"/>
          </a:xfrm>
          <a:prstGeom prst="rect">
            <a:avLst/>
          </a:prstGeom>
          <a:noFill/>
          <a:ln w="9525">
            <a:noFill/>
          </a:ln>
        </p:spPr>
        <p:txBody>
          <a:bodyPr>
            <a:spAutoFit/>
          </a:bodyPr>
          <a:p>
            <a:pPr indent="0"/>
            <a:r>
              <a:rPr lang="en-US" altLang="zh-CN" sz="790" b="0">
                <a:latin typeface="等线" panose="02010600030101010101" charset="-122"/>
                <a:cs typeface="等线" panose="02010600030101010101" charset="-122"/>
              </a:rPr>
              <a:t> </a:t>
            </a:r>
            <a:endParaRPr lang="zh-CN" altLang="en-US" sz="1350"/>
          </a:p>
        </p:txBody>
      </p:sp>
      <p:sp>
        <p:nvSpPr>
          <p:cNvPr id="3" name="圆角矩形 2"/>
          <p:cNvSpPr>
            <a:spLocks noChangeArrowheads="1"/>
          </p:cNvSpPr>
          <p:nvPr/>
        </p:nvSpPr>
        <p:spPr bwMode="auto">
          <a:xfrm>
            <a:off x="436245" y="283845"/>
            <a:ext cx="1495425" cy="354965"/>
          </a:xfrm>
          <a:prstGeom prst="roundRect">
            <a:avLst>
              <a:gd name="adj" fmla="val 50000"/>
            </a:avLst>
          </a:prstGeom>
          <a:solidFill>
            <a:schemeClr val="accent1"/>
          </a:solidFill>
          <a:ln w="12700" algn="ctr">
            <a:noFill/>
            <a:miter lim="800000"/>
          </a:ln>
          <a:effectLst>
            <a:outerShdw blurRad="317500" dist="190500" dir="9000000" algn="r" rotWithShape="0">
              <a:prstClr val="black">
                <a:alpha val="40000"/>
              </a:prstClr>
            </a:outerShdw>
          </a:effectLst>
        </p:spPr>
        <p:txBody>
          <a:bodyPr lIns="91438" tIns="45719" rIns="91438" bIns="45719" anchor="ctr"/>
          <a:p>
            <a:pPr algn="ctr" defTabSz="913130">
              <a:defRPr/>
            </a:pPr>
            <a:r>
              <a:rPr lang="en-US" altLang="zh-CN">
                <a:solidFill>
                  <a:schemeClr val="bg1"/>
                </a:solidFill>
              </a:rPr>
              <a:t>SRS</a:t>
            </a:r>
            <a:endParaRPr lang="en-US" altLang="zh-CN">
              <a:solidFill>
                <a:schemeClr val="bg1"/>
              </a:solidFill>
            </a:endParaRPr>
          </a:p>
        </p:txBody>
      </p:sp>
      <p:sp>
        <p:nvSpPr>
          <p:cNvPr id="6" name="文本框 5"/>
          <p:cNvSpPr txBox="1"/>
          <p:nvPr/>
        </p:nvSpPr>
        <p:spPr>
          <a:xfrm>
            <a:off x="2265045" y="351790"/>
            <a:ext cx="6290945" cy="337185"/>
          </a:xfrm>
          <a:prstGeom prst="rect">
            <a:avLst/>
          </a:prstGeom>
          <a:noFill/>
          <a:ln w="9525">
            <a:noFill/>
          </a:ln>
        </p:spPr>
        <p:txBody>
          <a:bodyPr wrap="square">
            <a:spAutoFit/>
          </a:bodyPr>
          <a:p>
            <a:pPr indent="266700"/>
            <a:r>
              <a:rPr sz="1600" b="1">
                <a:latin typeface="华文楷体" panose="02010600040101010101" charset="-122"/>
                <a:ea typeface="华文楷体" panose="02010600040101010101" charset="-122"/>
                <a:cs typeface="华文楷体" panose="02010600040101010101" charset="-122"/>
              </a:rPr>
              <a:t>31.SRS中是否对定义了系统的实现环境？运行环境？</a:t>
            </a:r>
            <a:endParaRPr sz="1600" b="1">
              <a:latin typeface="华文楷体" panose="02010600040101010101" charset="-122"/>
              <a:ea typeface="华文楷体" panose="02010600040101010101" charset="-122"/>
              <a:cs typeface="华文楷体" panose="02010600040101010101" charset="-122"/>
            </a:endParaRPr>
          </a:p>
        </p:txBody>
      </p:sp>
      <p:sp>
        <p:nvSpPr>
          <p:cNvPr id="100" name="文本框 99"/>
          <p:cNvSpPr txBox="1"/>
          <p:nvPr/>
        </p:nvSpPr>
        <p:spPr>
          <a:xfrm>
            <a:off x="1365885" y="1218565"/>
            <a:ext cx="6167755" cy="2707005"/>
          </a:xfrm>
          <a:prstGeom prst="rect">
            <a:avLst/>
          </a:prstGeom>
          <a:noFill/>
          <a:ln w="9525">
            <a:noFill/>
          </a:ln>
        </p:spPr>
        <p:txBody>
          <a:bodyPr wrap="square">
            <a:spAutoFit/>
          </a:bodyPr>
          <a:p>
            <a:pPr indent="0"/>
            <a:r>
              <a:rPr lang="zh-CN" sz="1600" b="1">
                <a:latin typeface="黑体" panose="02010609060101010101" charset="-122"/>
                <a:ea typeface="黑体" panose="02010609060101010101" charset="-122"/>
                <a:cs typeface="黑体" panose="02010609060101010101" charset="-122"/>
              </a:rPr>
              <a:t>系统运行环境</a:t>
            </a:r>
            <a:endParaRPr lang="en-US" sz="1400" b="1">
              <a:latin typeface="黑体" panose="02010609060101010101" charset="-122"/>
              <a:ea typeface="黑体" panose="02010609060101010101" charset="-122"/>
              <a:cs typeface="黑体" panose="02010609060101010101" charset="-122"/>
            </a:endParaRPr>
          </a:p>
          <a:p>
            <a:pPr indent="0"/>
            <a:r>
              <a:rPr lang="zh-CN" sz="1400" b="1">
                <a:latin typeface="黑体" panose="02010609060101010101" charset="-122"/>
                <a:ea typeface="黑体" panose="02010609060101010101" charset="-122"/>
                <a:cs typeface="黑体" panose="02010609060101010101" charset="-122"/>
              </a:rPr>
              <a:t>设备及分布</a:t>
            </a:r>
            <a:r>
              <a:rPr lang="en-US" sz="1050" b="0">
                <a:latin typeface="黑体" panose="02010609060101010101" charset="-122"/>
                <a:ea typeface="黑体" panose="02010609060101010101" charset="-122"/>
                <a:cs typeface="黑体" panose="02010609060101010101" charset="-122"/>
              </a:rPr>
              <a:t></a:t>
            </a:r>
            <a:r>
              <a:rPr lang="en-US" sz="1400" b="0">
                <a:latin typeface="黑体" panose="02010609060101010101" charset="-122"/>
                <a:ea typeface="黑体" panose="02010609060101010101" charset="-122"/>
                <a:cs typeface="黑体" panose="02010609060101010101" charset="-122"/>
              </a:rPr>
              <a:t>1) </a:t>
            </a:r>
            <a:r>
              <a:rPr lang="zh-CN" sz="1400" b="0">
                <a:latin typeface="黑体" panose="02010609060101010101" charset="-122"/>
                <a:ea typeface="黑体" panose="02010609060101010101" charset="-122"/>
                <a:cs typeface="黑体" panose="02010609060101010101" charset="-122"/>
              </a:rPr>
              <a:t>学习者、指导者系统运行在</a:t>
            </a:r>
            <a:r>
              <a:rPr lang="en-US" sz="1400" b="0">
                <a:latin typeface="黑体" panose="02010609060101010101" charset="-122"/>
                <a:ea typeface="黑体" panose="02010609060101010101" charset="-122"/>
                <a:cs typeface="黑体" panose="02010609060101010101" charset="-122"/>
              </a:rPr>
              <a:t>ios8.0</a:t>
            </a:r>
            <a:r>
              <a:rPr lang="zh-CN" sz="1400" b="0">
                <a:latin typeface="黑体" panose="02010609060101010101" charset="-122"/>
                <a:ea typeface="黑体" panose="02010609060101010101" charset="-122"/>
                <a:cs typeface="黑体" panose="02010609060101010101" charset="-122"/>
              </a:rPr>
              <a:t>以上的</a:t>
            </a:r>
            <a:r>
              <a:rPr lang="en-US" sz="1400" b="0">
                <a:latin typeface="黑体" panose="02010609060101010101" charset="-122"/>
                <a:ea typeface="黑体" panose="02010609060101010101" charset="-122"/>
                <a:cs typeface="黑体" panose="02010609060101010101" charset="-122"/>
              </a:rPr>
              <a:t>iphone</a:t>
            </a:r>
            <a:r>
              <a:rPr lang="zh-CN" sz="1400" b="0">
                <a:latin typeface="黑体" panose="02010609060101010101" charset="-122"/>
                <a:ea typeface="黑体" panose="02010609060101010101" charset="-122"/>
                <a:cs typeface="黑体" panose="02010609060101010101" charset="-122"/>
              </a:rPr>
              <a:t>，</a:t>
            </a:r>
            <a:r>
              <a:rPr lang="en-US" sz="1400" b="0">
                <a:latin typeface="黑体" panose="02010609060101010101" charset="-122"/>
                <a:ea typeface="黑体" panose="02010609060101010101" charset="-122"/>
                <a:cs typeface="黑体" panose="02010609060101010101" charset="-122"/>
              </a:rPr>
              <a:t>android5.0</a:t>
            </a:r>
            <a:r>
              <a:rPr lang="zh-CN" sz="1400" b="0">
                <a:latin typeface="黑体" panose="02010609060101010101" charset="-122"/>
                <a:ea typeface="黑体" panose="02010609060101010101" charset="-122"/>
                <a:cs typeface="黑体" panose="02010609060101010101" charset="-122"/>
              </a:rPr>
              <a:t>以上的安卓手机</a:t>
            </a:r>
            <a:r>
              <a:rPr lang="en-US" sz="1400" b="0">
                <a:latin typeface="黑体" panose="02010609060101010101" charset="-122"/>
                <a:ea typeface="黑体" panose="02010609060101010101" charset="-122"/>
                <a:cs typeface="黑体" panose="02010609060101010101" charset="-122"/>
              </a:rPr>
              <a:t>2) </a:t>
            </a:r>
            <a:r>
              <a:rPr lang="zh-CN" sz="1400" b="0">
                <a:latin typeface="黑体" panose="02010609060101010101" charset="-122"/>
                <a:ea typeface="黑体" panose="02010609060101010101" charset="-122"/>
                <a:cs typeface="黑体" panose="02010609060101010101" charset="-122"/>
              </a:rPr>
              <a:t>管理员系统运行在</a:t>
            </a:r>
            <a:r>
              <a:rPr lang="en-US" sz="1400" b="0">
                <a:latin typeface="黑体" panose="02010609060101010101" charset="-122"/>
                <a:ea typeface="黑体" panose="02010609060101010101" charset="-122"/>
                <a:cs typeface="黑体" panose="02010609060101010101" charset="-122"/>
              </a:rPr>
              <a:t>chrome56.0.0</a:t>
            </a:r>
            <a:r>
              <a:rPr lang="zh-CN" sz="1400" b="0">
                <a:latin typeface="黑体" panose="02010609060101010101" charset="-122"/>
                <a:ea typeface="黑体" panose="02010609060101010101" charset="-122"/>
                <a:cs typeface="黑体" panose="02010609060101010101" charset="-122"/>
              </a:rPr>
              <a:t>以上及其与之支持程度相匹配的其它浏览器</a:t>
            </a:r>
            <a:endParaRPr lang="zh-CN" sz="1050" b="0">
              <a:latin typeface="黑体" panose="02010609060101010101" charset="-122"/>
              <a:ea typeface="黑体" panose="02010609060101010101" charset="-122"/>
              <a:cs typeface="黑体" panose="02010609060101010101" charset="-122"/>
            </a:endParaRPr>
          </a:p>
          <a:p>
            <a:pPr indent="0"/>
            <a:endParaRPr lang="en-US" sz="1400" b="1">
              <a:latin typeface="黑体" panose="02010609060101010101" charset="-122"/>
              <a:ea typeface="黑体" panose="02010609060101010101" charset="-122"/>
              <a:cs typeface="黑体" panose="02010609060101010101" charset="-122"/>
            </a:endParaRPr>
          </a:p>
          <a:p>
            <a:pPr indent="0"/>
            <a:r>
              <a:rPr lang="zh-CN" sz="1400" b="1">
                <a:latin typeface="黑体" panose="02010609060101010101" charset="-122"/>
                <a:ea typeface="黑体" panose="02010609060101010101" charset="-122"/>
                <a:cs typeface="黑体" panose="02010609060101010101" charset="-122"/>
              </a:rPr>
              <a:t>支撑软件</a:t>
            </a:r>
            <a:r>
              <a:rPr lang="en-US" sz="1050" b="0">
                <a:latin typeface="黑体" panose="02010609060101010101" charset="-122"/>
                <a:ea typeface="黑体" panose="02010609060101010101" charset="-122"/>
                <a:cs typeface="黑体" panose="02010609060101010101" charset="-122"/>
              </a:rPr>
              <a:t></a:t>
            </a:r>
            <a:r>
              <a:rPr lang="en-US" sz="1400" b="0">
                <a:latin typeface="黑体" panose="02010609060101010101" charset="-122"/>
                <a:ea typeface="黑体" panose="02010609060101010101" charset="-122"/>
                <a:cs typeface="黑体" panose="02010609060101010101" charset="-122"/>
              </a:rPr>
              <a:t>1) Centos7.02) Mysql-5.6.03) Flutter-1.94) Nodejs-12.8.0</a:t>
            </a:r>
            <a:endParaRPr lang="en-US" altLang="en-US" sz="1400" b="0">
              <a:latin typeface="黑体" panose="02010609060101010101" charset="-122"/>
              <a:ea typeface="黑体" panose="02010609060101010101" charset="-122"/>
              <a:cs typeface="黑体" panose="02010609060101010101" charset="-122"/>
            </a:endParaRPr>
          </a:p>
        </p:txBody>
      </p:sp>
    </p:spTree>
  </p:cSld>
  <p:clrMapOvr>
    <a:masterClrMapping/>
  </p:clrMapOvr>
  <p:transition advClick="0" advTm="7000">
    <p:pull dir="l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p:tgtEl>
                                          <p:spTgt spid="3"/>
                                        </p:tgtEl>
                                        <p:attrNameLst>
                                          <p:attrName>ppt_y</p:attrName>
                                        </p:attrNameLst>
                                      </p:cBhvr>
                                      <p:tavLst>
                                        <p:tav tm="0">
                                          <p:val>
                                            <p:strVal val="#ppt_y-#ppt_h*1.125000"/>
                                          </p:val>
                                        </p:tav>
                                        <p:tav tm="100000">
                                          <p:val>
                                            <p:strVal val="#ppt_y"/>
                                          </p:val>
                                        </p:tav>
                                      </p:tavLst>
                                    </p:anim>
                                    <p:animEffect transition="in" filter="wipe(down)">
                                      <p:cBhvr>
                                        <p:cTn id="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2667000" y="-602297"/>
            <a:ext cx="3810000" cy="206375"/>
          </a:xfrm>
          <a:prstGeom prst="rect">
            <a:avLst/>
          </a:prstGeom>
          <a:noFill/>
          <a:ln w="9525">
            <a:noFill/>
          </a:ln>
        </p:spPr>
        <p:txBody>
          <a:bodyPr>
            <a:spAutoFit/>
          </a:bodyPr>
          <a:p>
            <a:pPr indent="0" algn="ctr"/>
            <a:r>
              <a:rPr lang="zh-CN" altLang="en-US" sz="750" b="0">
                <a:latin typeface="黑体" panose="02010609060101010101" charset="-122"/>
                <a:cs typeface="黑体" panose="02010609060101010101" charset="-122"/>
              </a:rPr>
              <a:t>表格</a:t>
            </a:r>
            <a:r>
              <a:rPr lang="zh-CN" altLang="en-US" sz="750" b="0">
                <a:latin typeface="等线 Light" panose="02010600030101010101" charset="-122"/>
                <a:cs typeface="等线 Light" panose="02010600030101010101" charset="-122"/>
              </a:rPr>
              <a:t> </a:t>
            </a:r>
            <a:r>
              <a:rPr lang="en-US" altLang="zh-CN" sz="750" b="0">
                <a:latin typeface="等线 Light" panose="02010600030101010101" charset="-122"/>
                <a:cs typeface="等线 Light" panose="02010600030101010101" charset="-122"/>
              </a:rPr>
              <a:t>9</a:t>
            </a:r>
            <a:r>
              <a:rPr lang="zh-CN" altLang="en-US" sz="750" b="0">
                <a:latin typeface="黑体" panose="02010609060101010101" charset="-122"/>
                <a:cs typeface="黑体" panose="02010609060101010101" charset="-122"/>
              </a:rPr>
              <a:t>实例数据表</a:t>
            </a:r>
            <a:r>
              <a:rPr lang="en-US" altLang="zh-CN" sz="750" b="0">
                <a:latin typeface="黑体" panose="02010609060101010101" charset="-122"/>
                <a:cs typeface="黑体" panose="02010609060101010101" charset="-122"/>
              </a:rPr>
              <a:t>-instance</a:t>
            </a:r>
            <a:endParaRPr lang="zh-CN" altLang="en-US" sz="1350"/>
          </a:p>
        </p:txBody>
      </p:sp>
      <p:sp>
        <p:nvSpPr>
          <p:cNvPr id="3" name="圆角矩形 2"/>
          <p:cNvSpPr>
            <a:spLocks noChangeArrowheads="1"/>
          </p:cNvSpPr>
          <p:nvPr/>
        </p:nvSpPr>
        <p:spPr bwMode="auto">
          <a:xfrm>
            <a:off x="436245" y="375920"/>
            <a:ext cx="1495425" cy="354965"/>
          </a:xfrm>
          <a:prstGeom prst="roundRect">
            <a:avLst>
              <a:gd name="adj" fmla="val 50000"/>
            </a:avLst>
          </a:prstGeom>
          <a:solidFill>
            <a:schemeClr val="accent1"/>
          </a:solidFill>
          <a:ln w="12700" algn="ctr">
            <a:noFill/>
            <a:miter lim="800000"/>
          </a:ln>
          <a:effectLst>
            <a:outerShdw blurRad="317500" dist="190500" dir="9000000" algn="r" rotWithShape="0">
              <a:prstClr val="black">
                <a:alpha val="40000"/>
              </a:prstClr>
            </a:outerShdw>
          </a:effectLst>
        </p:spPr>
        <p:txBody>
          <a:bodyPr lIns="91438" tIns="45719" rIns="91438" bIns="45719" anchor="ctr"/>
          <a:p>
            <a:pPr algn="ctr" defTabSz="913130">
              <a:defRPr/>
            </a:pPr>
            <a:r>
              <a:rPr lang="en-US" altLang="zh-CN">
                <a:solidFill>
                  <a:schemeClr val="bg1"/>
                </a:solidFill>
              </a:rPr>
              <a:t>SRS</a:t>
            </a:r>
            <a:endParaRPr lang="en-US" altLang="zh-CN">
              <a:solidFill>
                <a:schemeClr val="bg1"/>
              </a:solidFill>
            </a:endParaRPr>
          </a:p>
        </p:txBody>
      </p:sp>
      <p:sp>
        <p:nvSpPr>
          <p:cNvPr id="6" name="文本框 5"/>
          <p:cNvSpPr txBox="1"/>
          <p:nvPr/>
        </p:nvSpPr>
        <p:spPr>
          <a:xfrm>
            <a:off x="2169160" y="375920"/>
            <a:ext cx="6372225" cy="583565"/>
          </a:xfrm>
          <a:prstGeom prst="rect">
            <a:avLst/>
          </a:prstGeom>
          <a:noFill/>
          <a:ln w="9525">
            <a:noFill/>
          </a:ln>
        </p:spPr>
        <p:txBody>
          <a:bodyPr wrap="square">
            <a:spAutoFit/>
          </a:bodyPr>
          <a:p>
            <a:pPr indent="266700"/>
            <a:r>
              <a:rPr sz="1600" b="1">
                <a:latin typeface="华文楷体" panose="02010600040101010101" charset="-122"/>
                <a:ea typeface="华文楷体" panose="02010600040101010101" charset="-122"/>
                <a:cs typeface="华文楷体" panose="02010600040101010101" charset="-122"/>
              </a:rPr>
              <a:t>33.针对需求的复杂关节，是否使用了UML工具进行了进一步的需求分析说明？具体是什么？</a:t>
            </a:r>
            <a:endParaRPr sz="1600" b="1">
              <a:latin typeface="华文楷体" panose="02010600040101010101" charset="-122"/>
              <a:ea typeface="华文楷体" panose="02010600040101010101" charset="-122"/>
              <a:cs typeface="华文楷体" panose="02010600040101010101" charset="-122"/>
            </a:endParaRPr>
          </a:p>
        </p:txBody>
      </p:sp>
      <p:pic>
        <p:nvPicPr>
          <p:cNvPr id="4" name="图片 3"/>
          <p:cNvPicPr>
            <a:picLocks noChangeAspect="1"/>
          </p:cNvPicPr>
          <p:nvPr/>
        </p:nvPicPr>
        <p:blipFill>
          <a:blip r:embed="rId1"/>
          <a:stretch>
            <a:fillRect/>
          </a:stretch>
        </p:blipFill>
        <p:spPr>
          <a:xfrm>
            <a:off x="1931670" y="1143000"/>
            <a:ext cx="7124700" cy="3594735"/>
          </a:xfrm>
          <a:prstGeom prst="rect">
            <a:avLst/>
          </a:prstGeom>
        </p:spPr>
      </p:pic>
      <p:sp>
        <p:nvSpPr>
          <p:cNvPr id="5" name="文本框 4"/>
          <p:cNvSpPr txBox="1"/>
          <p:nvPr/>
        </p:nvSpPr>
        <p:spPr>
          <a:xfrm>
            <a:off x="436245" y="1848485"/>
            <a:ext cx="1678940" cy="1322070"/>
          </a:xfrm>
          <a:prstGeom prst="rect">
            <a:avLst/>
          </a:prstGeom>
          <a:noFill/>
          <a:ln w="9525">
            <a:noFill/>
          </a:ln>
        </p:spPr>
        <p:txBody>
          <a:bodyPr wrap="square">
            <a:spAutoFit/>
          </a:bodyPr>
          <a:p>
            <a:pPr indent="266700"/>
            <a:r>
              <a:rPr lang="zh-CN" sz="1600">
                <a:latin typeface="华文楷体" panose="02010600040101010101" charset="-122"/>
                <a:ea typeface="华文楷体" panose="02010600040101010101" charset="-122"/>
                <a:cs typeface="黑体" panose="02010609060101010101" charset="-122"/>
              </a:rPr>
              <a:t>我们对</a:t>
            </a:r>
            <a:r>
              <a:rPr lang="zh-CN" sz="1600">
                <a:solidFill>
                  <a:srgbClr val="FF0000"/>
                </a:solidFill>
                <a:latin typeface="华文楷体" panose="02010600040101010101" charset="-122"/>
                <a:ea typeface="华文楷体" panose="02010600040101010101" charset="-122"/>
                <a:cs typeface="黑体" panose="02010609060101010101" charset="-122"/>
              </a:rPr>
              <a:t>用户注册</a:t>
            </a:r>
            <a:r>
              <a:rPr lang="zh-CN" sz="1600">
                <a:latin typeface="华文楷体" panose="02010600040101010101" charset="-122"/>
                <a:ea typeface="华文楷体" panose="02010600040101010101" charset="-122"/>
                <a:cs typeface="黑体" panose="02010609060101010101" charset="-122"/>
              </a:rPr>
              <a:t>这一个比较复杂的需求使用了顺序图进行进一步的说明</a:t>
            </a:r>
            <a:endParaRPr lang="zh-CN" sz="1600">
              <a:latin typeface="华文楷体" panose="02010600040101010101" charset="-122"/>
              <a:ea typeface="华文楷体" panose="02010600040101010101" charset="-122"/>
              <a:cs typeface="黑体" panose="02010609060101010101" charset="-122"/>
            </a:endParaRPr>
          </a:p>
        </p:txBody>
      </p:sp>
    </p:spTree>
  </p:cSld>
  <p:clrMapOvr>
    <a:masterClrMapping/>
  </p:clrMapOvr>
  <p:transition advClick="0" advTm="7000">
    <p:pull dir="l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p:tgtEl>
                                          <p:spTgt spid="3"/>
                                        </p:tgtEl>
                                        <p:attrNameLst>
                                          <p:attrName>ppt_y</p:attrName>
                                        </p:attrNameLst>
                                      </p:cBhvr>
                                      <p:tavLst>
                                        <p:tav tm="0">
                                          <p:val>
                                            <p:strVal val="#ppt_y-#ppt_h*1.125000"/>
                                          </p:val>
                                        </p:tav>
                                        <p:tav tm="100000">
                                          <p:val>
                                            <p:strVal val="#ppt_y"/>
                                          </p:val>
                                        </p:tav>
                                      </p:tavLst>
                                    </p:anim>
                                    <p:animEffect transition="in" filter="wipe(down)">
                                      <p:cBhvr>
                                        <p:cTn id="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3" name="表格 2"/>
          <p:cNvGraphicFramePr/>
          <p:nvPr>
            <p:custDataLst>
              <p:tags r:id="rId1"/>
            </p:custDataLst>
          </p:nvPr>
        </p:nvGraphicFramePr>
        <p:xfrm>
          <a:off x="3090545" y="1102201"/>
          <a:ext cx="5283200" cy="3724275"/>
        </p:xfrm>
        <a:graphic>
          <a:graphicData uri="http://schemas.openxmlformats.org/drawingml/2006/table">
            <a:tbl>
              <a:tblPr firstRow="1" bandRow="1">
                <a:tableStyleId>{5940675A-B579-460E-94D1-54222C63F5DA}</a:tableStyleId>
              </a:tblPr>
              <a:tblGrid>
                <a:gridCol w="1859915"/>
                <a:gridCol w="1076325"/>
                <a:gridCol w="1217930"/>
                <a:gridCol w="1129030"/>
              </a:tblGrid>
              <a:tr h="198120">
                <a:tc>
                  <a:txBody>
                    <a:bodyPr/>
                    <a:p>
                      <a:pPr indent="0">
                        <a:buNone/>
                      </a:pPr>
                      <a:r>
                        <a:rPr lang="en-US" sz="1050" b="1">
                          <a:solidFill>
                            <a:schemeClr val="bg1"/>
                          </a:solidFill>
                          <a:latin typeface="楷体-简" panose="02010600040101010101" charset="-122"/>
                          <a:ea typeface="楷体-简" panose="02010600040101010101" charset="-122"/>
                          <a:cs typeface="宋体" panose="02010600030101010101" pitchFamily="2" charset="-122"/>
                        </a:rPr>
                        <a:t>测试用例</a:t>
                      </a:r>
                      <a:endParaRPr lang="en-US" altLang="en-US" sz="1050" b="1">
                        <a:solidFill>
                          <a:schemeClr val="bg1"/>
                        </a:solidFill>
                        <a:latin typeface="楷体-简" panose="02010600040101010101" charset="-122"/>
                        <a:ea typeface="楷体-简" panose="02010600040101010101" charset="-122"/>
                        <a:cs typeface="宋体" panose="02010600030101010101" pitchFamily="2" charset="-122"/>
                      </a:endParaRPr>
                    </a:p>
                  </a:txBody>
                  <a:tcPr marL="51435" marR="51435"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1"/>
                    </a:solidFill>
                  </a:tcPr>
                </a:tc>
                <a:tc gridSpan="3">
                  <a:txBody>
                    <a:bodyPr/>
                    <a:p>
                      <a:pPr indent="0">
                        <a:buNone/>
                      </a:pPr>
                      <a:r>
                        <a:rPr lang="en-US" sz="1050" b="0">
                          <a:latin typeface="楷体-简" panose="02010600040101010101" charset="-122"/>
                          <a:ea typeface="楷体-简" panose="02010600040101010101" charset="-122"/>
                          <a:cs typeface="宋体" panose="02010600030101010101" pitchFamily="2" charset="-122"/>
                        </a:rPr>
                        <a:t>管理员登录</a:t>
                      </a:r>
                      <a:endParaRPr lang="en-US" altLang="en-US" sz="1050" b="0">
                        <a:latin typeface="楷体-简" panose="02010600040101010101" charset="-122"/>
                        <a:ea typeface="楷体-简" panose="02010600040101010101" charset="-122"/>
                        <a:cs typeface="宋体" panose="02010600030101010101" pitchFamily="2" charset="-122"/>
                      </a:endParaRPr>
                    </a:p>
                  </a:txBody>
                  <a:tcPr marL="51435" marR="51435"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r h="198755">
                <a:tc>
                  <a:txBody>
                    <a:bodyPr/>
                    <a:p>
                      <a:pPr indent="0">
                        <a:buNone/>
                      </a:pPr>
                      <a:r>
                        <a:rPr lang="en-US" sz="1050" b="1">
                          <a:solidFill>
                            <a:schemeClr val="bg1"/>
                          </a:solidFill>
                          <a:latin typeface="楷体-简" panose="02010600040101010101" charset="-122"/>
                          <a:ea typeface="楷体-简" panose="02010600040101010101" charset="-122"/>
                          <a:cs typeface="楷体-简" panose="02010600040101010101" charset="-122"/>
                        </a:rPr>
                        <a:t>测试用例ID</a:t>
                      </a:r>
                      <a:endParaRPr lang="en-US" altLang="en-US" sz="1050" b="1">
                        <a:solidFill>
                          <a:schemeClr val="bg1"/>
                        </a:solidFill>
                        <a:latin typeface="楷体-简" panose="02010600040101010101" charset="-122"/>
                        <a:ea typeface="楷体-简" panose="02010600040101010101" charset="-122"/>
                        <a:cs typeface="楷体-简" panose="02010600040101010101" charset="-122"/>
                      </a:endParaRPr>
                    </a:p>
                  </a:txBody>
                  <a:tcPr marL="51435" marR="51435"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1"/>
                    </a:solidFill>
                  </a:tcPr>
                </a:tc>
                <a:tc gridSpan="3">
                  <a:txBody>
                    <a:bodyPr/>
                    <a:p>
                      <a:pPr indent="0">
                        <a:buNone/>
                      </a:pPr>
                      <a:r>
                        <a:rPr lang="en-US" sz="1050" b="0">
                          <a:latin typeface="楷体-简" panose="02010600040101010101" charset="-122"/>
                          <a:ea typeface="楷体-简" panose="02010600040101010101" charset="-122"/>
                          <a:cs typeface="宋体" panose="02010600030101010101" pitchFamily="2" charset="-122"/>
                        </a:rPr>
                        <a:t>T</a:t>
                      </a:r>
                      <a:r>
                        <a:rPr lang="en-US" sz="1050" b="0">
                          <a:latin typeface="楷体-简" panose="02010600040101010101" charset="-122"/>
                          <a:ea typeface="楷体-简" panose="02010600040101010101" charset="-122"/>
                          <a:cs typeface="等线" panose="02010600030101010101" charset="-122"/>
                        </a:rPr>
                        <a:t>-UC</a:t>
                      </a:r>
                      <a:r>
                        <a:rPr lang="en-US" sz="1050" b="0">
                          <a:latin typeface="楷体-简" panose="02010600040101010101" charset="-122"/>
                          <a:ea typeface="楷体-简" panose="02010600040101010101" charset="-122"/>
                          <a:cs typeface="宋体" panose="02010600030101010101" pitchFamily="2" charset="-122"/>
                        </a:rPr>
                        <a:t>-</a:t>
                      </a:r>
                      <a:r>
                        <a:rPr lang="en-US" sz="1050" b="0">
                          <a:latin typeface="楷体-简" panose="02010600040101010101" charset="-122"/>
                          <a:ea typeface="楷体-简" panose="02010600040101010101" charset="-122"/>
                          <a:cs typeface="等线" panose="02010600030101010101" charset="-122"/>
                        </a:rPr>
                        <a:t>1</a:t>
                      </a:r>
                      <a:endParaRPr lang="en-US" altLang="en-US" sz="1050" b="0">
                        <a:latin typeface="楷体-简" panose="02010600040101010101" charset="-122"/>
                        <a:ea typeface="楷体-简" panose="02010600040101010101" charset="-122"/>
                        <a:cs typeface="等线" panose="02010600030101010101" charset="-122"/>
                      </a:endParaRPr>
                    </a:p>
                  </a:txBody>
                  <a:tcPr marL="51435" marR="51435"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r h="198755">
                <a:tc>
                  <a:txBody>
                    <a:bodyPr/>
                    <a:p>
                      <a:pPr indent="0">
                        <a:buNone/>
                      </a:pPr>
                      <a:r>
                        <a:rPr lang="en-US" sz="1050" b="1">
                          <a:solidFill>
                            <a:schemeClr val="bg1"/>
                          </a:solidFill>
                          <a:latin typeface="楷体-简" panose="02010600040101010101" charset="-122"/>
                          <a:ea typeface="楷体-简" panose="02010600040101010101" charset="-122"/>
                          <a:cs typeface="楷体-简" panose="02010600040101010101" charset="-122"/>
                        </a:rPr>
                        <a:t>测试的功能需求ID</a:t>
                      </a:r>
                      <a:endParaRPr lang="en-US" altLang="en-US" sz="1050" b="1">
                        <a:solidFill>
                          <a:schemeClr val="bg1"/>
                        </a:solidFill>
                        <a:latin typeface="楷体-简" panose="02010600040101010101" charset="-122"/>
                        <a:ea typeface="楷体-简" panose="02010600040101010101" charset="-122"/>
                        <a:cs typeface="楷体-简" panose="02010600040101010101" charset="-122"/>
                      </a:endParaRPr>
                    </a:p>
                  </a:txBody>
                  <a:tcPr marL="51435" marR="51435"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1"/>
                    </a:solidFill>
                  </a:tcPr>
                </a:tc>
                <a:tc gridSpan="3">
                  <a:txBody>
                    <a:bodyPr/>
                    <a:p>
                      <a:pPr indent="0">
                        <a:buNone/>
                      </a:pPr>
                      <a:r>
                        <a:rPr lang="en-US" sz="1050" b="0">
                          <a:latin typeface="楷体-简" panose="02010600040101010101" charset="-122"/>
                          <a:ea typeface="楷体-简" panose="02010600040101010101" charset="-122"/>
                          <a:cs typeface="宋体" panose="02010600030101010101" pitchFamily="2" charset="-122"/>
                        </a:rPr>
                        <a:t>U</a:t>
                      </a:r>
                      <a:r>
                        <a:rPr lang="en-US" sz="1050" b="0">
                          <a:latin typeface="楷体-简" panose="02010600040101010101" charset="-122"/>
                          <a:ea typeface="楷体-简" panose="02010600040101010101" charset="-122"/>
                          <a:cs typeface="等线" panose="02010600030101010101" charset="-122"/>
                        </a:rPr>
                        <a:t>C-1</a:t>
                      </a:r>
                      <a:endParaRPr lang="en-US" altLang="en-US" sz="1050" b="0">
                        <a:latin typeface="楷体-简" panose="02010600040101010101" charset="-122"/>
                        <a:ea typeface="楷体-简" panose="02010600040101010101" charset="-122"/>
                        <a:cs typeface="等线" panose="02010600030101010101" charset="-122"/>
                      </a:endParaRPr>
                    </a:p>
                  </a:txBody>
                  <a:tcPr marL="51435" marR="51435"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r h="0">
                <a:tc>
                  <a:txBody>
                    <a:bodyPr/>
                    <a:p>
                      <a:pPr indent="0">
                        <a:buNone/>
                      </a:pPr>
                      <a:r>
                        <a:rPr lang="en-US" sz="1050" b="1">
                          <a:solidFill>
                            <a:schemeClr val="bg1"/>
                          </a:solidFill>
                          <a:latin typeface="楷体-简" panose="02010600040101010101" charset="-122"/>
                          <a:ea typeface="楷体-简" panose="02010600040101010101" charset="-122"/>
                          <a:cs typeface="楷体-简" panose="02010600040101010101" charset="-122"/>
                        </a:rPr>
                        <a:t>输入/动作</a:t>
                      </a:r>
                      <a:endParaRPr lang="en-US" altLang="en-US" sz="1050" b="1">
                        <a:solidFill>
                          <a:schemeClr val="bg1"/>
                        </a:solidFill>
                        <a:latin typeface="楷体-简" panose="02010600040101010101" charset="-122"/>
                        <a:ea typeface="楷体-简" panose="02010600040101010101" charset="-122"/>
                        <a:cs typeface="楷体-简" panose="02010600040101010101" charset="-122"/>
                      </a:endParaRPr>
                    </a:p>
                  </a:txBody>
                  <a:tcPr marL="51435" marR="51435"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1"/>
                    </a:solidFill>
                  </a:tcPr>
                </a:tc>
                <a:tc>
                  <a:txBody>
                    <a:bodyPr/>
                    <a:p>
                      <a:pPr indent="0" algn="ctr">
                        <a:buNone/>
                      </a:pPr>
                      <a:r>
                        <a:rPr lang="en-US" sz="1050" b="1">
                          <a:solidFill>
                            <a:schemeClr val="bg1"/>
                          </a:solidFill>
                          <a:latin typeface="楷体-简" panose="02010600040101010101" charset="-122"/>
                          <a:ea typeface="楷体-简" panose="02010600040101010101" charset="-122"/>
                          <a:cs typeface="楷体-简" panose="02010600040101010101" charset="-122"/>
                        </a:rPr>
                        <a:t>期望的输出/相应</a:t>
                      </a:r>
                      <a:endParaRPr lang="en-US" altLang="en-US" sz="1050" b="1">
                        <a:solidFill>
                          <a:schemeClr val="bg1"/>
                        </a:solidFill>
                        <a:latin typeface="楷体-简" panose="02010600040101010101" charset="-122"/>
                        <a:ea typeface="楷体-简" panose="02010600040101010101" charset="-122"/>
                        <a:cs typeface="楷体-简" panose="02010600040101010101" charset="-122"/>
                      </a:endParaRPr>
                    </a:p>
                  </a:txBody>
                  <a:tcPr marL="51435" marR="51435"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1"/>
                    </a:solidFill>
                  </a:tcPr>
                </a:tc>
                <a:tc>
                  <a:txBody>
                    <a:bodyPr/>
                    <a:p>
                      <a:pPr indent="0" algn="ctr">
                        <a:buNone/>
                      </a:pPr>
                      <a:r>
                        <a:rPr lang="en-US" sz="1050" b="1">
                          <a:solidFill>
                            <a:schemeClr val="bg1"/>
                          </a:solidFill>
                          <a:latin typeface="楷体-简" panose="02010600040101010101" charset="-122"/>
                          <a:ea typeface="楷体-简" panose="02010600040101010101" charset="-122"/>
                          <a:cs typeface="宋体" panose="02010600030101010101" pitchFamily="2" charset="-122"/>
                        </a:rPr>
                        <a:t>实际情况</a:t>
                      </a:r>
                      <a:endParaRPr lang="en-US" altLang="en-US" sz="1050" b="1">
                        <a:solidFill>
                          <a:schemeClr val="bg1"/>
                        </a:solidFill>
                        <a:latin typeface="楷体-简" panose="02010600040101010101" charset="-122"/>
                        <a:ea typeface="楷体-简" panose="02010600040101010101" charset="-122"/>
                        <a:cs typeface="宋体" panose="02010600030101010101" pitchFamily="2" charset="-122"/>
                      </a:endParaRPr>
                    </a:p>
                  </a:txBody>
                  <a:tcPr marL="51435" marR="51435"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1"/>
                    </a:solidFill>
                  </a:tcPr>
                </a:tc>
                <a:tc>
                  <a:txBody>
                    <a:bodyPr/>
                    <a:p>
                      <a:pPr indent="0" algn="ctr">
                        <a:buNone/>
                      </a:pPr>
                      <a:r>
                        <a:rPr lang="en-US" sz="1050" b="0">
                          <a:solidFill>
                            <a:schemeClr val="bg1"/>
                          </a:solidFill>
                          <a:latin typeface="宋体" panose="02010600030101010101" pitchFamily="2" charset="-122"/>
                          <a:ea typeface="宋体" panose="02010600030101010101" pitchFamily="2" charset="-122"/>
                          <a:cs typeface="宋体" panose="02010600030101010101" pitchFamily="2" charset="-122"/>
                        </a:rPr>
                        <a:t>设计方法</a:t>
                      </a:r>
                      <a:endParaRPr lang="en-US" altLang="en-US" sz="105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51435" marR="51435"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1"/>
                    </a:solidFill>
                  </a:tcPr>
                </a:tc>
              </a:tr>
              <a:tr h="396875">
                <a:tc>
                  <a:txBody>
                    <a:bodyPr/>
                    <a:p>
                      <a:pPr indent="0">
                        <a:buNone/>
                      </a:pPr>
                      <a:r>
                        <a:rPr lang="en-US" sz="1050" b="0">
                          <a:latin typeface="楷体-简" panose="02010600040101010101" charset="-122"/>
                          <a:ea typeface="楷体-简" panose="02010600040101010101" charset="-122"/>
                          <a:cs typeface="楷体-简" panose="02010600040101010101" charset="-122"/>
                        </a:rPr>
                        <a:t>邮箱：空密码：123456</a:t>
                      </a:r>
                      <a:endParaRPr lang="en-US" altLang="en-US" sz="1050" b="0">
                        <a:latin typeface="楷体-简" panose="02010600040101010101" charset="-122"/>
                        <a:ea typeface="楷体-简" panose="02010600040101010101" charset="-122"/>
                        <a:cs typeface="楷体-简" panose="02010600040101010101" charset="-122"/>
                      </a:endParaRPr>
                    </a:p>
                  </a:txBody>
                  <a:tcPr marL="51435" marR="51435"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050" b="0">
                          <a:latin typeface="楷体-简" panose="02010600040101010101" charset="-122"/>
                          <a:ea typeface="楷体-简" panose="02010600040101010101" charset="-122"/>
                          <a:cs typeface="宋体" panose="02010600030101010101" pitchFamily="2" charset="-122"/>
                        </a:rPr>
                        <a:t>提示</a:t>
                      </a:r>
                      <a:r>
                        <a:rPr lang="en-US" sz="1050" b="0">
                          <a:latin typeface="楷体-简" panose="02010600040101010101" charset="-122"/>
                          <a:ea typeface="楷体-简" panose="02010600040101010101" charset="-122"/>
                          <a:cs typeface="等线" panose="02010600030101010101" charset="-122"/>
                        </a:rPr>
                        <a:t>错误</a:t>
                      </a:r>
                      <a:r>
                        <a:rPr lang="en-US" sz="1050" b="0">
                          <a:latin typeface="楷体-简" panose="02010600040101010101" charset="-122"/>
                          <a:ea typeface="楷体-简" panose="02010600040101010101" charset="-122"/>
                          <a:cs typeface="宋体" panose="02010600030101010101" pitchFamily="2" charset="-122"/>
                        </a:rPr>
                        <a:t>信息：邮箱不能为空</a:t>
                      </a:r>
                      <a:endParaRPr lang="en-US" altLang="en-US" sz="1050" b="0">
                        <a:latin typeface="楷体-简" panose="02010600040101010101" charset="-122"/>
                        <a:ea typeface="楷体-简" panose="02010600040101010101" charset="-122"/>
                        <a:cs typeface="宋体" panose="02010600030101010101" pitchFamily="2" charset="-122"/>
                      </a:endParaRPr>
                    </a:p>
                  </a:txBody>
                  <a:tcPr marL="51435" marR="51435"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050" b="0">
                          <a:latin typeface="楷体-简" panose="02010600040101010101" charset="-122"/>
                          <a:ea typeface="楷体-简" panose="02010600040101010101" charset="-122"/>
                          <a:cs typeface="等线" panose="02010600030101010101" charset="-122"/>
                        </a:rPr>
                        <a:t> </a:t>
                      </a:r>
                      <a:endParaRPr lang="en-US" altLang="en-US" sz="1050" b="0">
                        <a:latin typeface="楷体-简" panose="02010600040101010101" charset="-122"/>
                        <a:ea typeface="楷体-简" panose="02010600040101010101" charset="-122"/>
                        <a:cs typeface="等线" panose="02010600030101010101" charset="-122"/>
                      </a:endParaRPr>
                    </a:p>
                  </a:txBody>
                  <a:tcPr marL="51435" marR="51435"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050" b="0">
                          <a:solidFill>
                            <a:srgbClr val="FF0000"/>
                          </a:solidFill>
                          <a:latin typeface="宋体" panose="02010600030101010101" pitchFamily="2" charset="-122"/>
                          <a:ea typeface="宋体" panose="02010600030101010101" pitchFamily="2" charset="-122"/>
                          <a:cs typeface="宋体" panose="02010600030101010101" pitchFamily="2" charset="-122"/>
                        </a:rPr>
                        <a:t>等价类划分法</a:t>
                      </a:r>
                      <a:endParaRPr lang="en-US" altLang="en-US" sz="1050" b="0">
                        <a:solidFill>
                          <a:srgbClr val="FF0000"/>
                        </a:solidFill>
                        <a:latin typeface="宋体" panose="02010600030101010101" pitchFamily="2" charset="-122"/>
                        <a:ea typeface="宋体" panose="02010600030101010101" pitchFamily="2" charset="-122"/>
                        <a:cs typeface="宋体" panose="02010600030101010101" pitchFamily="2" charset="-122"/>
                      </a:endParaRPr>
                    </a:p>
                  </a:txBody>
                  <a:tcPr marL="51435" marR="51435"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481965">
                <a:tc>
                  <a:txBody>
                    <a:bodyPr/>
                    <a:p>
                      <a:pPr indent="0">
                        <a:buNone/>
                      </a:pPr>
                      <a:r>
                        <a:rPr lang="en-US" sz="1050" b="0">
                          <a:latin typeface="楷体-简" panose="02010600040101010101" charset="-122"/>
                          <a:ea typeface="楷体-简" panose="02010600040101010101" charset="-122"/>
                          <a:cs typeface="楷体-简" panose="02010600040101010101" charset="-122"/>
                        </a:rPr>
                        <a:t>邮箱:31701327@stu.zucc.edu.cn密码：空</a:t>
                      </a:r>
                      <a:endParaRPr lang="en-US" altLang="en-US" sz="1050" b="0">
                        <a:latin typeface="楷体-简" panose="02010600040101010101" charset="-122"/>
                        <a:ea typeface="楷体-简" panose="02010600040101010101" charset="-122"/>
                        <a:cs typeface="楷体-简" panose="02010600040101010101" charset="-122"/>
                      </a:endParaRPr>
                    </a:p>
                  </a:txBody>
                  <a:tcPr marL="51435" marR="51435"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050" b="0">
                          <a:latin typeface="楷体-简" panose="02010600040101010101" charset="-122"/>
                          <a:ea typeface="楷体-简" panose="02010600040101010101" charset="-122"/>
                          <a:cs typeface="宋体" panose="02010600030101010101" pitchFamily="2" charset="-122"/>
                        </a:rPr>
                        <a:t>提示</a:t>
                      </a:r>
                      <a:r>
                        <a:rPr lang="en-US" sz="1050" b="0">
                          <a:latin typeface="楷体-简" panose="02010600040101010101" charset="-122"/>
                          <a:ea typeface="楷体-简" panose="02010600040101010101" charset="-122"/>
                          <a:cs typeface="等线" panose="02010600030101010101" charset="-122"/>
                        </a:rPr>
                        <a:t>错误</a:t>
                      </a:r>
                      <a:r>
                        <a:rPr lang="en-US" sz="1050" b="0">
                          <a:latin typeface="楷体-简" panose="02010600040101010101" charset="-122"/>
                          <a:ea typeface="楷体-简" panose="02010600040101010101" charset="-122"/>
                          <a:cs typeface="宋体" panose="02010600030101010101" pitchFamily="2" charset="-122"/>
                        </a:rPr>
                        <a:t>信息：</a:t>
                      </a:r>
                      <a:r>
                        <a:rPr lang="en-US" sz="1050" b="0">
                          <a:latin typeface="楷体-简" panose="02010600040101010101" charset="-122"/>
                          <a:ea typeface="楷体-简" panose="02010600040101010101" charset="-122"/>
                          <a:cs typeface="等线" panose="02010600030101010101" charset="-122"/>
                        </a:rPr>
                        <a:t>密码不能为空</a:t>
                      </a:r>
                      <a:endParaRPr lang="en-US" altLang="en-US" sz="1050" b="0">
                        <a:latin typeface="楷体-简" panose="02010600040101010101" charset="-122"/>
                        <a:ea typeface="楷体-简" panose="02010600040101010101" charset="-122"/>
                        <a:cs typeface="等线" panose="02010600030101010101" charset="-122"/>
                      </a:endParaRPr>
                    </a:p>
                  </a:txBody>
                  <a:tcPr marL="51435" marR="51435"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050" b="0">
                          <a:latin typeface="楷体-简" panose="02010600040101010101" charset="-122"/>
                          <a:ea typeface="楷体-简" panose="02010600040101010101" charset="-122"/>
                          <a:cs typeface="等线" panose="02010600030101010101" charset="-122"/>
                        </a:rPr>
                        <a:t> </a:t>
                      </a:r>
                      <a:endParaRPr lang="en-US" altLang="en-US" sz="1050" b="0">
                        <a:latin typeface="楷体-简" panose="02010600040101010101" charset="-122"/>
                        <a:ea typeface="楷体-简" panose="02010600040101010101" charset="-122"/>
                        <a:cs typeface="等线" panose="02010600030101010101" charset="-122"/>
                      </a:endParaRPr>
                    </a:p>
                  </a:txBody>
                  <a:tcPr marL="51435" marR="51435"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050" b="0">
                          <a:solidFill>
                            <a:srgbClr val="FF0000"/>
                          </a:solidFill>
                          <a:latin typeface="宋体" panose="02010600030101010101" pitchFamily="2" charset="-122"/>
                          <a:ea typeface="宋体" panose="02010600030101010101" pitchFamily="2" charset="-122"/>
                          <a:cs typeface="宋体" panose="02010600030101010101" pitchFamily="2" charset="-122"/>
                        </a:rPr>
                        <a:t>等价类划分法</a:t>
                      </a:r>
                      <a:endParaRPr lang="en-US" altLang="en-US" sz="1050" b="0">
                        <a:solidFill>
                          <a:srgbClr val="FF0000"/>
                        </a:solidFill>
                        <a:latin typeface="宋体" panose="02010600030101010101" pitchFamily="2" charset="-122"/>
                        <a:ea typeface="宋体" panose="02010600030101010101" pitchFamily="2" charset="-122"/>
                        <a:cs typeface="宋体" panose="02010600030101010101" pitchFamily="2" charset="-122"/>
                      </a:endParaRPr>
                    </a:p>
                  </a:txBody>
                  <a:tcPr marL="51435" marR="51435"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482600">
                <a:tc>
                  <a:txBody>
                    <a:bodyPr/>
                    <a:p>
                      <a:pPr indent="0">
                        <a:buNone/>
                      </a:pPr>
                      <a:r>
                        <a:rPr lang="en-US" sz="1050" b="0">
                          <a:latin typeface="楷体-简" panose="02010600040101010101" charset="-122"/>
                          <a:ea typeface="楷体-简" panose="02010600040101010101" charset="-122"/>
                          <a:cs typeface="楷体-简" panose="02010600040101010101" charset="-122"/>
                        </a:rPr>
                        <a:t>邮箱:31701327@stu.zucc.edu.cn密码：1（密码错误）</a:t>
                      </a:r>
                      <a:endParaRPr lang="en-US" altLang="en-US" sz="1050" b="0">
                        <a:latin typeface="楷体-简" panose="02010600040101010101" charset="-122"/>
                        <a:ea typeface="楷体-简" panose="02010600040101010101" charset="-122"/>
                        <a:cs typeface="楷体-简" panose="02010600040101010101" charset="-122"/>
                      </a:endParaRPr>
                    </a:p>
                  </a:txBody>
                  <a:tcPr marL="51435" marR="51435"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050" b="0">
                          <a:latin typeface="楷体-简" panose="02010600040101010101" charset="-122"/>
                          <a:ea typeface="楷体-简" panose="02010600040101010101" charset="-122"/>
                          <a:cs typeface="宋体" panose="02010600030101010101" pitchFamily="2" charset="-122"/>
                        </a:rPr>
                        <a:t>提示</a:t>
                      </a:r>
                      <a:r>
                        <a:rPr lang="en-US" sz="1050" b="0">
                          <a:latin typeface="楷体-简" panose="02010600040101010101" charset="-122"/>
                          <a:ea typeface="楷体-简" panose="02010600040101010101" charset="-122"/>
                          <a:cs typeface="等线" panose="02010600030101010101" charset="-122"/>
                        </a:rPr>
                        <a:t>错误</a:t>
                      </a:r>
                      <a:r>
                        <a:rPr lang="en-US" sz="1050" b="0">
                          <a:latin typeface="楷体-简" panose="02010600040101010101" charset="-122"/>
                          <a:ea typeface="楷体-简" panose="02010600040101010101" charset="-122"/>
                          <a:cs typeface="宋体" panose="02010600030101010101" pitchFamily="2" charset="-122"/>
                        </a:rPr>
                        <a:t>信息：登录邮箱或</a:t>
                      </a:r>
                      <a:r>
                        <a:rPr lang="en-US" sz="1050" b="0">
                          <a:latin typeface="楷体-简" panose="02010600040101010101" charset="-122"/>
                          <a:ea typeface="楷体-简" panose="02010600040101010101" charset="-122"/>
                          <a:cs typeface="等线" panose="02010600030101010101" charset="-122"/>
                        </a:rPr>
                        <a:t>密码错误</a:t>
                      </a:r>
                      <a:endParaRPr lang="en-US" altLang="en-US" sz="1050" b="0">
                        <a:latin typeface="楷体-简" panose="02010600040101010101" charset="-122"/>
                        <a:ea typeface="楷体-简" panose="02010600040101010101" charset="-122"/>
                        <a:cs typeface="等线" panose="02010600030101010101" charset="-122"/>
                      </a:endParaRPr>
                    </a:p>
                  </a:txBody>
                  <a:tcPr marL="51435" marR="51435"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050" b="0">
                          <a:latin typeface="楷体-简" panose="02010600040101010101" charset="-122"/>
                          <a:ea typeface="楷体-简" panose="02010600040101010101" charset="-122"/>
                          <a:cs typeface="等线" panose="02010600030101010101" charset="-122"/>
                        </a:rPr>
                        <a:t> </a:t>
                      </a:r>
                      <a:endParaRPr lang="en-US" altLang="en-US" sz="1050" b="0">
                        <a:latin typeface="楷体-简" panose="02010600040101010101" charset="-122"/>
                        <a:ea typeface="楷体-简" panose="02010600040101010101" charset="-122"/>
                        <a:cs typeface="等线" panose="02010600030101010101" charset="-122"/>
                      </a:endParaRPr>
                    </a:p>
                  </a:txBody>
                  <a:tcPr marL="51435" marR="51435"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050" b="0">
                          <a:solidFill>
                            <a:srgbClr val="FF0000"/>
                          </a:solidFill>
                          <a:latin typeface="宋体" panose="02010600030101010101" pitchFamily="2" charset="-122"/>
                          <a:ea typeface="宋体" panose="02010600030101010101" pitchFamily="2" charset="-122"/>
                          <a:cs typeface="宋体" panose="02010600030101010101" pitchFamily="2" charset="-122"/>
                        </a:rPr>
                        <a:t>等价类划分法</a:t>
                      </a:r>
                      <a:endParaRPr lang="en-US" altLang="en-US" sz="1050" b="0">
                        <a:solidFill>
                          <a:srgbClr val="FF0000"/>
                        </a:solidFill>
                        <a:latin typeface="宋体" panose="02010600030101010101" pitchFamily="2" charset="-122"/>
                        <a:ea typeface="宋体" panose="02010600030101010101" pitchFamily="2" charset="-122"/>
                        <a:cs typeface="宋体" panose="02010600030101010101" pitchFamily="2" charset="-122"/>
                      </a:endParaRPr>
                    </a:p>
                  </a:txBody>
                  <a:tcPr marL="51435" marR="51435"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804545">
                <a:tc>
                  <a:txBody>
                    <a:bodyPr/>
                    <a:p>
                      <a:pPr indent="0">
                        <a:buNone/>
                      </a:pPr>
                      <a:r>
                        <a:rPr lang="en-US" sz="1050" b="0">
                          <a:latin typeface="楷体-简" panose="02010600040101010101" charset="-122"/>
                          <a:ea typeface="楷体-简" panose="02010600040101010101" charset="-122"/>
                          <a:cs typeface="楷体-简" panose="02010600040101010101" charset="-122"/>
                        </a:rPr>
                        <a:t>邮箱:31701327@stu.zucc.edu.cn（需已在系统中存在）密码：123456（需在系统中存在且需要和账号匹配）</a:t>
                      </a:r>
                      <a:endParaRPr lang="en-US" altLang="en-US" sz="1050" b="0">
                        <a:latin typeface="楷体-简" panose="02010600040101010101" charset="-122"/>
                        <a:ea typeface="楷体-简" panose="02010600040101010101" charset="-122"/>
                        <a:cs typeface="楷体-简" panose="02010600040101010101" charset="-122"/>
                      </a:endParaRPr>
                    </a:p>
                  </a:txBody>
                  <a:tcPr marL="51435" marR="51435"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050" b="0">
                          <a:latin typeface="楷体-简" panose="02010600040101010101" charset="-122"/>
                          <a:ea typeface="楷体-简" panose="02010600040101010101" charset="-122"/>
                          <a:cs typeface="等线" panose="02010600030101010101" charset="-122"/>
                        </a:rPr>
                        <a:t>登录进入对应用户主页</a:t>
                      </a:r>
                      <a:endParaRPr lang="en-US" altLang="en-US" sz="1050" b="0">
                        <a:latin typeface="楷体-简" panose="02010600040101010101" charset="-122"/>
                        <a:ea typeface="楷体-简" panose="02010600040101010101" charset="-122"/>
                        <a:cs typeface="等线" panose="02010600030101010101" charset="-122"/>
                      </a:endParaRPr>
                    </a:p>
                  </a:txBody>
                  <a:tcPr marL="51435" marR="51435"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050" b="0">
                          <a:latin typeface="楷体-简" panose="02010600040101010101" charset="-122"/>
                          <a:ea typeface="楷体-简" panose="02010600040101010101" charset="-122"/>
                          <a:cs typeface="等线" panose="02010600030101010101" charset="-122"/>
                        </a:rPr>
                        <a:t>  </a:t>
                      </a:r>
                      <a:endParaRPr lang="en-US" altLang="en-US" sz="1050" b="0">
                        <a:latin typeface="楷体-简" panose="02010600040101010101" charset="-122"/>
                        <a:ea typeface="楷体-简" panose="02010600040101010101" charset="-122"/>
                        <a:cs typeface="等线" panose="02010600030101010101" charset="-122"/>
                      </a:endParaRPr>
                    </a:p>
                  </a:txBody>
                  <a:tcPr marL="51435" marR="51435"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050" b="0">
                          <a:solidFill>
                            <a:srgbClr val="FF0000"/>
                          </a:solidFill>
                          <a:latin typeface="宋体" panose="02010600030101010101" pitchFamily="2" charset="-122"/>
                          <a:ea typeface="宋体" panose="02010600030101010101" pitchFamily="2" charset="-122"/>
                          <a:cs typeface="宋体" panose="02010600030101010101" pitchFamily="2" charset="-122"/>
                        </a:rPr>
                        <a:t>等价类划分法</a:t>
                      </a:r>
                      <a:endParaRPr lang="en-US" altLang="en-US" sz="1050" b="0">
                        <a:solidFill>
                          <a:srgbClr val="FF0000"/>
                        </a:solidFill>
                        <a:latin typeface="宋体" panose="02010600030101010101" pitchFamily="2" charset="-122"/>
                        <a:ea typeface="宋体" panose="02010600030101010101" pitchFamily="2" charset="-122"/>
                        <a:cs typeface="宋体" panose="02010600030101010101" pitchFamily="2" charset="-122"/>
                      </a:endParaRPr>
                    </a:p>
                  </a:txBody>
                  <a:tcPr marL="51435" marR="51435"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642620">
                <a:tc>
                  <a:txBody>
                    <a:bodyPr/>
                    <a:p>
                      <a:pPr indent="0">
                        <a:buNone/>
                      </a:pPr>
                      <a:r>
                        <a:rPr lang="en-US" sz="1050" b="0">
                          <a:latin typeface="楷体-简" panose="02010600040101010101" charset="-122"/>
                          <a:ea typeface="楷体-简" panose="02010600040101010101" charset="-122"/>
                          <a:cs typeface="楷体-简" panose="02010600040101010101" charset="-122"/>
                        </a:rPr>
                        <a:t>邮箱:31701327@stu.zucc.edu.cn（系统中不存在）密码：1234567</a:t>
                      </a:r>
                      <a:endParaRPr lang="en-US" altLang="en-US" sz="1050" b="0">
                        <a:latin typeface="楷体-简" panose="02010600040101010101" charset="-122"/>
                        <a:ea typeface="楷体-简" panose="02010600040101010101" charset="-122"/>
                        <a:cs typeface="楷体-简" panose="02010600040101010101" charset="-122"/>
                      </a:endParaRPr>
                    </a:p>
                  </a:txBody>
                  <a:tcPr marL="51435" marR="51435"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050" b="0">
                          <a:latin typeface="楷体-简" panose="02010600040101010101" charset="-122"/>
                          <a:ea typeface="楷体-简" panose="02010600040101010101" charset="-122"/>
                          <a:cs typeface="宋体" panose="02010600030101010101" pitchFamily="2" charset="-122"/>
                        </a:rPr>
                        <a:t>提示</a:t>
                      </a:r>
                      <a:r>
                        <a:rPr lang="en-US" sz="1050" b="0">
                          <a:latin typeface="楷体-简" panose="02010600040101010101" charset="-122"/>
                          <a:ea typeface="楷体-简" panose="02010600040101010101" charset="-122"/>
                          <a:cs typeface="等线" panose="02010600030101010101" charset="-122"/>
                        </a:rPr>
                        <a:t>错误</a:t>
                      </a:r>
                      <a:r>
                        <a:rPr lang="en-US" sz="1050" b="0">
                          <a:latin typeface="楷体-简" panose="02010600040101010101" charset="-122"/>
                          <a:ea typeface="楷体-简" panose="02010600040101010101" charset="-122"/>
                          <a:cs typeface="宋体" panose="02010600030101010101" pitchFamily="2" charset="-122"/>
                        </a:rPr>
                        <a:t>信息：账户不存在</a:t>
                      </a:r>
                      <a:endParaRPr lang="en-US" altLang="en-US" sz="1050" b="0">
                        <a:latin typeface="楷体-简" panose="02010600040101010101" charset="-122"/>
                        <a:ea typeface="楷体-简" panose="02010600040101010101" charset="-122"/>
                        <a:cs typeface="宋体" panose="02010600030101010101" pitchFamily="2" charset="-122"/>
                      </a:endParaRPr>
                    </a:p>
                  </a:txBody>
                  <a:tcPr marL="51435" marR="51435"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050" b="0">
                          <a:latin typeface="楷体-简" panose="02010600040101010101" charset="-122"/>
                          <a:ea typeface="楷体-简" panose="02010600040101010101" charset="-122"/>
                          <a:cs typeface="等线" panose="02010600030101010101" charset="-122"/>
                        </a:rPr>
                        <a:t> </a:t>
                      </a:r>
                      <a:endParaRPr lang="en-US" altLang="en-US" sz="1050" b="0">
                        <a:latin typeface="楷体-简" panose="02010600040101010101" charset="-122"/>
                        <a:ea typeface="楷体-简" panose="02010600040101010101" charset="-122"/>
                        <a:cs typeface="等线" panose="02010600030101010101" charset="-122"/>
                      </a:endParaRPr>
                    </a:p>
                  </a:txBody>
                  <a:tcPr marL="51435" marR="51435"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050" b="0">
                          <a:solidFill>
                            <a:srgbClr val="FF0000"/>
                          </a:solidFill>
                          <a:latin typeface="宋体" panose="02010600030101010101" pitchFamily="2" charset="-122"/>
                          <a:ea typeface="宋体" panose="02010600030101010101" pitchFamily="2" charset="-122"/>
                          <a:cs typeface="宋体" panose="02010600030101010101" pitchFamily="2" charset="-122"/>
                        </a:rPr>
                        <a:t>等价类划分法</a:t>
                      </a:r>
                      <a:endParaRPr lang="en-US" altLang="en-US" sz="1050" b="0">
                        <a:solidFill>
                          <a:srgbClr val="FF0000"/>
                        </a:solidFill>
                        <a:latin typeface="宋体" panose="02010600030101010101" pitchFamily="2" charset="-122"/>
                        <a:ea typeface="宋体" panose="02010600030101010101" pitchFamily="2" charset="-122"/>
                        <a:cs typeface="宋体" panose="02010600030101010101" pitchFamily="2" charset="-122"/>
                      </a:endParaRPr>
                    </a:p>
                  </a:txBody>
                  <a:tcPr marL="51435" marR="51435"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
        <p:nvSpPr>
          <p:cNvPr id="92" name="圆角矩形 21"/>
          <p:cNvSpPr>
            <a:spLocks noChangeAspect="1" noChangeArrowheads="1"/>
          </p:cNvSpPr>
          <p:nvPr/>
        </p:nvSpPr>
        <p:spPr bwMode="auto">
          <a:xfrm>
            <a:off x="696278" y="1547971"/>
            <a:ext cx="2007870" cy="1798320"/>
          </a:xfrm>
          <a:prstGeom prst="roundRect">
            <a:avLst>
              <a:gd name="adj" fmla="val 1426"/>
            </a:avLst>
          </a:prstGeom>
          <a:solidFill>
            <a:srgbClr val="F2F2F2"/>
          </a:solidFill>
          <a:ln w="3175">
            <a:solidFill>
              <a:srgbClr val="D5D5D5"/>
            </a:solidFill>
            <a:bevel/>
          </a:ln>
        </p:spPr>
        <p:txBody>
          <a:bodyPr lIns="208960" tIns="522400" rIns="208960" bIns="26120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just">
              <a:lnSpc>
                <a:spcPct val="120000"/>
              </a:lnSpc>
              <a:spcBef>
                <a:spcPts val="575"/>
              </a:spcBef>
              <a:spcAft>
                <a:spcPts val="575"/>
              </a:spcAft>
            </a:pPr>
            <a:endParaRPr lang="zh-CN" altLang="zh-CN" sz="1125">
              <a:solidFill>
                <a:srgbClr val="454545"/>
              </a:solidFill>
              <a:latin typeface="微软雅黑" panose="020B0503020204020204" pitchFamily="34" charset="-122"/>
              <a:sym typeface="微软雅黑" panose="020B0503020204020204" pitchFamily="34" charset="-122"/>
            </a:endParaRPr>
          </a:p>
        </p:txBody>
      </p:sp>
      <p:sp>
        <p:nvSpPr>
          <p:cNvPr id="95" name="任意多边形 24"/>
          <p:cNvSpPr>
            <a:spLocks noChangeArrowheads="1"/>
          </p:cNvSpPr>
          <p:nvPr/>
        </p:nvSpPr>
        <p:spPr bwMode="auto">
          <a:xfrm>
            <a:off x="1218486" y="1495584"/>
            <a:ext cx="1031081" cy="277416"/>
          </a:xfrm>
          <a:custGeom>
            <a:avLst/>
            <a:gdLst>
              <a:gd name="T0" fmla="*/ 0 w 2600830"/>
              <a:gd name="T1" fmla="*/ 0 h 649288"/>
              <a:gd name="T2" fmla="*/ 89169 w 2600830"/>
              <a:gd name="T3" fmla="*/ 0 h 649288"/>
              <a:gd name="T4" fmla="*/ 86399 w 2600830"/>
              <a:gd name="T5" fmla="*/ 4312 h 649288"/>
              <a:gd name="T6" fmla="*/ 66685 w 2600830"/>
              <a:gd name="T7" fmla="*/ 31166 h 649288"/>
              <a:gd name="T8" fmla="*/ 22218 w 2600830"/>
              <a:gd name="T9" fmla="*/ 31319 h 649288"/>
              <a:gd name="T10" fmla="*/ 2671 w 2600830"/>
              <a:gd name="T11" fmla="*/ 4060 h 649288"/>
              <a:gd name="T12" fmla="*/ 0 60000 65536"/>
              <a:gd name="T13" fmla="*/ 0 60000 65536"/>
              <a:gd name="T14" fmla="*/ 0 60000 65536"/>
              <a:gd name="T15" fmla="*/ 0 60000 65536"/>
              <a:gd name="T16" fmla="*/ 0 60000 65536"/>
              <a:gd name="T17" fmla="*/ 0 60000 65536"/>
              <a:gd name="T18" fmla="*/ 0 w 2600830"/>
              <a:gd name="T19" fmla="*/ 0 h 649288"/>
              <a:gd name="T20" fmla="*/ 2600830 w 2600830"/>
              <a:gd name="T21" fmla="*/ 649288 h 649288"/>
            </a:gdLst>
            <a:ahLst/>
            <a:cxnLst>
              <a:cxn ang="T12">
                <a:pos x="T0" y="T1"/>
              </a:cxn>
              <a:cxn ang="T13">
                <a:pos x="T2" y="T3"/>
              </a:cxn>
              <a:cxn ang="T14">
                <a:pos x="T4" y="T5"/>
              </a:cxn>
              <a:cxn ang="T15">
                <a:pos x="T6" y="T7"/>
              </a:cxn>
              <a:cxn ang="T16">
                <a:pos x="T8" y="T9"/>
              </a:cxn>
              <a:cxn ang="T17">
                <a:pos x="T10" y="T11"/>
              </a:cxn>
            </a:cxnLst>
            <a:rect l="T18" t="T19" r="T20" b="T21"/>
            <a:pathLst>
              <a:path w="2600830" h="649288">
                <a:moveTo>
                  <a:pt x="0" y="0"/>
                </a:moveTo>
                <a:lnTo>
                  <a:pt x="2600830" y="0"/>
                </a:lnTo>
                <a:lnTo>
                  <a:pt x="2520047" y="89402"/>
                </a:lnTo>
                <a:cubicBezTo>
                  <a:pt x="2351572" y="318525"/>
                  <a:pt x="2323328" y="645186"/>
                  <a:pt x="1945040" y="646112"/>
                </a:cubicBezTo>
                <a:lnTo>
                  <a:pt x="648052" y="649287"/>
                </a:lnTo>
                <a:cubicBezTo>
                  <a:pt x="269764" y="650213"/>
                  <a:pt x="245977" y="310819"/>
                  <a:pt x="77908" y="84156"/>
                </a:cubicBezTo>
                <a:lnTo>
                  <a:pt x="0" y="0"/>
                </a:lnTo>
                <a:close/>
              </a:path>
            </a:pathLst>
          </a:custGeom>
          <a:solidFill>
            <a:schemeClr val="accent1"/>
          </a:solidFill>
          <a:ln w="3175">
            <a:noFill/>
            <a:bevel/>
          </a:ln>
        </p:spPr>
        <p:txBody>
          <a:bodyPr lIns="66345" tIns="33172" rIns="66345" bIns="33172" anchor="ctr"/>
          <a:lstStyle/>
          <a:p>
            <a:pPr algn="ctr">
              <a:defRPr/>
            </a:pPr>
            <a:endParaRPr lang="zh-CN" altLang="en-US" sz="120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96" name="矩形 26"/>
          <p:cNvSpPr>
            <a:spLocks noChangeArrowheads="1"/>
          </p:cNvSpPr>
          <p:nvPr/>
        </p:nvSpPr>
        <p:spPr bwMode="auto">
          <a:xfrm>
            <a:off x="824865" y="1836103"/>
            <a:ext cx="1818799" cy="13806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6345" tIns="33172" rIns="66345" bIns="33172"/>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150000"/>
              </a:lnSpc>
            </a:pPr>
            <a:r>
              <a:rPr lang="zh-CN" altLang="en-US" sz="1200">
                <a:solidFill>
                  <a:srgbClr val="666666"/>
                </a:solidFill>
                <a:latin typeface="Century Gothic" panose="020B0502020202020204" pitchFamily="34" charset="0"/>
              </a:rPr>
              <a:t>管理员测试用例：</a:t>
            </a:r>
            <a:r>
              <a:rPr lang="en-US" altLang="zh-CN" sz="1200">
                <a:solidFill>
                  <a:srgbClr val="666666"/>
                </a:solidFill>
                <a:latin typeface="Century Gothic" panose="020B0502020202020204" pitchFamily="34" charset="0"/>
              </a:rPr>
              <a:t>43</a:t>
            </a:r>
            <a:r>
              <a:rPr lang="zh-CN" altLang="en-US" sz="1200">
                <a:solidFill>
                  <a:srgbClr val="666666"/>
                </a:solidFill>
                <a:latin typeface="Century Gothic" panose="020B0502020202020204" pitchFamily="34" charset="0"/>
              </a:rPr>
              <a:t>个</a:t>
            </a:r>
            <a:endParaRPr lang="zh-CN" altLang="en-US" sz="1200">
              <a:solidFill>
                <a:srgbClr val="666666"/>
              </a:solidFill>
              <a:latin typeface="Century Gothic" panose="020B0502020202020204" pitchFamily="34" charset="0"/>
            </a:endParaRPr>
          </a:p>
          <a:p>
            <a:pPr>
              <a:lnSpc>
                <a:spcPct val="150000"/>
              </a:lnSpc>
            </a:pPr>
            <a:r>
              <a:rPr lang="zh-CN" altLang="en-US" sz="1200">
                <a:solidFill>
                  <a:srgbClr val="666666"/>
                </a:solidFill>
                <a:latin typeface="Century Gothic" panose="020B0502020202020204" pitchFamily="34" charset="0"/>
              </a:rPr>
              <a:t>学习者测试用例：</a:t>
            </a:r>
            <a:r>
              <a:rPr lang="en-US" altLang="zh-CN" sz="1200">
                <a:solidFill>
                  <a:srgbClr val="666666"/>
                </a:solidFill>
                <a:latin typeface="Century Gothic" panose="020B0502020202020204" pitchFamily="34" charset="0"/>
              </a:rPr>
              <a:t>100</a:t>
            </a:r>
            <a:r>
              <a:rPr lang="zh-CN" altLang="en-US" sz="1200">
                <a:solidFill>
                  <a:srgbClr val="666666"/>
                </a:solidFill>
                <a:latin typeface="Century Gothic" panose="020B0502020202020204" pitchFamily="34" charset="0"/>
              </a:rPr>
              <a:t>个</a:t>
            </a:r>
            <a:endParaRPr lang="zh-CN" altLang="en-US" sz="1200">
              <a:solidFill>
                <a:srgbClr val="666666"/>
              </a:solidFill>
              <a:latin typeface="Century Gothic" panose="020B0502020202020204" pitchFamily="34" charset="0"/>
            </a:endParaRPr>
          </a:p>
          <a:p>
            <a:pPr>
              <a:lnSpc>
                <a:spcPct val="150000"/>
              </a:lnSpc>
            </a:pPr>
            <a:r>
              <a:rPr lang="zh-CN" altLang="en-US" sz="1200">
                <a:solidFill>
                  <a:srgbClr val="666666"/>
                </a:solidFill>
                <a:latin typeface="Century Gothic" panose="020B0502020202020204" pitchFamily="34" charset="0"/>
              </a:rPr>
              <a:t>指导者测试用例：</a:t>
            </a:r>
            <a:r>
              <a:rPr lang="en-US" altLang="zh-CN" sz="1200">
                <a:solidFill>
                  <a:srgbClr val="666666"/>
                </a:solidFill>
                <a:latin typeface="Century Gothic" panose="020B0502020202020204" pitchFamily="34" charset="0"/>
              </a:rPr>
              <a:t>98</a:t>
            </a:r>
            <a:r>
              <a:rPr lang="zh-CN" altLang="en-US" sz="1200">
                <a:solidFill>
                  <a:srgbClr val="666666"/>
                </a:solidFill>
                <a:latin typeface="Century Gothic" panose="020B0502020202020204" pitchFamily="34" charset="0"/>
              </a:rPr>
              <a:t>个</a:t>
            </a:r>
            <a:endParaRPr lang="zh-CN" altLang="en-US" sz="1200">
              <a:solidFill>
                <a:srgbClr val="666666"/>
              </a:solidFill>
              <a:latin typeface="Century Gothic" panose="020B0502020202020204" pitchFamily="34" charset="0"/>
            </a:endParaRPr>
          </a:p>
          <a:p>
            <a:pPr>
              <a:lnSpc>
                <a:spcPct val="150000"/>
              </a:lnSpc>
            </a:pPr>
            <a:r>
              <a:rPr lang="zh-CN" altLang="en-US" sz="1200">
                <a:solidFill>
                  <a:srgbClr val="666666"/>
                </a:solidFill>
                <a:latin typeface="Century Gothic" panose="020B0502020202020204" pitchFamily="34" charset="0"/>
              </a:rPr>
              <a:t>文档页数：</a:t>
            </a:r>
            <a:r>
              <a:rPr lang="en-US" altLang="zh-CN" sz="1200">
                <a:solidFill>
                  <a:srgbClr val="666666"/>
                </a:solidFill>
                <a:latin typeface="Century Gothic" panose="020B0502020202020204" pitchFamily="34" charset="0"/>
              </a:rPr>
              <a:t>149</a:t>
            </a:r>
            <a:r>
              <a:rPr lang="zh-CN" altLang="en-US" sz="1200">
                <a:solidFill>
                  <a:srgbClr val="666666"/>
                </a:solidFill>
                <a:latin typeface="Century Gothic" panose="020B0502020202020204" pitchFamily="34" charset="0"/>
              </a:rPr>
              <a:t>页</a:t>
            </a:r>
            <a:endParaRPr lang="zh-CN" altLang="en-US" sz="1200">
              <a:solidFill>
                <a:srgbClr val="666666"/>
              </a:solidFill>
              <a:latin typeface="Century Gothic" panose="020B0502020202020204" pitchFamily="34" charset="0"/>
            </a:endParaRPr>
          </a:p>
        </p:txBody>
      </p:sp>
      <p:sp>
        <p:nvSpPr>
          <p:cNvPr id="6" name="文本框 5"/>
          <p:cNvSpPr txBox="1"/>
          <p:nvPr/>
        </p:nvSpPr>
        <p:spPr>
          <a:xfrm>
            <a:off x="2413000" y="227330"/>
            <a:ext cx="6638290" cy="521970"/>
          </a:xfrm>
          <a:prstGeom prst="rect">
            <a:avLst/>
          </a:prstGeom>
          <a:noFill/>
          <a:ln w="9525">
            <a:noFill/>
          </a:ln>
        </p:spPr>
        <p:txBody>
          <a:bodyPr wrap="square">
            <a:spAutoFit/>
          </a:bodyPr>
          <a:p>
            <a:pPr indent="266700"/>
            <a:r>
              <a:rPr sz="1400" b="0">
                <a:latin typeface="华文楷体" panose="02010600040101010101" charset="-122"/>
                <a:ea typeface="华文楷体" panose="02010600040101010101" charset="-122"/>
                <a:cs typeface="华文楷体" panose="02010600040101010101" charset="-122"/>
              </a:rPr>
              <a:t>35.是否可以独立地测试和验证每个需求？是否提交了Test Case？是否采用模版？</a:t>
            </a:r>
            <a:endParaRPr sz="1400" b="0">
              <a:latin typeface="华文楷体" panose="02010600040101010101" charset="-122"/>
              <a:ea typeface="华文楷体" panose="02010600040101010101" charset="-122"/>
              <a:cs typeface="华文楷体" panose="02010600040101010101" charset="-122"/>
            </a:endParaRPr>
          </a:p>
          <a:p>
            <a:pPr indent="266700"/>
            <a:r>
              <a:rPr sz="1400" b="0">
                <a:latin typeface="华文楷体" panose="02010600040101010101" charset="-122"/>
                <a:ea typeface="华文楷体" panose="02010600040101010101" charset="-122"/>
                <a:cs typeface="华文楷体" panose="02010600040101010101" charset="-122"/>
              </a:rPr>
              <a:t>36.Test Case的设计采用的是什么方法？数量多少？够吗？有效吗？</a:t>
            </a:r>
            <a:endParaRPr sz="1400" b="0">
              <a:latin typeface="华文楷体" panose="02010600040101010101" charset="-122"/>
              <a:ea typeface="华文楷体" panose="02010600040101010101" charset="-122"/>
              <a:cs typeface="华文楷体" panose="02010600040101010101" charset="-122"/>
            </a:endParaRPr>
          </a:p>
        </p:txBody>
      </p:sp>
      <p:sp>
        <p:nvSpPr>
          <p:cNvPr id="2" name="圆角矩形 1"/>
          <p:cNvSpPr>
            <a:spLocks noChangeArrowheads="1"/>
          </p:cNvSpPr>
          <p:nvPr/>
        </p:nvSpPr>
        <p:spPr bwMode="auto">
          <a:xfrm>
            <a:off x="603250" y="310515"/>
            <a:ext cx="1495425" cy="354965"/>
          </a:xfrm>
          <a:prstGeom prst="roundRect">
            <a:avLst>
              <a:gd name="adj" fmla="val 50000"/>
            </a:avLst>
          </a:prstGeom>
          <a:solidFill>
            <a:schemeClr val="accent1"/>
          </a:solidFill>
          <a:ln w="12700" algn="ctr">
            <a:noFill/>
            <a:miter lim="800000"/>
          </a:ln>
          <a:effectLst>
            <a:outerShdw blurRad="317500" dist="190500" dir="9000000" algn="r" rotWithShape="0">
              <a:prstClr val="black">
                <a:alpha val="40000"/>
              </a:prstClr>
            </a:outerShdw>
          </a:effectLst>
        </p:spPr>
        <p:txBody>
          <a:bodyPr lIns="91438" tIns="45719" rIns="91438" bIns="45719" anchor="ctr"/>
          <a:p>
            <a:pPr algn="ctr" defTabSz="913130">
              <a:defRPr/>
            </a:pPr>
            <a:r>
              <a:rPr lang="zh-CN" altLang="en-US">
                <a:solidFill>
                  <a:schemeClr val="bg1"/>
                </a:solidFill>
              </a:rPr>
              <a:t>测试用例</a:t>
            </a:r>
            <a:endParaRPr lang="zh-CN" altLang="en-US">
              <a:solidFill>
                <a:schemeClr val="bg1"/>
              </a:solidFill>
            </a:endParaRPr>
          </a:p>
        </p:txBody>
      </p:sp>
    </p:spTree>
  </p:cSld>
  <p:clrMapOvr>
    <a:masterClrMapping/>
  </p:clrMapOvr>
  <p:transition advClick="0" advTm="7000">
    <p:pull dir="l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down)">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圆角矩形 1"/>
          <p:cNvSpPr>
            <a:spLocks noChangeArrowheads="1"/>
          </p:cNvSpPr>
          <p:nvPr/>
        </p:nvSpPr>
        <p:spPr bwMode="auto">
          <a:xfrm>
            <a:off x="436245" y="283845"/>
            <a:ext cx="1495425" cy="354965"/>
          </a:xfrm>
          <a:prstGeom prst="roundRect">
            <a:avLst>
              <a:gd name="adj" fmla="val 50000"/>
            </a:avLst>
          </a:prstGeom>
          <a:solidFill>
            <a:schemeClr val="accent1"/>
          </a:solidFill>
          <a:ln w="12700" algn="ctr">
            <a:noFill/>
            <a:miter lim="800000"/>
          </a:ln>
          <a:effectLst>
            <a:outerShdw blurRad="317500" dist="190500" dir="9000000" algn="r" rotWithShape="0">
              <a:prstClr val="black">
                <a:alpha val="40000"/>
              </a:prstClr>
            </a:outerShdw>
          </a:effectLst>
        </p:spPr>
        <p:txBody>
          <a:bodyPr lIns="91438" tIns="45719" rIns="91438" bIns="45719" anchor="ctr"/>
          <a:p>
            <a:pPr algn="ctr" defTabSz="913130">
              <a:defRPr/>
            </a:pPr>
            <a:r>
              <a:rPr lang="zh-CN" altLang="en-US">
                <a:solidFill>
                  <a:schemeClr val="bg1"/>
                </a:solidFill>
              </a:rPr>
              <a:t>用户手册</a:t>
            </a:r>
            <a:endParaRPr lang="zh-CN" altLang="en-US">
              <a:solidFill>
                <a:schemeClr val="bg1"/>
              </a:solidFill>
            </a:endParaRPr>
          </a:p>
        </p:txBody>
      </p:sp>
      <p:sp>
        <p:nvSpPr>
          <p:cNvPr id="5" name="文本框 4"/>
          <p:cNvSpPr txBox="1"/>
          <p:nvPr/>
        </p:nvSpPr>
        <p:spPr>
          <a:xfrm>
            <a:off x="1857375" y="283845"/>
            <a:ext cx="7404100" cy="583565"/>
          </a:xfrm>
          <a:prstGeom prst="rect">
            <a:avLst/>
          </a:prstGeom>
          <a:noFill/>
          <a:ln w="9525">
            <a:noFill/>
          </a:ln>
        </p:spPr>
        <p:txBody>
          <a:bodyPr wrap="square">
            <a:spAutoFit/>
          </a:bodyPr>
          <a:p>
            <a:pPr indent="266700"/>
            <a:r>
              <a:rPr sz="1600" b="0">
                <a:latin typeface="华文楷体" panose="02010600040101010101" charset="-122"/>
                <a:ea typeface="华文楷体" panose="02010600040101010101" charset="-122"/>
                <a:cs typeface="华文楷体" panose="02010600040101010101" charset="-122"/>
              </a:rPr>
              <a:t>37.为便于SRS的理解和评审，是否提交了初步的User Manual？描述是否正确、有效？</a:t>
            </a:r>
            <a:endParaRPr sz="1600" b="0">
              <a:latin typeface="华文楷体" panose="02010600040101010101" charset="-122"/>
              <a:ea typeface="华文楷体" panose="02010600040101010101" charset="-122"/>
              <a:cs typeface="华文楷体" panose="02010600040101010101" charset="-122"/>
            </a:endParaRPr>
          </a:p>
        </p:txBody>
      </p:sp>
      <p:pic>
        <p:nvPicPr>
          <p:cNvPr id="3" name="图片 2"/>
          <p:cNvPicPr>
            <a:picLocks noChangeAspect="1"/>
          </p:cNvPicPr>
          <p:nvPr/>
        </p:nvPicPr>
        <p:blipFill>
          <a:blip r:embed="rId1"/>
          <a:stretch>
            <a:fillRect/>
          </a:stretch>
        </p:blipFill>
        <p:spPr>
          <a:xfrm>
            <a:off x="268605" y="1134745"/>
            <a:ext cx="4376420" cy="3569970"/>
          </a:xfrm>
          <a:prstGeom prst="rect">
            <a:avLst/>
          </a:prstGeom>
        </p:spPr>
      </p:pic>
      <p:pic>
        <p:nvPicPr>
          <p:cNvPr id="4" name="图片 3"/>
          <p:cNvPicPr>
            <a:picLocks noChangeAspect="1"/>
          </p:cNvPicPr>
          <p:nvPr/>
        </p:nvPicPr>
        <p:blipFill>
          <a:blip r:embed="rId2"/>
          <a:stretch>
            <a:fillRect/>
          </a:stretch>
        </p:blipFill>
        <p:spPr>
          <a:xfrm>
            <a:off x="4611370" y="1134745"/>
            <a:ext cx="4323080" cy="3599815"/>
          </a:xfrm>
          <a:prstGeom prst="rect">
            <a:avLst/>
          </a:prstGeom>
        </p:spPr>
      </p:pic>
    </p:spTree>
  </p:cSld>
  <p:clrMapOvr>
    <a:masterClrMapping/>
  </p:clrMapOvr>
  <p:transition advClick="0" advTm="7000">
    <p:pull dir="l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down)">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图片 2"/>
          <p:cNvPicPr>
            <a:picLocks noChangeAspect="1"/>
          </p:cNvPicPr>
          <p:nvPr/>
        </p:nvPicPr>
        <p:blipFill>
          <a:blip r:embed="rId1"/>
          <a:stretch>
            <a:fillRect/>
          </a:stretch>
        </p:blipFill>
        <p:spPr>
          <a:xfrm>
            <a:off x="774383" y="927894"/>
            <a:ext cx="3372326" cy="2767489"/>
          </a:xfrm>
          <a:prstGeom prst="rect">
            <a:avLst/>
          </a:prstGeom>
        </p:spPr>
      </p:pic>
      <p:graphicFrame>
        <p:nvGraphicFramePr>
          <p:cNvPr id="2" name="表格 1"/>
          <p:cNvGraphicFramePr/>
          <p:nvPr>
            <p:custDataLst>
              <p:tags r:id="rId2"/>
            </p:custDataLst>
          </p:nvPr>
        </p:nvGraphicFramePr>
        <p:xfrm>
          <a:off x="4580096" y="442357"/>
          <a:ext cx="4171950" cy="2409825"/>
        </p:xfrm>
        <a:graphic>
          <a:graphicData uri="http://schemas.openxmlformats.org/drawingml/2006/table">
            <a:tbl>
              <a:tblPr firstRow="1" bandRow="1">
                <a:tableStyleId>{5940675A-B579-460E-94D1-54222C63F5DA}</a:tableStyleId>
              </a:tblPr>
              <a:tblGrid>
                <a:gridCol w="621665"/>
                <a:gridCol w="3550285"/>
              </a:tblGrid>
              <a:tr h="219075">
                <a:tc>
                  <a:txBody>
                    <a:bodyPr/>
                    <a:p>
                      <a:pPr indent="0" algn="ctr">
                        <a:buNone/>
                      </a:pPr>
                      <a:r>
                        <a:rPr lang="en-US" sz="900" b="1">
                          <a:solidFill>
                            <a:schemeClr val="bg1"/>
                          </a:solidFill>
                          <a:latin typeface="黑体" panose="02010609060101010101" charset="-122"/>
                          <a:ea typeface="黑体" panose="02010609060101010101" charset="-122"/>
                          <a:cs typeface="宋体" panose="02010600030101010101" pitchFamily="2" charset="-122"/>
                        </a:rPr>
                        <a:t>脚注标号</a:t>
                      </a:r>
                      <a:endParaRPr lang="en-US" altLang="en-US" sz="900" b="1">
                        <a:solidFill>
                          <a:schemeClr val="bg1"/>
                        </a:solidFill>
                        <a:latin typeface="黑体" panose="02010609060101010101" charset="-122"/>
                        <a:ea typeface="黑体" panose="02010609060101010101" charset="-122"/>
                        <a:cs typeface="宋体" panose="02010600030101010101" pitchFamily="2" charset="-122"/>
                      </a:endParaRPr>
                    </a:p>
                  </a:txBody>
                  <a:tcPr marL="34289" marR="34289"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1"/>
                    </a:solidFill>
                  </a:tcPr>
                </a:tc>
                <a:tc>
                  <a:txBody>
                    <a:bodyPr/>
                    <a:p>
                      <a:pPr indent="0" algn="ctr">
                        <a:buNone/>
                      </a:pPr>
                      <a:r>
                        <a:rPr lang="en-US" sz="900" b="1">
                          <a:solidFill>
                            <a:schemeClr val="bg1"/>
                          </a:solidFill>
                          <a:latin typeface="黑体" panose="02010609060101010101" charset="-122"/>
                          <a:ea typeface="黑体" panose="02010609060101010101" charset="-122"/>
                          <a:cs typeface="宋体" panose="02010600030101010101" pitchFamily="2" charset="-122"/>
                        </a:rPr>
                        <a:t>脚注解释</a:t>
                      </a:r>
                      <a:endParaRPr lang="en-US" altLang="en-US" sz="900" b="1">
                        <a:solidFill>
                          <a:schemeClr val="bg1"/>
                        </a:solidFill>
                        <a:latin typeface="黑体" panose="02010609060101010101" charset="-122"/>
                        <a:ea typeface="黑体" panose="02010609060101010101" charset="-122"/>
                        <a:cs typeface="宋体" panose="02010600030101010101" pitchFamily="2" charset="-122"/>
                      </a:endParaRPr>
                    </a:p>
                  </a:txBody>
                  <a:tcPr marL="34289" marR="34289"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1"/>
                    </a:solidFill>
                  </a:tcPr>
                </a:tc>
              </a:tr>
              <a:tr h="219075">
                <a:tc>
                  <a:txBody>
                    <a:bodyPr/>
                    <a:p>
                      <a:pPr indent="0">
                        <a:buNone/>
                      </a:pPr>
                      <a:r>
                        <a:rPr lang="en-US" sz="900" b="0">
                          <a:latin typeface="黑体" panose="02010609060101010101" charset="-122"/>
                          <a:ea typeface="黑体" panose="02010609060101010101" charset="-122"/>
                          <a:cs typeface="Arial" panose="020B0604020202090204" pitchFamily="34" charset="0"/>
                        </a:rPr>
                        <a:t>1</a:t>
                      </a:r>
                      <a:endParaRPr lang="en-US" altLang="en-US" sz="900" b="0">
                        <a:latin typeface="黑体" panose="02010609060101010101" charset="-122"/>
                        <a:ea typeface="黑体" panose="02010609060101010101" charset="-122"/>
                        <a:cs typeface="Arial" panose="020B0604020202090204" pitchFamily="34" charset="0"/>
                      </a:endParaRPr>
                    </a:p>
                  </a:txBody>
                  <a:tcPr marL="34289" marR="34289"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buNone/>
                      </a:pPr>
                      <a:r>
                        <a:rPr lang="en-US" sz="900" b="0">
                          <a:latin typeface="黑体" panose="02010609060101010101" charset="-122"/>
                          <a:ea typeface="黑体" panose="02010609060101010101" charset="-122"/>
                          <a:cs typeface="Arial" panose="020B0604020202090204" pitchFamily="34" charset="0"/>
                        </a:rPr>
                        <a:t>案例描述</a:t>
                      </a:r>
                      <a:endParaRPr lang="en-US" altLang="en-US" sz="900" b="0">
                        <a:latin typeface="黑体" panose="02010609060101010101" charset="-122"/>
                        <a:ea typeface="黑体" panose="02010609060101010101" charset="-122"/>
                        <a:cs typeface="Arial" panose="020B0604020202090204" pitchFamily="34" charset="0"/>
                      </a:endParaRPr>
                    </a:p>
                  </a:txBody>
                  <a:tcPr marL="34289" marR="34289"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r>
              <a:tr h="219075">
                <a:tc>
                  <a:txBody>
                    <a:bodyPr/>
                    <a:p>
                      <a:pPr indent="0">
                        <a:buNone/>
                      </a:pPr>
                      <a:r>
                        <a:rPr lang="en-US" sz="900" b="0">
                          <a:latin typeface="黑体" panose="02010609060101010101" charset="-122"/>
                          <a:ea typeface="黑体" panose="02010609060101010101" charset="-122"/>
                          <a:cs typeface="Arial" panose="020B0604020202090204" pitchFamily="34" charset="0"/>
                        </a:rPr>
                        <a:t>2</a:t>
                      </a:r>
                      <a:endParaRPr lang="en-US" altLang="en-US" sz="900" b="0">
                        <a:latin typeface="黑体" panose="02010609060101010101" charset="-122"/>
                        <a:ea typeface="黑体" panose="02010609060101010101" charset="-122"/>
                        <a:cs typeface="Arial" panose="020B0604020202090204" pitchFamily="34" charset="0"/>
                      </a:endParaRPr>
                    </a:p>
                  </a:txBody>
                  <a:tcPr marL="34289" marR="34289"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buNone/>
                      </a:pPr>
                      <a:r>
                        <a:rPr lang="en-US" sz="900" b="0">
                          <a:latin typeface="黑体" panose="02010609060101010101" charset="-122"/>
                          <a:ea typeface="黑体" panose="02010609060101010101" charset="-122"/>
                          <a:cs typeface="Arial" panose="020B0604020202090204" pitchFamily="34" charset="0"/>
                        </a:rPr>
                        <a:t>基于此案例的实例</a:t>
                      </a:r>
                      <a:endParaRPr lang="en-US" altLang="en-US" sz="900" b="0">
                        <a:latin typeface="黑体" panose="02010609060101010101" charset="-122"/>
                        <a:ea typeface="黑体" panose="02010609060101010101" charset="-122"/>
                        <a:cs typeface="Arial" panose="020B0604020202090204" pitchFamily="34" charset="0"/>
                      </a:endParaRPr>
                    </a:p>
                  </a:txBody>
                  <a:tcPr marL="34289" marR="34289"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r>
              <a:tr h="219075">
                <a:tc>
                  <a:txBody>
                    <a:bodyPr/>
                    <a:p>
                      <a:pPr indent="0">
                        <a:buNone/>
                      </a:pPr>
                      <a:r>
                        <a:rPr lang="en-US" sz="900" b="0">
                          <a:latin typeface="黑体" panose="02010609060101010101" charset="-122"/>
                          <a:ea typeface="黑体" panose="02010609060101010101" charset="-122"/>
                          <a:cs typeface="Arial" panose="020B0604020202090204" pitchFamily="34" charset="0"/>
                        </a:rPr>
                        <a:t>3</a:t>
                      </a:r>
                      <a:endParaRPr lang="en-US" altLang="en-US" sz="900" b="0">
                        <a:latin typeface="黑体" panose="02010609060101010101" charset="-122"/>
                        <a:ea typeface="黑体" panose="02010609060101010101" charset="-122"/>
                        <a:cs typeface="Arial" panose="020B0604020202090204" pitchFamily="34" charset="0"/>
                      </a:endParaRPr>
                    </a:p>
                  </a:txBody>
                  <a:tcPr marL="34289" marR="34289"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buNone/>
                      </a:pPr>
                      <a:r>
                        <a:rPr lang="en-US" sz="900" b="0">
                          <a:latin typeface="黑体" panose="02010609060101010101" charset="-122"/>
                          <a:ea typeface="黑体" panose="02010609060101010101" charset="-122"/>
                          <a:cs typeface="Arial" panose="020B0604020202090204" pitchFamily="34" charset="0"/>
                        </a:rPr>
                        <a:t>实例列表筛选</a:t>
                      </a:r>
                      <a:endParaRPr lang="en-US" altLang="en-US" sz="900" b="0">
                        <a:latin typeface="黑体" panose="02010609060101010101" charset="-122"/>
                        <a:ea typeface="黑体" panose="02010609060101010101" charset="-122"/>
                        <a:cs typeface="Arial" panose="020B0604020202090204" pitchFamily="34" charset="0"/>
                      </a:endParaRPr>
                    </a:p>
                  </a:txBody>
                  <a:tcPr marL="34289" marR="34289"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r>
              <a:tr h="219075">
                <a:tc>
                  <a:txBody>
                    <a:bodyPr/>
                    <a:p>
                      <a:pPr indent="0">
                        <a:buNone/>
                      </a:pPr>
                      <a:r>
                        <a:rPr lang="en-US" sz="900" b="0">
                          <a:latin typeface="黑体" panose="02010609060101010101" charset="-122"/>
                          <a:ea typeface="黑体" panose="02010609060101010101" charset="-122"/>
                          <a:cs typeface="Arial" panose="020B0604020202090204" pitchFamily="34" charset="0"/>
                        </a:rPr>
                        <a:t>4</a:t>
                      </a:r>
                      <a:endParaRPr lang="en-US" altLang="en-US" sz="900" b="0">
                        <a:latin typeface="黑体" panose="02010609060101010101" charset="-122"/>
                        <a:ea typeface="黑体" panose="02010609060101010101" charset="-122"/>
                        <a:cs typeface="Arial" panose="020B0604020202090204" pitchFamily="34" charset="0"/>
                      </a:endParaRPr>
                    </a:p>
                  </a:txBody>
                  <a:tcPr marL="34289" marR="34289"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buNone/>
                      </a:pPr>
                      <a:r>
                        <a:rPr lang="en-US" sz="900" b="0">
                          <a:latin typeface="黑体" panose="02010609060101010101" charset="-122"/>
                          <a:ea typeface="黑体" panose="02010609060101010101" charset="-122"/>
                          <a:cs typeface="黑体" panose="02010609060101010101" charset="-122"/>
                        </a:rPr>
                        <a:t>导航-预置成员角色</a:t>
                      </a:r>
                      <a:endParaRPr lang="en-US" altLang="en-US" sz="900" b="0">
                        <a:latin typeface="黑体" panose="02010609060101010101" charset="-122"/>
                        <a:ea typeface="黑体" panose="02010609060101010101" charset="-122"/>
                        <a:cs typeface="黑体" panose="02010609060101010101" charset="-122"/>
                      </a:endParaRPr>
                    </a:p>
                  </a:txBody>
                  <a:tcPr marL="34289" marR="34289"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r>
              <a:tr h="219075">
                <a:tc>
                  <a:txBody>
                    <a:bodyPr/>
                    <a:p>
                      <a:pPr indent="0">
                        <a:buNone/>
                      </a:pPr>
                      <a:r>
                        <a:rPr lang="en-US" sz="900" b="0">
                          <a:latin typeface="黑体" panose="02010609060101010101" charset="-122"/>
                          <a:ea typeface="黑体" panose="02010609060101010101" charset="-122"/>
                          <a:cs typeface="Arial" panose="020B0604020202090204" pitchFamily="34" charset="0"/>
                        </a:rPr>
                        <a:t>5</a:t>
                      </a:r>
                      <a:endParaRPr lang="en-US" altLang="en-US" sz="900" b="0">
                        <a:latin typeface="黑体" panose="02010609060101010101" charset="-122"/>
                        <a:ea typeface="黑体" panose="02010609060101010101" charset="-122"/>
                        <a:cs typeface="Arial" panose="020B0604020202090204" pitchFamily="34" charset="0"/>
                      </a:endParaRPr>
                    </a:p>
                  </a:txBody>
                  <a:tcPr marL="34289" marR="34289"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buNone/>
                      </a:pPr>
                      <a:r>
                        <a:rPr lang="en-US" sz="900" b="0">
                          <a:latin typeface="黑体" panose="02010609060101010101" charset="-122"/>
                          <a:ea typeface="黑体" panose="02010609060101010101" charset="-122"/>
                          <a:cs typeface="黑体" panose="02010609060101010101" charset="-122"/>
                        </a:rPr>
                        <a:t>导航-甘特图</a:t>
                      </a:r>
                      <a:endParaRPr lang="en-US" altLang="en-US" sz="900" b="0">
                        <a:latin typeface="黑体" panose="02010609060101010101" charset="-122"/>
                        <a:ea typeface="黑体" panose="02010609060101010101" charset="-122"/>
                        <a:cs typeface="黑体" panose="02010609060101010101" charset="-122"/>
                      </a:endParaRPr>
                    </a:p>
                  </a:txBody>
                  <a:tcPr marL="34289" marR="34289"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r>
              <a:tr h="219075">
                <a:tc>
                  <a:txBody>
                    <a:bodyPr/>
                    <a:p>
                      <a:pPr indent="0">
                        <a:buNone/>
                      </a:pPr>
                      <a:r>
                        <a:rPr lang="en-US" sz="900" b="0">
                          <a:latin typeface="黑体" panose="02010609060101010101" charset="-122"/>
                          <a:ea typeface="黑体" panose="02010609060101010101" charset="-122"/>
                          <a:cs typeface="Arial" panose="020B0604020202090204" pitchFamily="34" charset="0"/>
                        </a:rPr>
                        <a:t>6</a:t>
                      </a:r>
                      <a:endParaRPr lang="en-US" altLang="en-US" sz="900" b="0">
                        <a:latin typeface="黑体" panose="02010609060101010101" charset="-122"/>
                        <a:ea typeface="黑体" panose="02010609060101010101" charset="-122"/>
                        <a:cs typeface="Arial" panose="020B0604020202090204" pitchFamily="34" charset="0"/>
                      </a:endParaRPr>
                    </a:p>
                  </a:txBody>
                  <a:tcPr marL="34289" marR="34289"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buNone/>
                      </a:pPr>
                      <a:r>
                        <a:rPr lang="en-US" sz="900" b="0">
                          <a:latin typeface="黑体" panose="02010609060101010101" charset="-122"/>
                          <a:ea typeface="黑体" panose="02010609060101010101" charset="-122"/>
                          <a:cs typeface="黑体" panose="02010609060101010101" charset="-122"/>
                        </a:rPr>
                        <a:t>导航-所有任务</a:t>
                      </a:r>
                      <a:endParaRPr lang="en-US" altLang="en-US" sz="900" b="0">
                        <a:latin typeface="黑体" panose="02010609060101010101" charset="-122"/>
                        <a:ea typeface="黑体" panose="02010609060101010101" charset="-122"/>
                        <a:cs typeface="黑体" panose="02010609060101010101" charset="-122"/>
                      </a:endParaRPr>
                    </a:p>
                  </a:txBody>
                  <a:tcPr marL="34289" marR="34289"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r>
              <a:tr h="219075">
                <a:tc>
                  <a:txBody>
                    <a:bodyPr/>
                    <a:p>
                      <a:pPr indent="0">
                        <a:buNone/>
                      </a:pPr>
                      <a:r>
                        <a:rPr lang="en-US" sz="900" b="0">
                          <a:latin typeface="黑体" panose="02010609060101010101" charset="-122"/>
                          <a:ea typeface="黑体" panose="02010609060101010101" charset="-122"/>
                          <a:cs typeface="Arial" panose="020B0604020202090204" pitchFamily="34" charset="0"/>
                        </a:rPr>
                        <a:t>7</a:t>
                      </a:r>
                      <a:endParaRPr lang="en-US" altLang="en-US" sz="900" b="0">
                        <a:latin typeface="黑体" panose="02010609060101010101" charset="-122"/>
                        <a:ea typeface="黑体" panose="02010609060101010101" charset="-122"/>
                        <a:cs typeface="Arial" panose="020B0604020202090204" pitchFamily="34" charset="0"/>
                      </a:endParaRPr>
                    </a:p>
                  </a:txBody>
                  <a:tcPr marL="34289" marR="34289"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buNone/>
                      </a:pPr>
                      <a:r>
                        <a:rPr lang="en-US" sz="900" b="0">
                          <a:latin typeface="黑体" panose="02010609060101010101" charset="-122"/>
                          <a:ea typeface="黑体" panose="02010609060101010101" charset="-122"/>
                          <a:cs typeface="黑体" panose="02010609060101010101" charset="-122"/>
                        </a:rPr>
                        <a:t>导航-标准文档</a:t>
                      </a:r>
                      <a:endParaRPr lang="en-US" altLang="en-US" sz="900" b="0">
                        <a:latin typeface="黑体" panose="02010609060101010101" charset="-122"/>
                        <a:ea typeface="黑体" panose="02010609060101010101" charset="-122"/>
                        <a:cs typeface="黑体" panose="02010609060101010101" charset="-122"/>
                      </a:endParaRPr>
                    </a:p>
                  </a:txBody>
                  <a:tcPr marL="34289" marR="34289"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r>
              <a:tr h="219075">
                <a:tc>
                  <a:txBody>
                    <a:bodyPr/>
                    <a:p>
                      <a:pPr indent="0">
                        <a:buNone/>
                      </a:pPr>
                      <a:r>
                        <a:rPr lang="en-US" sz="900" b="0">
                          <a:latin typeface="黑体" panose="02010609060101010101" charset="-122"/>
                          <a:ea typeface="黑体" panose="02010609060101010101" charset="-122"/>
                          <a:cs typeface="Arial" panose="020B0604020202090204" pitchFamily="34" charset="0"/>
                        </a:rPr>
                        <a:t>8</a:t>
                      </a:r>
                      <a:endParaRPr lang="en-US" altLang="en-US" sz="900" b="0">
                        <a:latin typeface="黑体" panose="02010609060101010101" charset="-122"/>
                        <a:ea typeface="黑体" panose="02010609060101010101" charset="-122"/>
                        <a:cs typeface="Arial" panose="020B0604020202090204" pitchFamily="34" charset="0"/>
                      </a:endParaRPr>
                    </a:p>
                  </a:txBody>
                  <a:tcPr marL="34289" marR="34289"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buNone/>
                      </a:pPr>
                      <a:r>
                        <a:rPr lang="en-US" sz="900" b="0">
                          <a:latin typeface="黑体" panose="02010609060101010101" charset="-122"/>
                          <a:ea typeface="黑体" panose="02010609060101010101" charset="-122"/>
                          <a:cs typeface="黑体" panose="02010609060101010101" charset="-122"/>
                        </a:rPr>
                        <a:t>导航-参考资料</a:t>
                      </a:r>
                      <a:endParaRPr lang="en-US" altLang="en-US" sz="900" b="0">
                        <a:latin typeface="黑体" panose="02010609060101010101" charset="-122"/>
                        <a:ea typeface="黑体" panose="02010609060101010101" charset="-122"/>
                        <a:cs typeface="黑体" panose="02010609060101010101" charset="-122"/>
                      </a:endParaRPr>
                    </a:p>
                  </a:txBody>
                  <a:tcPr marL="34289" marR="34289"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r>
              <a:tr h="219075">
                <a:tc>
                  <a:txBody>
                    <a:bodyPr/>
                    <a:p>
                      <a:pPr indent="0">
                        <a:buNone/>
                      </a:pPr>
                      <a:r>
                        <a:rPr lang="en-US" sz="900" b="0">
                          <a:latin typeface="黑体" panose="02010609060101010101" charset="-122"/>
                          <a:ea typeface="黑体" panose="02010609060101010101" charset="-122"/>
                          <a:cs typeface="Arial" panose="020B0604020202090204" pitchFamily="34" charset="0"/>
                        </a:rPr>
                        <a:t>9</a:t>
                      </a:r>
                      <a:endParaRPr lang="en-US" altLang="en-US" sz="900" b="0">
                        <a:latin typeface="黑体" panose="02010609060101010101" charset="-122"/>
                        <a:ea typeface="黑体" panose="02010609060101010101" charset="-122"/>
                        <a:cs typeface="Arial" panose="020B0604020202090204" pitchFamily="34" charset="0"/>
                      </a:endParaRPr>
                    </a:p>
                  </a:txBody>
                  <a:tcPr marL="34289" marR="34289"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buNone/>
                      </a:pPr>
                      <a:r>
                        <a:rPr lang="en-US" sz="900" b="0">
                          <a:latin typeface="黑体" panose="02010609060101010101" charset="-122"/>
                          <a:ea typeface="黑体" panose="02010609060101010101" charset="-122"/>
                          <a:cs typeface="Arial" panose="020B0604020202090204" pitchFamily="34" charset="0"/>
                        </a:rPr>
                        <a:t>参考资料选择框</a:t>
                      </a:r>
                      <a:endParaRPr lang="en-US" altLang="en-US" sz="900" b="0">
                        <a:latin typeface="黑体" panose="02010609060101010101" charset="-122"/>
                        <a:ea typeface="黑体" panose="02010609060101010101" charset="-122"/>
                        <a:cs typeface="Arial" panose="020B0604020202090204" pitchFamily="34" charset="0"/>
                      </a:endParaRPr>
                    </a:p>
                  </a:txBody>
                  <a:tcPr marL="34289" marR="34289"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r>
              <a:tr h="219075">
                <a:tc>
                  <a:txBody>
                    <a:bodyPr/>
                    <a:p>
                      <a:pPr indent="0">
                        <a:buNone/>
                      </a:pPr>
                      <a:r>
                        <a:rPr lang="en-US" altLang="en-US" sz="900" b="0">
                          <a:latin typeface="黑体" panose="02010609060101010101" charset="-122"/>
                          <a:ea typeface="黑体" panose="02010609060101010101" charset="-122"/>
                          <a:cs typeface="Arial" panose="020B0604020202090204" pitchFamily="34" charset="0"/>
                        </a:rPr>
                        <a:t>10</a:t>
                      </a:r>
                      <a:endParaRPr lang="en-US" altLang="en-US" sz="900" b="0">
                        <a:latin typeface="黑体" panose="02010609060101010101" charset="-122"/>
                        <a:ea typeface="黑体" panose="02010609060101010101" charset="-122"/>
                        <a:cs typeface="Arial" panose="020B0604020202090204" pitchFamily="34" charset="0"/>
                      </a:endParaRPr>
                    </a:p>
                  </a:txBody>
                  <a:tcPr marL="34289" marR="34289"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buNone/>
                      </a:pPr>
                      <a:r>
                        <a:rPr lang="zh-CN" altLang="en-US" sz="900" b="0">
                          <a:latin typeface="黑体" panose="02010609060101010101" charset="-122"/>
                          <a:ea typeface="黑体" panose="02010609060101010101" charset="-122"/>
                          <a:cs typeface="Arial" panose="020B0604020202090204" pitchFamily="34" charset="0"/>
                        </a:rPr>
                        <a:t>案例详情按钮</a:t>
                      </a:r>
                      <a:endParaRPr lang="zh-CN" altLang="en-US" sz="900" b="0">
                        <a:latin typeface="黑体" panose="02010609060101010101" charset="-122"/>
                        <a:ea typeface="黑体" panose="02010609060101010101" charset="-122"/>
                        <a:cs typeface="Arial" panose="020B0604020202090204" pitchFamily="34" charset="0"/>
                      </a:endParaRPr>
                    </a:p>
                  </a:txBody>
                  <a:tcPr marL="34289" marR="34289"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r>
            </a:tbl>
          </a:graphicData>
        </a:graphic>
      </p:graphicFrame>
      <p:sp>
        <p:nvSpPr>
          <p:cNvPr id="4" name="文本框 3"/>
          <p:cNvSpPr txBox="1"/>
          <p:nvPr/>
        </p:nvSpPr>
        <p:spPr>
          <a:xfrm>
            <a:off x="4848384" y="3022044"/>
            <a:ext cx="3810000" cy="1990090"/>
          </a:xfrm>
          <a:prstGeom prst="rect">
            <a:avLst/>
          </a:prstGeom>
          <a:noFill/>
          <a:ln w="9525">
            <a:noFill/>
          </a:ln>
        </p:spPr>
        <p:txBody>
          <a:bodyPr>
            <a:spAutoFit/>
          </a:bodyPr>
          <a:p>
            <a:pPr marL="0" indent="0"/>
            <a:r>
              <a:rPr lang="en-US" sz="1050" b="0">
                <a:latin typeface="黑体" panose="02010609060101010101" charset="-122"/>
                <a:ea typeface="黑体" panose="02010609060101010101" charset="-122"/>
                <a:cs typeface="黑体" panose="02010609060101010101" charset="-122"/>
              </a:rPr>
              <a:t> </a:t>
            </a:r>
            <a:endParaRPr lang="zh-CN" sz="1050" b="0">
              <a:latin typeface="黑体" panose="02010609060101010101" charset="-122"/>
              <a:ea typeface="黑体" panose="02010609060101010101" charset="-122"/>
              <a:cs typeface="黑体" panose="02010609060101010101" charset="-122"/>
            </a:endParaRPr>
          </a:p>
          <a:p>
            <a:pPr marL="0" indent="0"/>
            <a:r>
              <a:rPr lang="zh-CN" sz="1050" b="0">
                <a:latin typeface="黑体" panose="02010609060101010101" charset="-122"/>
                <a:ea typeface="黑体" panose="02010609060101010101" charset="-122"/>
                <a:cs typeface="黑体" panose="02010609060101010101" charset="-122"/>
              </a:rPr>
              <a:t>【</a:t>
            </a:r>
            <a:r>
              <a:rPr lang="en-US" sz="1050" b="0">
                <a:latin typeface="黑体" panose="02010609060101010101" charset="-122"/>
                <a:ea typeface="黑体" panose="02010609060101010101" charset="-122"/>
                <a:cs typeface="黑体" panose="02010609060101010101" charset="-122"/>
              </a:rPr>
              <a:t>1</a:t>
            </a:r>
            <a:r>
              <a:rPr lang="zh-CN" sz="1050" b="0">
                <a:latin typeface="黑体" panose="02010609060101010101" charset="-122"/>
                <a:ea typeface="黑体" panose="02010609060101010101" charset="-122"/>
                <a:cs typeface="黑体" panose="02010609060101010101" charset="-122"/>
              </a:rPr>
              <a:t>】查看案例描述【</a:t>
            </a:r>
            <a:r>
              <a:rPr lang="en-US" sz="1050" b="0">
                <a:latin typeface="黑体" panose="02010609060101010101" charset="-122"/>
                <a:ea typeface="黑体" panose="02010609060101010101" charset="-122"/>
                <a:cs typeface="黑体" panose="02010609060101010101" charset="-122"/>
              </a:rPr>
              <a:t>2</a:t>
            </a:r>
            <a:r>
              <a:rPr lang="zh-CN" sz="1050" b="0">
                <a:latin typeface="黑体" panose="02010609060101010101" charset="-122"/>
                <a:ea typeface="黑体" panose="02010609060101010101" charset="-122"/>
                <a:cs typeface="黑体" panose="02010609060101010101" charset="-122"/>
              </a:rPr>
              <a:t>】查看基于此案例的优秀实例，具体步骤请参见【</a:t>
            </a:r>
            <a:r>
              <a:rPr lang="en-US" sz="1050" b="0">
                <a:latin typeface="黑体" panose="02010609060101010101" charset="-122"/>
                <a:ea typeface="黑体" panose="02010609060101010101" charset="-122"/>
                <a:cs typeface="黑体" panose="02010609060101010101" charset="-122"/>
              </a:rPr>
              <a:t>4.1 </a:t>
            </a:r>
            <a:r>
              <a:rPr lang="zh-CN" sz="1050" b="0">
                <a:latin typeface="黑体" panose="02010609060101010101" charset="-122"/>
                <a:ea typeface="黑体" panose="02010609060101010101" charset="-122"/>
                <a:cs typeface="黑体" panose="02010609060101010101" charset="-122"/>
              </a:rPr>
              <a:t>查看我参与的实例】【</a:t>
            </a:r>
            <a:r>
              <a:rPr lang="en-US" sz="1050" b="0">
                <a:latin typeface="黑体" panose="02010609060101010101" charset="-122"/>
                <a:ea typeface="黑体" panose="02010609060101010101" charset="-122"/>
                <a:cs typeface="黑体" panose="02010609060101010101" charset="-122"/>
              </a:rPr>
              <a:t>3</a:t>
            </a:r>
            <a:r>
              <a:rPr lang="zh-CN" sz="1050" b="0">
                <a:latin typeface="黑体" panose="02010609060101010101" charset="-122"/>
                <a:ea typeface="黑体" panose="02010609060101010101" charset="-122"/>
                <a:cs typeface="黑体" panose="02010609060101010101" charset="-122"/>
              </a:rPr>
              <a:t>】点击查看案例详情按钮查看案例详情【</a:t>
            </a:r>
            <a:r>
              <a:rPr lang="en-US" sz="1050" b="0">
                <a:latin typeface="黑体" panose="02010609060101010101" charset="-122"/>
                <a:ea typeface="黑体" panose="02010609060101010101" charset="-122"/>
                <a:cs typeface="黑体" panose="02010609060101010101" charset="-122"/>
              </a:rPr>
              <a:t>4</a:t>
            </a:r>
            <a:r>
              <a:rPr lang="zh-CN" sz="1050" b="0">
                <a:latin typeface="黑体" panose="02010609060101010101" charset="-122"/>
                <a:ea typeface="黑体" panose="02010609060101010101" charset="-122"/>
                <a:cs typeface="黑体" panose="02010609060101010101" charset="-122"/>
              </a:rPr>
              <a:t>】点击预置成员导航按钮或滑动跳转到预置成员界面【</a:t>
            </a:r>
            <a:r>
              <a:rPr lang="en-US" sz="1050" b="0">
                <a:latin typeface="黑体" panose="02010609060101010101" charset="-122"/>
                <a:ea typeface="黑体" panose="02010609060101010101" charset="-122"/>
                <a:cs typeface="黑体" panose="02010609060101010101" charset="-122"/>
              </a:rPr>
              <a:t>5</a:t>
            </a:r>
            <a:r>
              <a:rPr lang="zh-CN" sz="1050" b="0">
                <a:latin typeface="黑体" panose="02010609060101010101" charset="-122"/>
                <a:ea typeface="黑体" panose="02010609060101010101" charset="-122"/>
                <a:cs typeface="黑体" panose="02010609060101010101" charset="-122"/>
              </a:rPr>
              <a:t>】点击预置甘特图或滑动跳转到甘特图界面【</a:t>
            </a:r>
            <a:r>
              <a:rPr lang="en-US" sz="1050" b="0">
                <a:latin typeface="黑体" panose="02010609060101010101" charset="-122"/>
                <a:ea typeface="黑体" panose="02010609060101010101" charset="-122"/>
                <a:cs typeface="黑体" panose="02010609060101010101" charset="-122"/>
              </a:rPr>
              <a:t>6</a:t>
            </a:r>
            <a:r>
              <a:rPr lang="zh-CN" sz="1050" b="0">
                <a:latin typeface="黑体" panose="02010609060101010101" charset="-122"/>
                <a:ea typeface="黑体" panose="02010609060101010101" charset="-122"/>
                <a:cs typeface="黑体" panose="02010609060101010101" charset="-122"/>
              </a:rPr>
              <a:t>】点击所有任务或滑动跳转到所有任务界面【</a:t>
            </a:r>
            <a:r>
              <a:rPr lang="en-US" sz="1050" b="0">
                <a:latin typeface="黑体" panose="02010609060101010101" charset="-122"/>
                <a:ea typeface="黑体" panose="02010609060101010101" charset="-122"/>
                <a:cs typeface="黑体" panose="02010609060101010101" charset="-122"/>
              </a:rPr>
              <a:t>7</a:t>
            </a:r>
            <a:r>
              <a:rPr lang="zh-CN" sz="1050" b="0">
                <a:latin typeface="黑体" panose="02010609060101010101" charset="-122"/>
                <a:ea typeface="黑体" panose="02010609060101010101" charset="-122"/>
                <a:cs typeface="黑体" panose="02010609060101010101" charset="-122"/>
              </a:rPr>
              <a:t>】点击标准文档或滑动跳转到标准文档【</a:t>
            </a:r>
            <a:r>
              <a:rPr lang="en-US" sz="1050" b="0">
                <a:latin typeface="黑体" panose="02010609060101010101" charset="-122"/>
                <a:ea typeface="黑体" panose="02010609060101010101" charset="-122"/>
                <a:cs typeface="黑体" panose="02010609060101010101" charset="-122"/>
              </a:rPr>
              <a:t>8</a:t>
            </a:r>
            <a:r>
              <a:rPr lang="zh-CN" sz="1050" b="0">
                <a:latin typeface="黑体" panose="02010609060101010101" charset="-122"/>
                <a:ea typeface="黑体" panose="02010609060101010101" charset="-122"/>
                <a:cs typeface="黑体" panose="02010609060101010101" charset="-122"/>
              </a:rPr>
              <a:t>】点击参考资料或滑动跳转到参考资料页面【</a:t>
            </a:r>
            <a:r>
              <a:rPr lang="en-US" sz="1050" b="0">
                <a:latin typeface="黑体" panose="02010609060101010101" charset="-122"/>
                <a:ea typeface="黑体" panose="02010609060101010101" charset="-122"/>
                <a:cs typeface="黑体" panose="02010609060101010101" charset="-122"/>
              </a:rPr>
              <a:t>9</a:t>
            </a:r>
            <a:r>
              <a:rPr lang="zh-CN" sz="1050" b="0">
                <a:latin typeface="黑体" panose="02010609060101010101" charset="-122"/>
                <a:ea typeface="黑体" panose="02010609060101010101" charset="-122"/>
                <a:cs typeface="黑体" panose="02010609060101010101" charset="-122"/>
              </a:rPr>
              <a:t>】点击参考资料类别选择按钮弹出参考资料类别选择</a:t>
            </a:r>
            <a:r>
              <a:rPr lang="en-US" sz="790" b="0">
                <a:latin typeface="黑体" panose="02010609060101010101" charset="-122"/>
                <a:ea typeface="黑体" panose="02010609060101010101" charset="-122"/>
                <a:cs typeface="黑体" panose="02010609060101010101" charset="-122"/>
              </a:rPr>
              <a:t> </a:t>
            </a:r>
            <a:endParaRPr lang="zh-CN" altLang="en-US" sz="1350">
              <a:latin typeface="黑体" panose="02010609060101010101" charset="-122"/>
              <a:ea typeface="黑体" panose="02010609060101010101" charset="-122"/>
              <a:cs typeface="黑体" panose="02010609060101010101" charset="-122"/>
            </a:endParaRPr>
          </a:p>
        </p:txBody>
      </p:sp>
      <p:sp>
        <p:nvSpPr>
          <p:cNvPr id="92" name="圆角矩形 21"/>
          <p:cNvSpPr>
            <a:spLocks noChangeAspect="1" noChangeArrowheads="1"/>
          </p:cNvSpPr>
          <p:nvPr/>
        </p:nvSpPr>
        <p:spPr bwMode="auto">
          <a:xfrm>
            <a:off x="1456373" y="3976370"/>
            <a:ext cx="2007870" cy="749618"/>
          </a:xfrm>
          <a:prstGeom prst="roundRect">
            <a:avLst>
              <a:gd name="adj" fmla="val 1426"/>
            </a:avLst>
          </a:prstGeom>
          <a:solidFill>
            <a:srgbClr val="F2F2F2"/>
          </a:solidFill>
          <a:ln w="3175">
            <a:solidFill>
              <a:srgbClr val="D5D5D5"/>
            </a:solidFill>
            <a:bevel/>
          </a:ln>
        </p:spPr>
        <p:txBody>
          <a:bodyPr lIns="208960" tIns="522400" rIns="208960" bIns="26120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just">
              <a:lnSpc>
                <a:spcPct val="120000"/>
              </a:lnSpc>
              <a:spcBef>
                <a:spcPts val="575"/>
              </a:spcBef>
              <a:spcAft>
                <a:spcPts val="575"/>
              </a:spcAft>
            </a:pPr>
            <a:endParaRPr lang="zh-CN" altLang="zh-CN" sz="1125">
              <a:solidFill>
                <a:srgbClr val="454545"/>
              </a:solidFill>
              <a:latin typeface="微软雅黑" panose="020B0503020204020204" pitchFamily="34" charset="-122"/>
              <a:sym typeface="微软雅黑" panose="020B0503020204020204" pitchFamily="34" charset="-122"/>
            </a:endParaRPr>
          </a:p>
        </p:txBody>
      </p:sp>
      <p:sp>
        <p:nvSpPr>
          <p:cNvPr id="95" name="任意多边形 24"/>
          <p:cNvSpPr>
            <a:spLocks noChangeArrowheads="1"/>
          </p:cNvSpPr>
          <p:nvPr/>
        </p:nvSpPr>
        <p:spPr bwMode="auto">
          <a:xfrm>
            <a:off x="1944767" y="3931126"/>
            <a:ext cx="1031081" cy="277416"/>
          </a:xfrm>
          <a:custGeom>
            <a:avLst/>
            <a:gdLst>
              <a:gd name="T0" fmla="*/ 0 w 2600830"/>
              <a:gd name="T1" fmla="*/ 0 h 649288"/>
              <a:gd name="T2" fmla="*/ 89169 w 2600830"/>
              <a:gd name="T3" fmla="*/ 0 h 649288"/>
              <a:gd name="T4" fmla="*/ 86399 w 2600830"/>
              <a:gd name="T5" fmla="*/ 4312 h 649288"/>
              <a:gd name="T6" fmla="*/ 66685 w 2600830"/>
              <a:gd name="T7" fmla="*/ 31166 h 649288"/>
              <a:gd name="T8" fmla="*/ 22218 w 2600830"/>
              <a:gd name="T9" fmla="*/ 31319 h 649288"/>
              <a:gd name="T10" fmla="*/ 2671 w 2600830"/>
              <a:gd name="T11" fmla="*/ 4060 h 649288"/>
              <a:gd name="T12" fmla="*/ 0 60000 65536"/>
              <a:gd name="T13" fmla="*/ 0 60000 65536"/>
              <a:gd name="T14" fmla="*/ 0 60000 65536"/>
              <a:gd name="T15" fmla="*/ 0 60000 65536"/>
              <a:gd name="T16" fmla="*/ 0 60000 65536"/>
              <a:gd name="T17" fmla="*/ 0 60000 65536"/>
              <a:gd name="T18" fmla="*/ 0 w 2600830"/>
              <a:gd name="T19" fmla="*/ 0 h 649288"/>
              <a:gd name="T20" fmla="*/ 2600830 w 2600830"/>
              <a:gd name="T21" fmla="*/ 649288 h 649288"/>
            </a:gdLst>
            <a:ahLst/>
            <a:cxnLst>
              <a:cxn ang="T12">
                <a:pos x="T0" y="T1"/>
              </a:cxn>
              <a:cxn ang="T13">
                <a:pos x="T2" y="T3"/>
              </a:cxn>
              <a:cxn ang="T14">
                <a:pos x="T4" y="T5"/>
              </a:cxn>
              <a:cxn ang="T15">
                <a:pos x="T6" y="T7"/>
              </a:cxn>
              <a:cxn ang="T16">
                <a:pos x="T8" y="T9"/>
              </a:cxn>
              <a:cxn ang="T17">
                <a:pos x="T10" y="T11"/>
              </a:cxn>
            </a:cxnLst>
            <a:rect l="T18" t="T19" r="T20" b="T21"/>
            <a:pathLst>
              <a:path w="2600830" h="649288">
                <a:moveTo>
                  <a:pt x="0" y="0"/>
                </a:moveTo>
                <a:lnTo>
                  <a:pt x="2600830" y="0"/>
                </a:lnTo>
                <a:lnTo>
                  <a:pt x="2520047" y="89402"/>
                </a:lnTo>
                <a:cubicBezTo>
                  <a:pt x="2351572" y="318525"/>
                  <a:pt x="2323328" y="645186"/>
                  <a:pt x="1945040" y="646112"/>
                </a:cubicBezTo>
                <a:lnTo>
                  <a:pt x="648052" y="649287"/>
                </a:lnTo>
                <a:cubicBezTo>
                  <a:pt x="269764" y="650213"/>
                  <a:pt x="245977" y="310819"/>
                  <a:pt x="77908" y="84156"/>
                </a:cubicBezTo>
                <a:lnTo>
                  <a:pt x="0" y="0"/>
                </a:lnTo>
                <a:close/>
              </a:path>
            </a:pathLst>
          </a:custGeom>
          <a:solidFill>
            <a:schemeClr val="accent1"/>
          </a:solidFill>
          <a:ln w="3175">
            <a:noFill/>
            <a:bevel/>
          </a:ln>
        </p:spPr>
        <p:txBody>
          <a:bodyPr lIns="66345" tIns="33172" rIns="66345" bIns="33172" anchor="ctr"/>
          <a:lstStyle/>
          <a:p>
            <a:pPr algn="ctr">
              <a:defRPr/>
            </a:pPr>
            <a:endParaRPr lang="zh-CN" altLang="en-US" sz="120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96" name="矩形 26"/>
          <p:cNvSpPr>
            <a:spLocks noChangeArrowheads="1"/>
          </p:cNvSpPr>
          <p:nvPr/>
        </p:nvSpPr>
        <p:spPr bwMode="auto">
          <a:xfrm>
            <a:off x="1551146" y="4271645"/>
            <a:ext cx="1818799" cy="39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6345" tIns="33172" rIns="66345" bIns="33172"/>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150000"/>
              </a:lnSpc>
            </a:pPr>
            <a:r>
              <a:rPr lang="zh-CN" altLang="en-US" sz="1200">
                <a:solidFill>
                  <a:srgbClr val="666666"/>
                </a:solidFill>
                <a:latin typeface="Century Gothic" panose="020B0502020202020204" pitchFamily="34" charset="0"/>
              </a:rPr>
              <a:t>文档页数：</a:t>
            </a:r>
            <a:r>
              <a:rPr lang="en-US" altLang="zh-CN" sz="1200">
                <a:solidFill>
                  <a:srgbClr val="666666"/>
                </a:solidFill>
                <a:latin typeface="Century Gothic" panose="020B0502020202020204" pitchFamily="34" charset="0"/>
              </a:rPr>
              <a:t>148</a:t>
            </a:r>
            <a:r>
              <a:rPr lang="zh-CN" altLang="en-US" sz="1200">
                <a:solidFill>
                  <a:srgbClr val="666666"/>
                </a:solidFill>
                <a:latin typeface="Century Gothic" panose="020B0502020202020204" pitchFamily="34" charset="0"/>
              </a:rPr>
              <a:t>页</a:t>
            </a:r>
            <a:endParaRPr lang="zh-CN" altLang="en-US" sz="1200">
              <a:solidFill>
                <a:srgbClr val="666666"/>
              </a:solidFill>
              <a:latin typeface="Century Gothic" panose="020B0502020202020204" pitchFamily="34" charset="0"/>
            </a:endParaRPr>
          </a:p>
        </p:txBody>
      </p:sp>
      <p:sp>
        <p:nvSpPr>
          <p:cNvPr id="5" name="圆角矩形 4"/>
          <p:cNvSpPr>
            <a:spLocks noChangeArrowheads="1"/>
          </p:cNvSpPr>
          <p:nvPr/>
        </p:nvSpPr>
        <p:spPr bwMode="auto">
          <a:xfrm>
            <a:off x="436245" y="283845"/>
            <a:ext cx="1495425" cy="354965"/>
          </a:xfrm>
          <a:prstGeom prst="roundRect">
            <a:avLst>
              <a:gd name="adj" fmla="val 50000"/>
            </a:avLst>
          </a:prstGeom>
          <a:solidFill>
            <a:schemeClr val="accent1"/>
          </a:solidFill>
          <a:ln w="12700" algn="ctr">
            <a:noFill/>
            <a:miter lim="800000"/>
          </a:ln>
          <a:effectLst>
            <a:outerShdw blurRad="317500" dist="190500" dir="9000000" algn="r" rotWithShape="0">
              <a:prstClr val="black">
                <a:alpha val="40000"/>
              </a:prstClr>
            </a:outerShdw>
          </a:effectLst>
        </p:spPr>
        <p:txBody>
          <a:bodyPr lIns="91438" tIns="45719" rIns="91438" bIns="45719" anchor="ctr"/>
          <a:p>
            <a:pPr algn="ctr" defTabSz="913130">
              <a:defRPr/>
            </a:pPr>
            <a:r>
              <a:rPr lang="zh-CN" altLang="en-US">
                <a:solidFill>
                  <a:schemeClr val="bg1"/>
                </a:solidFill>
              </a:rPr>
              <a:t>用户手册</a:t>
            </a:r>
            <a:endParaRPr lang="zh-CN" altLang="en-US">
              <a:solidFill>
                <a:schemeClr val="bg1"/>
              </a:solidFill>
            </a:endParaRPr>
          </a:p>
        </p:txBody>
      </p:sp>
    </p:spTree>
  </p:cSld>
  <p:clrMapOvr>
    <a:masterClrMapping/>
  </p:clrMapOvr>
  <p:transition advClick="0" advTm="7000">
    <p:pull dir="l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p:tgtEl>
                                          <p:spTgt spid="5"/>
                                        </p:tgtEl>
                                        <p:attrNameLst>
                                          <p:attrName>ppt_y</p:attrName>
                                        </p:attrNameLst>
                                      </p:cBhvr>
                                      <p:tavLst>
                                        <p:tav tm="0">
                                          <p:val>
                                            <p:strVal val="#ppt_y-#ppt_h*1.125000"/>
                                          </p:val>
                                        </p:tav>
                                        <p:tav tm="100000">
                                          <p:val>
                                            <p:strVal val="#ppt_y"/>
                                          </p:val>
                                        </p:tav>
                                      </p:tavLst>
                                    </p:anim>
                                    <p:animEffect transition="in" filter="wipe(down)">
                                      <p:cBhvr>
                                        <p:cTn id="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圆角矩形 1"/>
          <p:cNvSpPr>
            <a:spLocks noChangeArrowheads="1"/>
          </p:cNvSpPr>
          <p:nvPr/>
        </p:nvSpPr>
        <p:spPr bwMode="auto">
          <a:xfrm>
            <a:off x="489585" y="361315"/>
            <a:ext cx="1992630" cy="334010"/>
          </a:xfrm>
          <a:prstGeom prst="roundRect">
            <a:avLst>
              <a:gd name="adj" fmla="val 50000"/>
            </a:avLst>
          </a:prstGeom>
          <a:solidFill>
            <a:schemeClr val="accent1"/>
          </a:solidFill>
          <a:ln w="12700" algn="ctr">
            <a:noFill/>
            <a:miter lim="800000"/>
          </a:ln>
          <a:effectLst>
            <a:outerShdw blurRad="317500" dist="190500" dir="9000000" algn="r" rotWithShape="0">
              <a:prstClr val="black">
                <a:alpha val="40000"/>
              </a:prstClr>
            </a:outerShdw>
          </a:effectLst>
        </p:spPr>
        <p:txBody>
          <a:bodyPr lIns="91438" tIns="45719" rIns="91438" bIns="45719" anchor="ctr"/>
          <a:p>
            <a:pPr algn="ctr" defTabSz="913130">
              <a:defRPr/>
            </a:pPr>
            <a:r>
              <a:rPr lang="en-US" altLang="zh-CN">
                <a:solidFill>
                  <a:schemeClr val="bg1"/>
                </a:solidFill>
              </a:rPr>
              <a:t>SRS</a:t>
            </a:r>
            <a:r>
              <a:rPr lang="zh-CN" altLang="en-US">
                <a:solidFill>
                  <a:schemeClr val="bg1"/>
                </a:solidFill>
              </a:rPr>
              <a:t>内部评审</a:t>
            </a:r>
            <a:endParaRPr lang="zh-CN" altLang="en-US">
              <a:solidFill>
                <a:schemeClr val="bg1"/>
              </a:solidFill>
            </a:endParaRPr>
          </a:p>
        </p:txBody>
      </p:sp>
      <p:sp>
        <p:nvSpPr>
          <p:cNvPr id="5" name="文本框 4"/>
          <p:cNvSpPr txBox="1"/>
          <p:nvPr/>
        </p:nvSpPr>
        <p:spPr>
          <a:xfrm>
            <a:off x="2560320" y="361315"/>
            <a:ext cx="7404100" cy="337185"/>
          </a:xfrm>
          <a:prstGeom prst="rect">
            <a:avLst/>
          </a:prstGeom>
          <a:noFill/>
          <a:ln w="9525">
            <a:noFill/>
          </a:ln>
        </p:spPr>
        <p:txBody>
          <a:bodyPr wrap="square">
            <a:spAutoFit/>
          </a:bodyPr>
          <a:p>
            <a:pPr indent="266700"/>
            <a:r>
              <a:rPr sz="1600" b="1">
                <a:latin typeface="华文楷体" panose="02010600040101010101" charset="-122"/>
                <a:ea typeface="华文楷体" panose="02010600040101010101" charset="-122"/>
                <a:cs typeface="华文楷体" panose="02010600040101010101" charset="-122"/>
              </a:rPr>
              <a:t>38.是否对SRS进行了正式的内部评审？是否有评审记录？</a:t>
            </a:r>
            <a:endParaRPr sz="1600" b="1">
              <a:latin typeface="华文楷体" panose="02010600040101010101" charset="-122"/>
              <a:ea typeface="华文楷体" panose="02010600040101010101" charset="-122"/>
              <a:cs typeface="华文楷体" panose="02010600040101010101" charset="-122"/>
            </a:endParaRPr>
          </a:p>
        </p:txBody>
      </p:sp>
      <p:pic>
        <p:nvPicPr>
          <p:cNvPr id="6" name="图片 5"/>
          <p:cNvPicPr>
            <a:picLocks noChangeAspect="1"/>
          </p:cNvPicPr>
          <p:nvPr/>
        </p:nvPicPr>
        <p:blipFill>
          <a:blip r:embed="rId1"/>
          <a:stretch>
            <a:fillRect/>
          </a:stretch>
        </p:blipFill>
        <p:spPr>
          <a:xfrm>
            <a:off x="1232535" y="1362075"/>
            <a:ext cx="3179445" cy="1619250"/>
          </a:xfrm>
          <a:prstGeom prst="rect">
            <a:avLst/>
          </a:prstGeom>
        </p:spPr>
      </p:pic>
      <p:pic>
        <p:nvPicPr>
          <p:cNvPr id="7" name="图片 6"/>
          <p:cNvPicPr>
            <a:picLocks noChangeAspect="1"/>
          </p:cNvPicPr>
          <p:nvPr/>
        </p:nvPicPr>
        <p:blipFill>
          <a:blip r:embed="rId2"/>
          <a:stretch>
            <a:fillRect/>
          </a:stretch>
        </p:blipFill>
        <p:spPr>
          <a:xfrm>
            <a:off x="4998720" y="1151255"/>
            <a:ext cx="2527300" cy="3347720"/>
          </a:xfrm>
          <a:prstGeom prst="rect">
            <a:avLst/>
          </a:prstGeom>
        </p:spPr>
      </p:pic>
      <p:pic>
        <p:nvPicPr>
          <p:cNvPr id="8" name="图片 7"/>
          <p:cNvPicPr>
            <a:picLocks noChangeAspect="1"/>
          </p:cNvPicPr>
          <p:nvPr/>
        </p:nvPicPr>
        <p:blipFill>
          <a:blip r:embed="rId3"/>
          <a:stretch>
            <a:fillRect/>
          </a:stretch>
        </p:blipFill>
        <p:spPr>
          <a:xfrm>
            <a:off x="1232535" y="3359785"/>
            <a:ext cx="3178810" cy="448945"/>
          </a:xfrm>
          <a:prstGeom prst="rect">
            <a:avLst/>
          </a:prstGeom>
        </p:spPr>
      </p:pic>
    </p:spTree>
  </p:cSld>
  <p:clrMapOvr>
    <a:masterClrMapping/>
  </p:clrMapOvr>
  <p:transition advClick="0" advTm="7000">
    <p:pull dir="l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down)">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圆角矩形 1"/>
          <p:cNvSpPr>
            <a:spLocks noChangeArrowheads="1"/>
          </p:cNvSpPr>
          <p:nvPr/>
        </p:nvSpPr>
        <p:spPr bwMode="auto">
          <a:xfrm>
            <a:off x="589915" y="314960"/>
            <a:ext cx="2075180" cy="349250"/>
          </a:xfrm>
          <a:prstGeom prst="roundRect">
            <a:avLst>
              <a:gd name="adj" fmla="val 50000"/>
            </a:avLst>
          </a:prstGeom>
          <a:solidFill>
            <a:schemeClr val="accent1"/>
          </a:solidFill>
          <a:ln w="12700" algn="ctr">
            <a:noFill/>
            <a:miter lim="800000"/>
          </a:ln>
          <a:effectLst>
            <a:outerShdw blurRad="317500" dist="190500" dir="9000000" algn="r" rotWithShape="0">
              <a:prstClr val="black">
                <a:alpha val="40000"/>
              </a:prstClr>
            </a:outerShdw>
          </a:effectLst>
        </p:spPr>
        <p:txBody>
          <a:bodyPr lIns="91438" tIns="45719" rIns="91438" bIns="45719" anchor="ctr"/>
          <a:p>
            <a:pPr algn="ctr" defTabSz="913130">
              <a:defRPr/>
            </a:pPr>
            <a:r>
              <a:rPr lang="en-US" altLang="zh-CN">
                <a:solidFill>
                  <a:schemeClr val="bg1"/>
                </a:solidFill>
              </a:rPr>
              <a:t>SRS</a:t>
            </a:r>
            <a:r>
              <a:rPr lang="zh-CN" altLang="en-US">
                <a:solidFill>
                  <a:schemeClr val="bg1"/>
                </a:solidFill>
              </a:rPr>
              <a:t>内部评审</a:t>
            </a:r>
            <a:endParaRPr lang="zh-CN" altLang="en-US">
              <a:solidFill>
                <a:schemeClr val="bg1"/>
              </a:solidFill>
            </a:endParaRPr>
          </a:p>
        </p:txBody>
      </p:sp>
      <p:sp>
        <p:nvSpPr>
          <p:cNvPr id="6" name="文本框 5"/>
          <p:cNvSpPr txBox="1"/>
          <p:nvPr/>
        </p:nvSpPr>
        <p:spPr>
          <a:xfrm>
            <a:off x="2647950" y="362585"/>
            <a:ext cx="6771005" cy="337185"/>
          </a:xfrm>
          <a:prstGeom prst="rect">
            <a:avLst/>
          </a:prstGeom>
          <a:noFill/>
          <a:ln w="9525">
            <a:noFill/>
          </a:ln>
        </p:spPr>
        <p:txBody>
          <a:bodyPr wrap="square">
            <a:spAutoFit/>
          </a:bodyPr>
          <a:p>
            <a:pPr indent="266700"/>
            <a:r>
              <a:rPr sz="1600" b="1">
                <a:latin typeface="华文楷体" panose="02010600040101010101" charset="-122"/>
                <a:ea typeface="华文楷体" panose="02010600040101010101" charset="-122"/>
                <a:cs typeface="华文楷体" panose="02010600040101010101" charset="-122"/>
              </a:rPr>
              <a:t>39.是否对评审中要求修改和改进的部分进行了完善？是否有记录？</a:t>
            </a:r>
            <a:endParaRPr sz="1600" b="1">
              <a:latin typeface="华文楷体" panose="02010600040101010101" charset="-122"/>
              <a:ea typeface="华文楷体" panose="02010600040101010101" charset="-122"/>
              <a:cs typeface="华文楷体" panose="02010600040101010101" charset="-122"/>
            </a:endParaRPr>
          </a:p>
        </p:txBody>
      </p:sp>
      <p:pic>
        <p:nvPicPr>
          <p:cNvPr id="3" name="图片 2"/>
          <p:cNvPicPr>
            <a:picLocks noChangeAspect="1"/>
          </p:cNvPicPr>
          <p:nvPr/>
        </p:nvPicPr>
        <p:blipFill>
          <a:blip r:embed="rId1"/>
          <a:stretch>
            <a:fillRect/>
          </a:stretch>
        </p:blipFill>
        <p:spPr>
          <a:xfrm>
            <a:off x="855345" y="1260475"/>
            <a:ext cx="3441700" cy="2413000"/>
          </a:xfrm>
          <a:prstGeom prst="rect">
            <a:avLst/>
          </a:prstGeom>
        </p:spPr>
      </p:pic>
      <p:pic>
        <p:nvPicPr>
          <p:cNvPr id="4" name="图片 3"/>
          <p:cNvPicPr>
            <a:picLocks noChangeAspect="1"/>
          </p:cNvPicPr>
          <p:nvPr/>
        </p:nvPicPr>
        <p:blipFill>
          <a:blip r:embed="rId2"/>
          <a:stretch>
            <a:fillRect/>
          </a:stretch>
        </p:blipFill>
        <p:spPr>
          <a:xfrm>
            <a:off x="4783455" y="1584325"/>
            <a:ext cx="3429000" cy="1765300"/>
          </a:xfrm>
          <a:prstGeom prst="rect">
            <a:avLst/>
          </a:prstGeom>
        </p:spPr>
      </p:pic>
    </p:spTree>
  </p:cSld>
  <p:clrMapOvr>
    <a:masterClrMapping/>
  </p:clrMapOvr>
  <p:transition advClick="0" advTm="7000">
    <p:pull dir="l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down)">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圆角矩形 1"/>
          <p:cNvSpPr>
            <a:spLocks noChangeArrowheads="1"/>
          </p:cNvSpPr>
          <p:nvPr/>
        </p:nvSpPr>
        <p:spPr bwMode="auto">
          <a:xfrm>
            <a:off x="361950" y="248285"/>
            <a:ext cx="1495425" cy="360045"/>
          </a:xfrm>
          <a:prstGeom prst="roundRect">
            <a:avLst>
              <a:gd name="adj" fmla="val 50000"/>
            </a:avLst>
          </a:prstGeom>
          <a:solidFill>
            <a:schemeClr val="accent1"/>
          </a:solidFill>
          <a:ln w="12700" algn="ctr">
            <a:noFill/>
            <a:miter lim="800000"/>
          </a:ln>
          <a:effectLst>
            <a:outerShdw blurRad="317500" dist="190500" dir="9000000" algn="r" rotWithShape="0">
              <a:prstClr val="black">
                <a:alpha val="40000"/>
              </a:prstClr>
            </a:outerShdw>
          </a:effectLst>
        </p:spPr>
        <p:txBody>
          <a:bodyPr lIns="91438" tIns="45719" rIns="91438" bIns="45719" anchor="ctr"/>
          <a:p>
            <a:pPr algn="ctr" defTabSz="913130">
              <a:defRPr/>
            </a:pPr>
            <a:r>
              <a:rPr lang="en-US" altLang="zh-CN">
                <a:solidFill>
                  <a:schemeClr val="bg1"/>
                </a:solidFill>
              </a:rPr>
              <a:t>SRS</a:t>
            </a:r>
            <a:endParaRPr lang="zh-CN" altLang="en-US">
              <a:solidFill>
                <a:schemeClr val="bg1"/>
              </a:solidFill>
            </a:endParaRPr>
          </a:p>
        </p:txBody>
      </p:sp>
      <p:sp>
        <p:nvSpPr>
          <p:cNvPr id="6" name="文本框 5"/>
          <p:cNvSpPr txBox="1"/>
          <p:nvPr/>
        </p:nvSpPr>
        <p:spPr>
          <a:xfrm>
            <a:off x="2670175" y="136525"/>
            <a:ext cx="5688965" cy="583565"/>
          </a:xfrm>
          <a:prstGeom prst="rect">
            <a:avLst/>
          </a:prstGeom>
          <a:noFill/>
          <a:ln w="9525">
            <a:noFill/>
          </a:ln>
        </p:spPr>
        <p:txBody>
          <a:bodyPr wrap="square">
            <a:spAutoFit/>
          </a:bodyPr>
          <a:p>
            <a:pPr indent="266700"/>
            <a:r>
              <a:rPr sz="1600" b="1">
                <a:latin typeface="华文楷体" panose="02010600040101010101" charset="-122"/>
                <a:ea typeface="华文楷体" panose="02010600040101010101" charset="-122"/>
                <a:cs typeface="华文楷体" panose="02010600040101010101" charset="-122"/>
              </a:rPr>
              <a:t>40.针对SRS Baseline，是否进行了正式的发布？是否定义了基准版本号？是否提交配置系统？</a:t>
            </a:r>
            <a:endParaRPr sz="1600" b="1">
              <a:latin typeface="华文楷体" panose="02010600040101010101" charset="-122"/>
              <a:ea typeface="华文楷体" panose="02010600040101010101" charset="-122"/>
              <a:cs typeface="华文楷体" panose="02010600040101010101" charset="-122"/>
            </a:endParaRPr>
          </a:p>
        </p:txBody>
      </p:sp>
      <p:graphicFrame>
        <p:nvGraphicFramePr>
          <p:cNvPr id="3" name="表格 2"/>
          <p:cNvGraphicFramePr/>
          <p:nvPr>
            <p:custDataLst>
              <p:tags r:id="rId1"/>
            </p:custDataLst>
          </p:nvPr>
        </p:nvGraphicFramePr>
        <p:xfrm>
          <a:off x="361950" y="1336025"/>
          <a:ext cx="5353050" cy="3392805"/>
        </p:xfrm>
        <a:graphic>
          <a:graphicData uri="http://schemas.openxmlformats.org/drawingml/2006/table">
            <a:tbl>
              <a:tblPr firstRow="1" bandRow="1">
                <a:tableStyleId>{5940675A-B579-460E-94D1-54222C63F5DA}</a:tableStyleId>
              </a:tblPr>
              <a:tblGrid>
                <a:gridCol w="475615"/>
                <a:gridCol w="495935"/>
                <a:gridCol w="713105"/>
                <a:gridCol w="1022350"/>
                <a:gridCol w="662305"/>
                <a:gridCol w="661035"/>
                <a:gridCol w="826770"/>
                <a:gridCol w="495935"/>
              </a:tblGrid>
              <a:tr h="128905">
                <a:tc>
                  <a:txBody>
                    <a:bodyPr/>
                    <a:p>
                      <a:pPr indent="0">
                        <a:buNone/>
                      </a:pPr>
                      <a:r>
                        <a:rPr lang="en-US" sz="900" b="0">
                          <a:solidFill>
                            <a:schemeClr val="bg1"/>
                          </a:solidFill>
                          <a:latin typeface="黑体" panose="02010609060101010101" charset="-122"/>
                          <a:ea typeface="黑体" panose="02010609060101010101" charset="-122"/>
                          <a:cs typeface="宋体" panose="02010600030101010101" pitchFamily="2" charset="-122"/>
                        </a:rPr>
                        <a:t>版本</a:t>
                      </a:r>
                      <a:endParaRPr lang="en-US" altLang="en-US" sz="900" b="0">
                        <a:solidFill>
                          <a:schemeClr val="bg1"/>
                        </a:solidFill>
                        <a:latin typeface="黑体" panose="02010609060101010101" charset="-122"/>
                        <a:ea typeface="黑体" panose="02010609060101010101" charset="-122"/>
                        <a:cs typeface="宋体" panose="02010600030101010101" pitchFamily="2" charset="-122"/>
                      </a:endParaRPr>
                    </a:p>
                  </a:txBody>
                  <a:tcPr marL="68580" marR="68580" marT="0" marB="0"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1"/>
                    </a:solidFill>
                  </a:tcPr>
                </a:tc>
                <a:tc>
                  <a:txBody>
                    <a:bodyPr/>
                    <a:p>
                      <a:pPr indent="0">
                        <a:buNone/>
                      </a:pPr>
                      <a:r>
                        <a:rPr lang="en-US" sz="900" b="0">
                          <a:solidFill>
                            <a:schemeClr val="bg1"/>
                          </a:solidFill>
                          <a:latin typeface="黑体" panose="02010609060101010101" charset="-122"/>
                          <a:ea typeface="黑体" panose="02010609060101010101" charset="-122"/>
                          <a:cs typeface="宋体" panose="02010600030101010101" pitchFamily="2" charset="-122"/>
                        </a:rPr>
                        <a:t>修订人</a:t>
                      </a:r>
                      <a:endParaRPr lang="en-US" altLang="en-US" sz="900" b="0">
                        <a:solidFill>
                          <a:schemeClr val="bg1"/>
                        </a:solidFill>
                        <a:latin typeface="黑体" panose="02010609060101010101" charset="-122"/>
                        <a:ea typeface="黑体" panose="02010609060101010101" charset="-122"/>
                        <a:cs typeface="宋体" panose="02010600030101010101" pitchFamily="2" charset="-122"/>
                      </a:endParaRPr>
                    </a:p>
                  </a:txBody>
                  <a:tcPr marL="68580" marR="68580" marT="0" marB="0"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1"/>
                    </a:solidFill>
                  </a:tcPr>
                </a:tc>
                <a:tc>
                  <a:txBody>
                    <a:bodyPr/>
                    <a:p>
                      <a:pPr indent="0">
                        <a:buNone/>
                      </a:pPr>
                      <a:r>
                        <a:rPr lang="en-US" sz="900" b="0">
                          <a:solidFill>
                            <a:schemeClr val="bg1"/>
                          </a:solidFill>
                          <a:latin typeface="黑体" panose="02010609060101010101" charset="-122"/>
                          <a:ea typeface="黑体" panose="02010609060101010101" charset="-122"/>
                          <a:cs typeface="宋体" panose="02010600030101010101" pitchFamily="2" charset="-122"/>
                        </a:rPr>
                        <a:t>参与者</a:t>
                      </a:r>
                      <a:endParaRPr lang="en-US" altLang="en-US" sz="900" b="0">
                        <a:solidFill>
                          <a:schemeClr val="bg1"/>
                        </a:solidFill>
                        <a:latin typeface="黑体" panose="02010609060101010101" charset="-122"/>
                        <a:ea typeface="黑体" panose="02010609060101010101" charset="-122"/>
                        <a:cs typeface="宋体" panose="02010600030101010101" pitchFamily="2" charset="-122"/>
                      </a:endParaRPr>
                    </a:p>
                  </a:txBody>
                  <a:tcPr marL="68580" marR="68580" marT="0" marB="0"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1"/>
                    </a:solidFill>
                  </a:tcPr>
                </a:tc>
                <a:tc>
                  <a:txBody>
                    <a:bodyPr/>
                    <a:p>
                      <a:pPr indent="0">
                        <a:buNone/>
                      </a:pPr>
                      <a:r>
                        <a:rPr lang="en-US" sz="900" b="0">
                          <a:solidFill>
                            <a:schemeClr val="bg1"/>
                          </a:solidFill>
                          <a:latin typeface="黑体" panose="02010609060101010101" charset="-122"/>
                          <a:ea typeface="黑体" panose="02010609060101010101" charset="-122"/>
                          <a:cs typeface="宋体" panose="02010600030101010101" pitchFamily="2" charset="-122"/>
                        </a:rPr>
                        <a:t>修订日期</a:t>
                      </a:r>
                      <a:endParaRPr lang="en-US" altLang="en-US" sz="900" b="0">
                        <a:solidFill>
                          <a:schemeClr val="bg1"/>
                        </a:solidFill>
                        <a:latin typeface="黑体" panose="02010609060101010101" charset="-122"/>
                        <a:ea typeface="黑体" panose="02010609060101010101" charset="-122"/>
                        <a:cs typeface="宋体" panose="02010600030101010101" pitchFamily="2" charset="-122"/>
                      </a:endParaRPr>
                    </a:p>
                  </a:txBody>
                  <a:tcPr marL="68580" marR="68580" marT="0" marB="0"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1"/>
                    </a:solidFill>
                  </a:tcPr>
                </a:tc>
                <a:tc>
                  <a:txBody>
                    <a:bodyPr/>
                    <a:p>
                      <a:pPr indent="0">
                        <a:buNone/>
                      </a:pPr>
                      <a:r>
                        <a:rPr lang="en-US" sz="900" b="0">
                          <a:solidFill>
                            <a:schemeClr val="bg1"/>
                          </a:solidFill>
                          <a:latin typeface="黑体" panose="02010609060101010101" charset="-122"/>
                          <a:ea typeface="黑体" panose="02010609060101010101" charset="-122"/>
                          <a:cs typeface="宋体" panose="02010600030101010101" pitchFamily="2" charset="-122"/>
                        </a:rPr>
                        <a:t>修订状态</a:t>
                      </a:r>
                      <a:endParaRPr lang="en-US" altLang="en-US" sz="900" b="0">
                        <a:solidFill>
                          <a:schemeClr val="bg1"/>
                        </a:solidFill>
                        <a:latin typeface="黑体" panose="02010609060101010101" charset="-122"/>
                        <a:ea typeface="黑体" panose="02010609060101010101" charset="-122"/>
                        <a:cs typeface="宋体" panose="02010600030101010101" pitchFamily="2" charset="-122"/>
                      </a:endParaRPr>
                    </a:p>
                  </a:txBody>
                  <a:tcPr marL="68580" marR="68580" marT="0" marB="0"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1"/>
                    </a:solidFill>
                  </a:tcPr>
                </a:tc>
                <a:tc>
                  <a:txBody>
                    <a:bodyPr/>
                    <a:p>
                      <a:pPr indent="0">
                        <a:buNone/>
                      </a:pPr>
                      <a:r>
                        <a:rPr lang="en-US" sz="900" b="0">
                          <a:solidFill>
                            <a:schemeClr val="bg1"/>
                          </a:solidFill>
                          <a:latin typeface="黑体" panose="02010609060101010101" charset="-122"/>
                          <a:ea typeface="黑体" panose="02010609060101010101" charset="-122"/>
                          <a:cs typeface="宋体" panose="02010600030101010101" pitchFamily="2" charset="-122"/>
                        </a:rPr>
                        <a:t>修订说明</a:t>
                      </a:r>
                      <a:endParaRPr lang="en-US" altLang="en-US" sz="900" b="0">
                        <a:solidFill>
                          <a:schemeClr val="bg1"/>
                        </a:solidFill>
                        <a:latin typeface="黑体" panose="02010609060101010101" charset="-122"/>
                        <a:ea typeface="黑体" panose="02010609060101010101" charset="-122"/>
                        <a:cs typeface="宋体" panose="02010600030101010101" pitchFamily="2" charset="-122"/>
                      </a:endParaRPr>
                    </a:p>
                  </a:txBody>
                  <a:tcPr marL="68580" marR="68580" marT="0" marB="0"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1"/>
                    </a:solidFill>
                  </a:tcPr>
                </a:tc>
                <a:tc>
                  <a:txBody>
                    <a:bodyPr/>
                    <a:p>
                      <a:pPr indent="0">
                        <a:buNone/>
                      </a:pPr>
                      <a:r>
                        <a:rPr lang="en-US" sz="900" b="0">
                          <a:solidFill>
                            <a:schemeClr val="bg1"/>
                          </a:solidFill>
                          <a:latin typeface="黑体" panose="02010609060101010101" charset="-122"/>
                          <a:ea typeface="黑体" panose="02010609060101010101" charset="-122"/>
                          <a:cs typeface="宋体" panose="02010600030101010101" pitchFamily="2" charset="-122"/>
                        </a:rPr>
                        <a:t>审批日期</a:t>
                      </a:r>
                      <a:endParaRPr lang="en-US" altLang="en-US" sz="900" b="0">
                        <a:solidFill>
                          <a:schemeClr val="bg1"/>
                        </a:solidFill>
                        <a:latin typeface="黑体" panose="02010609060101010101" charset="-122"/>
                        <a:ea typeface="黑体" panose="02010609060101010101" charset="-122"/>
                        <a:cs typeface="宋体" panose="02010600030101010101" pitchFamily="2" charset="-122"/>
                      </a:endParaRPr>
                    </a:p>
                  </a:txBody>
                  <a:tcPr marL="68580" marR="68580" marT="0" marB="0"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1"/>
                    </a:solidFill>
                  </a:tcPr>
                </a:tc>
                <a:tc>
                  <a:txBody>
                    <a:bodyPr/>
                    <a:p>
                      <a:pPr indent="0">
                        <a:buNone/>
                      </a:pPr>
                      <a:r>
                        <a:rPr lang="en-US" sz="900" b="0">
                          <a:solidFill>
                            <a:schemeClr val="bg1"/>
                          </a:solidFill>
                          <a:latin typeface="黑体" panose="02010609060101010101" charset="-122"/>
                          <a:ea typeface="黑体" panose="02010609060101010101" charset="-122"/>
                          <a:cs typeface="宋体" panose="02010600030101010101" pitchFamily="2" charset="-122"/>
                        </a:rPr>
                        <a:t>审核人</a:t>
                      </a:r>
                      <a:endParaRPr lang="en-US" altLang="en-US" sz="900" b="0">
                        <a:solidFill>
                          <a:schemeClr val="bg1"/>
                        </a:solidFill>
                        <a:latin typeface="黑体" panose="02010609060101010101" charset="-122"/>
                        <a:ea typeface="黑体" panose="02010609060101010101" charset="-122"/>
                        <a:cs typeface="宋体" panose="02010600030101010101" pitchFamily="2" charset="-122"/>
                      </a:endParaRPr>
                    </a:p>
                  </a:txBody>
                  <a:tcPr marL="68580" marR="68580" marT="0" marB="0"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1"/>
                    </a:solidFill>
                  </a:tcPr>
                </a:tc>
              </a:tr>
              <a:tr h="805180">
                <a:tc>
                  <a:txBody>
                    <a:bodyPr/>
                    <a:p>
                      <a:pPr indent="0">
                        <a:buNone/>
                      </a:pPr>
                      <a:r>
                        <a:rPr lang="en-US" sz="900" b="0">
                          <a:latin typeface="黑体" panose="02010609060101010101" charset="-122"/>
                          <a:ea typeface="黑体" panose="02010609060101010101" charset="-122"/>
                          <a:cs typeface="宋体" panose="02010600030101010101" pitchFamily="2" charset="-122"/>
                        </a:rPr>
                        <a:t>0</a:t>
                      </a:r>
                      <a:r>
                        <a:rPr lang="en-US" sz="900" b="0">
                          <a:latin typeface="黑体" panose="02010609060101010101" charset="-122"/>
                          <a:ea typeface="黑体" panose="02010609060101010101" charset="-122"/>
                          <a:cs typeface="Calibri" panose="020F0502020204030204" charset="0"/>
                        </a:rPr>
                        <a:t>.1</a:t>
                      </a:r>
                      <a:r>
                        <a:rPr lang="en-US" sz="900" b="0">
                          <a:latin typeface="黑体" panose="02010609060101010101" charset="-122"/>
                          <a:ea typeface="黑体" panose="02010609060101010101" charset="-122"/>
                          <a:cs typeface="宋体" panose="02010600030101010101" pitchFamily="2" charset="-122"/>
                        </a:rPr>
                        <a:t>.0</a:t>
                      </a:r>
                      <a:endParaRPr lang="en-US" altLang="en-US" sz="900" b="0">
                        <a:latin typeface="黑体" panose="02010609060101010101" charset="-122"/>
                        <a:ea typeface="黑体" panose="02010609060101010101" charset="-122"/>
                        <a:cs typeface="宋体" panose="02010600030101010101" pitchFamily="2" charset="-122"/>
                      </a:endParaRPr>
                    </a:p>
                  </a:txBody>
                  <a:tcPr marL="68580" marR="68580" marT="0" marB="0"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900" b="0">
                          <a:latin typeface="黑体" panose="02010609060101010101" charset="-122"/>
                          <a:ea typeface="黑体" panose="02010609060101010101" charset="-122"/>
                          <a:cs typeface="宋体" panose="02010600030101010101" pitchFamily="2" charset="-122"/>
                        </a:rPr>
                        <a:t>李骏</a:t>
                      </a:r>
                      <a:endParaRPr lang="en-US" altLang="en-US" sz="900" b="0">
                        <a:latin typeface="黑体" panose="02010609060101010101" charset="-122"/>
                        <a:ea typeface="黑体" panose="02010609060101010101" charset="-122"/>
                        <a:cs typeface="宋体" panose="02010600030101010101" pitchFamily="2" charset="-122"/>
                      </a:endParaRPr>
                    </a:p>
                  </a:txBody>
                  <a:tcPr marL="68580" marR="68580" marT="0" marB="0"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900" b="0">
                          <a:latin typeface="黑体" panose="02010609060101010101" charset="-122"/>
                          <a:ea typeface="黑体" panose="02010609060101010101" charset="-122"/>
                          <a:cs typeface="宋体" panose="02010600030101010101" pitchFamily="2" charset="-122"/>
                        </a:rPr>
                        <a:t>郭岳，周南，李骏，杨海波，杨寒凌</a:t>
                      </a:r>
                      <a:endParaRPr lang="en-US" altLang="en-US" sz="900" b="0">
                        <a:latin typeface="黑体" panose="02010609060101010101" charset="-122"/>
                        <a:ea typeface="黑体" panose="02010609060101010101" charset="-122"/>
                        <a:cs typeface="宋体" panose="02010600030101010101" pitchFamily="2" charset="-122"/>
                      </a:endParaRPr>
                    </a:p>
                  </a:txBody>
                  <a:tcPr marL="68580" marR="68580" marT="0" marB="0"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900" b="0">
                          <a:latin typeface="黑体" panose="02010609060101010101" charset="-122"/>
                          <a:ea typeface="黑体" panose="02010609060101010101" charset="-122"/>
                          <a:cs typeface="Calibri" panose="020F0502020204030204" charset="0"/>
                        </a:rPr>
                        <a:t> 2019</a:t>
                      </a:r>
                      <a:r>
                        <a:rPr lang="en-US" sz="900" b="0">
                          <a:latin typeface="黑体" panose="02010609060101010101" charset="-122"/>
                          <a:ea typeface="黑体" panose="02010609060101010101" charset="-122"/>
                          <a:cs typeface="宋体" panose="02010600030101010101" pitchFamily="2" charset="-122"/>
                        </a:rPr>
                        <a:t>/</a:t>
                      </a:r>
                      <a:r>
                        <a:rPr lang="en-US" sz="900" b="0">
                          <a:latin typeface="黑体" panose="02010609060101010101" charset="-122"/>
                          <a:ea typeface="黑体" panose="02010609060101010101" charset="-122"/>
                          <a:cs typeface="Calibri" panose="020F0502020204030204" charset="0"/>
                        </a:rPr>
                        <a:t>12/7</a:t>
                      </a:r>
                      <a:endParaRPr lang="en-US" altLang="en-US" sz="900" b="0">
                        <a:latin typeface="黑体" panose="02010609060101010101" charset="-122"/>
                        <a:ea typeface="黑体" panose="02010609060101010101" charset="-122"/>
                        <a:cs typeface="Calibri" panose="020F0502020204030204" charset="0"/>
                      </a:endParaRPr>
                    </a:p>
                  </a:txBody>
                  <a:tcPr marL="68580" marR="68580" marT="0" marB="0"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900" b="0">
                          <a:latin typeface="黑体" panose="02010609060101010101" charset="-122"/>
                          <a:ea typeface="黑体" panose="02010609060101010101" charset="-122"/>
                          <a:cs typeface="宋体" panose="02010600030101010101" pitchFamily="2" charset="-122"/>
                        </a:rPr>
                        <a:t>首次撰写</a:t>
                      </a:r>
                      <a:endParaRPr lang="en-US" altLang="en-US" sz="900" b="0">
                        <a:latin typeface="黑体" panose="02010609060101010101" charset="-122"/>
                        <a:ea typeface="黑体" panose="02010609060101010101" charset="-122"/>
                        <a:cs typeface="宋体" panose="02010600030101010101" pitchFamily="2" charset="-122"/>
                      </a:endParaRPr>
                    </a:p>
                  </a:txBody>
                  <a:tcPr marL="68580" marR="68580" marT="0" marB="0"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900" b="0">
                          <a:latin typeface="黑体" panose="02010609060101010101" charset="-122"/>
                          <a:ea typeface="黑体" panose="02010609060101010101" charset="-122"/>
                          <a:cs typeface="宋体" panose="02010600030101010101" pitchFamily="2" charset="-122"/>
                        </a:rPr>
                        <a:t>增加管理员，学习者，指导者系统特性</a:t>
                      </a:r>
                      <a:endParaRPr lang="en-US" altLang="en-US" sz="900" b="0">
                        <a:latin typeface="黑体" panose="02010609060101010101" charset="-122"/>
                        <a:ea typeface="黑体" panose="02010609060101010101" charset="-122"/>
                        <a:cs typeface="宋体" panose="02010600030101010101" pitchFamily="2" charset="-122"/>
                      </a:endParaRPr>
                    </a:p>
                  </a:txBody>
                  <a:tcPr marL="68580" marR="68580" marT="0" marB="0"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900" b="0">
                          <a:latin typeface="黑体" panose="02010609060101010101" charset="-122"/>
                          <a:ea typeface="黑体" panose="02010609060101010101" charset="-122"/>
                          <a:cs typeface="Calibri" panose="020F0502020204030204" charset="0"/>
                        </a:rPr>
                        <a:t>2019</a:t>
                      </a:r>
                      <a:r>
                        <a:rPr lang="en-US" sz="900" b="0">
                          <a:latin typeface="黑体" panose="02010609060101010101" charset="-122"/>
                          <a:ea typeface="黑体" panose="02010609060101010101" charset="-122"/>
                          <a:cs typeface="宋体" panose="02010600030101010101" pitchFamily="2" charset="-122"/>
                        </a:rPr>
                        <a:t>/</a:t>
                      </a:r>
                      <a:r>
                        <a:rPr lang="en-US" sz="900" b="0">
                          <a:latin typeface="黑体" panose="02010609060101010101" charset="-122"/>
                          <a:ea typeface="黑体" panose="02010609060101010101" charset="-122"/>
                          <a:cs typeface="Calibri" panose="020F0502020204030204" charset="0"/>
                        </a:rPr>
                        <a:t>12/8</a:t>
                      </a:r>
                      <a:endParaRPr lang="en-US" altLang="en-US" sz="900" b="0">
                        <a:latin typeface="黑体" panose="02010609060101010101" charset="-122"/>
                        <a:ea typeface="黑体" panose="02010609060101010101" charset="-122"/>
                        <a:cs typeface="Calibri" panose="020F0502020204030204" charset="0"/>
                      </a:endParaRPr>
                    </a:p>
                  </a:txBody>
                  <a:tcPr marL="68580" marR="68580" marT="0" marB="0"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900" b="0">
                          <a:latin typeface="黑体" panose="02010609060101010101" charset="-122"/>
                          <a:ea typeface="黑体" panose="02010609060101010101" charset="-122"/>
                          <a:cs typeface="宋体" panose="02010600030101010101" pitchFamily="2" charset="-122"/>
                        </a:rPr>
                        <a:t>郭岳</a:t>
                      </a:r>
                      <a:endParaRPr lang="en-US" altLang="en-US" sz="900" b="0">
                        <a:latin typeface="黑体" panose="02010609060101010101" charset="-122"/>
                        <a:ea typeface="黑体" panose="02010609060101010101" charset="-122"/>
                        <a:cs typeface="宋体" panose="02010600030101010101" pitchFamily="2" charset="-122"/>
                      </a:endParaRPr>
                    </a:p>
                  </a:txBody>
                  <a:tcPr marL="68580" marR="68580" marT="0" marB="0"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840105">
                <a:tc>
                  <a:txBody>
                    <a:bodyPr/>
                    <a:p>
                      <a:pPr indent="0">
                        <a:buNone/>
                      </a:pPr>
                      <a:r>
                        <a:rPr lang="en-US" sz="900" b="0">
                          <a:latin typeface="黑体" panose="02010609060101010101" charset="-122"/>
                          <a:ea typeface="黑体" panose="02010609060101010101" charset="-122"/>
                          <a:cs typeface="宋体" panose="02010600030101010101" pitchFamily="2" charset="-122"/>
                        </a:rPr>
                        <a:t>0</a:t>
                      </a:r>
                      <a:r>
                        <a:rPr lang="en-US" sz="900" b="0">
                          <a:latin typeface="黑体" panose="02010609060101010101" charset="-122"/>
                          <a:ea typeface="黑体" panose="02010609060101010101" charset="-122"/>
                          <a:cs typeface="Calibri" panose="020F0502020204030204" charset="0"/>
                        </a:rPr>
                        <a:t>.2</a:t>
                      </a:r>
                      <a:r>
                        <a:rPr lang="en-US" sz="900" b="0">
                          <a:latin typeface="黑体" panose="02010609060101010101" charset="-122"/>
                          <a:ea typeface="黑体" panose="02010609060101010101" charset="-122"/>
                          <a:cs typeface="宋体" panose="02010600030101010101" pitchFamily="2" charset="-122"/>
                        </a:rPr>
                        <a:t>.</a:t>
                      </a:r>
                      <a:r>
                        <a:rPr lang="en-US" sz="900" b="0">
                          <a:latin typeface="黑体" panose="02010609060101010101" charset="-122"/>
                          <a:ea typeface="黑体" panose="02010609060101010101" charset="-122"/>
                          <a:cs typeface="Calibri" panose="020F0502020204030204" charset="0"/>
                        </a:rPr>
                        <a:t>0</a:t>
                      </a:r>
                      <a:endParaRPr lang="en-US" altLang="en-US" sz="900" b="0">
                        <a:latin typeface="黑体" panose="02010609060101010101" charset="-122"/>
                        <a:ea typeface="黑体" panose="02010609060101010101" charset="-122"/>
                        <a:cs typeface="宋体" panose="02010600030101010101" pitchFamily="2" charset="-122"/>
                      </a:endParaRPr>
                    </a:p>
                  </a:txBody>
                  <a:tcPr marL="68580" marR="68580" marT="0" marB="0"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900" b="0">
                          <a:latin typeface="黑体" panose="02010609060101010101" charset="-122"/>
                          <a:ea typeface="黑体" panose="02010609060101010101" charset="-122"/>
                          <a:cs typeface="宋体" panose="02010600030101010101" pitchFamily="2" charset="-122"/>
                        </a:rPr>
                        <a:t>李骏</a:t>
                      </a:r>
                      <a:endParaRPr lang="en-US" altLang="en-US" sz="900" b="0">
                        <a:latin typeface="黑体" panose="02010609060101010101" charset="-122"/>
                        <a:ea typeface="黑体" panose="02010609060101010101" charset="-122"/>
                        <a:cs typeface="宋体" panose="02010600030101010101" pitchFamily="2" charset="-122"/>
                      </a:endParaRPr>
                    </a:p>
                  </a:txBody>
                  <a:tcPr marL="68580" marR="68580" marT="0" marB="0"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900" b="0">
                          <a:latin typeface="黑体" panose="02010609060101010101" charset="-122"/>
                          <a:ea typeface="黑体" panose="02010609060101010101" charset="-122"/>
                          <a:cs typeface="宋体" panose="02010600030101010101" pitchFamily="2" charset="-122"/>
                        </a:rPr>
                        <a:t>郭岳，周南，李骏，杨海波，杨寒凌</a:t>
                      </a:r>
                      <a:endParaRPr lang="en-US" altLang="en-US" sz="900" b="0">
                        <a:latin typeface="黑体" panose="02010609060101010101" charset="-122"/>
                        <a:ea typeface="黑体" panose="02010609060101010101" charset="-122"/>
                        <a:cs typeface="宋体" panose="02010600030101010101" pitchFamily="2" charset="-122"/>
                      </a:endParaRPr>
                    </a:p>
                  </a:txBody>
                  <a:tcPr marL="68580" marR="68580" marT="0" marB="0"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900" b="0">
                          <a:latin typeface="黑体" panose="02010609060101010101" charset="-122"/>
                          <a:ea typeface="黑体" panose="02010609060101010101" charset="-122"/>
                          <a:cs typeface="宋体" panose="02010600030101010101" pitchFamily="2" charset="-122"/>
                        </a:rPr>
                        <a:t>2</a:t>
                      </a:r>
                      <a:r>
                        <a:rPr lang="en-US" sz="900" b="0">
                          <a:latin typeface="黑体" panose="02010609060101010101" charset="-122"/>
                          <a:ea typeface="黑体" panose="02010609060101010101" charset="-122"/>
                          <a:cs typeface="Calibri" panose="020F0502020204030204" charset="0"/>
                        </a:rPr>
                        <a:t>019</a:t>
                      </a:r>
                      <a:r>
                        <a:rPr lang="en-US" sz="900" b="0">
                          <a:latin typeface="黑体" panose="02010609060101010101" charset="-122"/>
                          <a:ea typeface="黑体" panose="02010609060101010101" charset="-122"/>
                          <a:cs typeface="宋体" panose="02010600030101010101" pitchFamily="2" charset="-122"/>
                        </a:rPr>
                        <a:t>/</a:t>
                      </a:r>
                      <a:r>
                        <a:rPr lang="en-US" sz="900" b="0">
                          <a:latin typeface="黑体" panose="02010609060101010101" charset="-122"/>
                          <a:ea typeface="黑体" panose="02010609060101010101" charset="-122"/>
                          <a:cs typeface="Calibri" panose="020F0502020204030204" charset="0"/>
                        </a:rPr>
                        <a:t>12/11</a:t>
                      </a:r>
                      <a:endParaRPr lang="en-US" altLang="en-US" sz="900" b="0">
                        <a:latin typeface="黑体" panose="02010609060101010101" charset="-122"/>
                        <a:ea typeface="黑体" panose="02010609060101010101" charset="-122"/>
                        <a:cs typeface="宋体" panose="02010600030101010101" pitchFamily="2" charset="-122"/>
                      </a:endParaRPr>
                    </a:p>
                  </a:txBody>
                  <a:tcPr marL="68580" marR="68580" marT="0" marB="0"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900" b="0">
                          <a:latin typeface="黑体" panose="02010609060101010101" charset="-122"/>
                          <a:ea typeface="黑体" panose="02010609060101010101" charset="-122"/>
                          <a:cs typeface="宋体" panose="02010600030101010101" pitchFamily="2" charset="-122"/>
                        </a:rPr>
                        <a:t>第二次撰写</a:t>
                      </a:r>
                      <a:endParaRPr lang="en-US" altLang="en-US" sz="900" b="0">
                        <a:latin typeface="黑体" panose="02010609060101010101" charset="-122"/>
                        <a:ea typeface="黑体" panose="02010609060101010101" charset="-122"/>
                        <a:cs typeface="宋体" panose="02010600030101010101" pitchFamily="2" charset="-122"/>
                      </a:endParaRPr>
                    </a:p>
                  </a:txBody>
                  <a:tcPr marL="68580" marR="68580" marT="0" marB="0"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900" b="0">
                          <a:latin typeface="黑体" panose="02010609060101010101" charset="-122"/>
                          <a:ea typeface="黑体" panose="02010609060101010101" charset="-122"/>
                          <a:cs typeface="宋体" panose="02010600030101010101" pitchFamily="2" charset="-122"/>
                        </a:rPr>
                        <a:t>增加用例图，非功能需求，数据字典，软件概述，接口需求</a:t>
                      </a:r>
                      <a:endParaRPr lang="en-US" altLang="en-US" sz="900" b="0">
                        <a:latin typeface="黑体" panose="02010609060101010101" charset="-122"/>
                        <a:ea typeface="黑体" panose="02010609060101010101" charset="-122"/>
                        <a:cs typeface="宋体" panose="02010600030101010101" pitchFamily="2" charset="-122"/>
                      </a:endParaRPr>
                    </a:p>
                  </a:txBody>
                  <a:tcPr marL="68580" marR="68580" marT="0" marB="0"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900" b="0">
                          <a:latin typeface="黑体" panose="02010609060101010101" charset="-122"/>
                          <a:ea typeface="黑体" panose="02010609060101010101" charset="-122"/>
                          <a:cs typeface="宋体" panose="02010600030101010101" pitchFamily="2" charset="-122"/>
                        </a:rPr>
                        <a:t>2</a:t>
                      </a:r>
                      <a:r>
                        <a:rPr lang="en-US" sz="900" b="0">
                          <a:latin typeface="黑体" panose="02010609060101010101" charset="-122"/>
                          <a:ea typeface="黑体" panose="02010609060101010101" charset="-122"/>
                          <a:cs typeface="Calibri" panose="020F0502020204030204" charset="0"/>
                        </a:rPr>
                        <a:t>019</a:t>
                      </a:r>
                      <a:r>
                        <a:rPr lang="en-US" sz="900" b="0">
                          <a:latin typeface="黑体" panose="02010609060101010101" charset="-122"/>
                          <a:ea typeface="黑体" panose="02010609060101010101" charset="-122"/>
                          <a:cs typeface="宋体" panose="02010600030101010101" pitchFamily="2" charset="-122"/>
                        </a:rPr>
                        <a:t>/</a:t>
                      </a:r>
                      <a:r>
                        <a:rPr lang="en-US" sz="900" b="0">
                          <a:latin typeface="黑体" panose="02010609060101010101" charset="-122"/>
                          <a:ea typeface="黑体" panose="02010609060101010101" charset="-122"/>
                          <a:cs typeface="Calibri" panose="020F0502020204030204" charset="0"/>
                        </a:rPr>
                        <a:t>12/12</a:t>
                      </a:r>
                      <a:endParaRPr lang="en-US" altLang="en-US" sz="900" b="0">
                        <a:latin typeface="黑体" panose="02010609060101010101" charset="-122"/>
                        <a:ea typeface="黑体" panose="02010609060101010101" charset="-122"/>
                        <a:cs typeface="宋体" panose="02010600030101010101" pitchFamily="2" charset="-122"/>
                      </a:endParaRPr>
                    </a:p>
                  </a:txBody>
                  <a:tcPr marL="68580" marR="68580" marT="0" marB="0"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900" b="0">
                          <a:latin typeface="黑体" panose="02010609060101010101" charset="-122"/>
                          <a:ea typeface="黑体" panose="02010609060101010101" charset="-122"/>
                          <a:cs typeface="宋体" panose="02010600030101010101" pitchFamily="2" charset="-122"/>
                        </a:rPr>
                        <a:t>郭岳</a:t>
                      </a:r>
                      <a:endParaRPr lang="en-US" altLang="en-US" sz="900" b="0">
                        <a:latin typeface="黑体" panose="02010609060101010101" charset="-122"/>
                        <a:ea typeface="黑体" panose="02010609060101010101" charset="-122"/>
                        <a:cs typeface="宋体" panose="02010600030101010101" pitchFamily="2" charset="-122"/>
                      </a:endParaRPr>
                    </a:p>
                  </a:txBody>
                  <a:tcPr marL="68580" marR="68580" marT="0" marB="0"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805180">
                <a:tc>
                  <a:txBody>
                    <a:bodyPr/>
                    <a:p>
                      <a:pPr indent="0">
                        <a:buNone/>
                      </a:pPr>
                      <a:r>
                        <a:rPr lang="en-US" sz="900" b="0">
                          <a:latin typeface="黑体" panose="02010609060101010101" charset="-122"/>
                          <a:ea typeface="黑体" panose="02010609060101010101" charset="-122"/>
                          <a:cs typeface="宋体" panose="02010600030101010101" pitchFamily="2" charset="-122"/>
                        </a:rPr>
                        <a:t>0</a:t>
                      </a:r>
                      <a:r>
                        <a:rPr lang="en-US" sz="900" b="0">
                          <a:latin typeface="黑体" panose="02010609060101010101" charset="-122"/>
                          <a:ea typeface="黑体" panose="02010609060101010101" charset="-122"/>
                          <a:cs typeface="Calibri" panose="020F0502020204030204" charset="0"/>
                        </a:rPr>
                        <a:t>.3.0</a:t>
                      </a:r>
                      <a:endParaRPr lang="en-US" altLang="en-US" sz="900" b="0">
                        <a:latin typeface="黑体" panose="02010609060101010101" charset="-122"/>
                        <a:ea typeface="黑体" panose="02010609060101010101" charset="-122"/>
                        <a:cs typeface="宋体" panose="02010600030101010101" pitchFamily="2" charset="-122"/>
                      </a:endParaRPr>
                    </a:p>
                  </a:txBody>
                  <a:tcPr marL="68580" marR="68580" marT="0" marB="0"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900" b="0">
                          <a:latin typeface="黑体" panose="02010609060101010101" charset="-122"/>
                          <a:ea typeface="黑体" panose="02010609060101010101" charset="-122"/>
                          <a:cs typeface="宋体" panose="02010600030101010101" pitchFamily="2" charset="-122"/>
                        </a:rPr>
                        <a:t>李骏</a:t>
                      </a:r>
                      <a:endParaRPr lang="en-US" altLang="en-US" sz="900" b="0">
                        <a:latin typeface="黑体" panose="02010609060101010101" charset="-122"/>
                        <a:ea typeface="黑体" panose="02010609060101010101" charset="-122"/>
                        <a:cs typeface="宋体" panose="02010600030101010101" pitchFamily="2" charset="-122"/>
                      </a:endParaRPr>
                    </a:p>
                  </a:txBody>
                  <a:tcPr marL="68580" marR="68580" marT="0" marB="0"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900" b="0">
                          <a:latin typeface="黑体" panose="02010609060101010101" charset="-122"/>
                          <a:ea typeface="黑体" panose="02010609060101010101" charset="-122"/>
                          <a:cs typeface="宋体" panose="02010600030101010101" pitchFamily="2" charset="-122"/>
                        </a:rPr>
                        <a:t>郭岳，周南，李骏，杨海波，杨寒凌</a:t>
                      </a:r>
                      <a:endParaRPr lang="en-US" altLang="en-US" sz="900" b="0">
                        <a:latin typeface="黑体" panose="02010609060101010101" charset="-122"/>
                        <a:ea typeface="黑体" panose="02010609060101010101" charset="-122"/>
                        <a:cs typeface="宋体" panose="02010600030101010101" pitchFamily="2" charset="-122"/>
                      </a:endParaRPr>
                    </a:p>
                  </a:txBody>
                  <a:tcPr marL="68580" marR="68580" marT="0" marB="0"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900" b="0">
                          <a:latin typeface="黑体" panose="02010609060101010101" charset="-122"/>
                          <a:ea typeface="黑体" panose="02010609060101010101" charset="-122"/>
                          <a:cs typeface="宋体" panose="02010600030101010101" pitchFamily="2" charset="-122"/>
                        </a:rPr>
                        <a:t>2</a:t>
                      </a:r>
                      <a:r>
                        <a:rPr lang="en-US" sz="900" b="0">
                          <a:latin typeface="黑体" panose="02010609060101010101" charset="-122"/>
                          <a:ea typeface="黑体" panose="02010609060101010101" charset="-122"/>
                          <a:cs typeface="Calibri" panose="020F0502020204030204" charset="0"/>
                        </a:rPr>
                        <a:t>019</a:t>
                      </a:r>
                      <a:r>
                        <a:rPr lang="en-US" sz="900" b="0">
                          <a:latin typeface="黑体" panose="02010609060101010101" charset="-122"/>
                          <a:ea typeface="黑体" panose="02010609060101010101" charset="-122"/>
                          <a:cs typeface="宋体" panose="02010600030101010101" pitchFamily="2" charset="-122"/>
                        </a:rPr>
                        <a:t>/</a:t>
                      </a:r>
                      <a:r>
                        <a:rPr lang="en-US" sz="900" b="0">
                          <a:latin typeface="黑体" panose="02010609060101010101" charset="-122"/>
                          <a:ea typeface="黑体" panose="02010609060101010101" charset="-122"/>
                          <a:cs typeface="Calibri" panose="020F0502020204030204" charset="0"/>
                        </a:rPr>
                        <a:t>12/18</a:t>
                      </a:r>
                      <a:endParaRPr lang="en-US" altLang="en-US" sz="900" b="0">
                        <a:latin typeface="黑体" panose="02010609060101010101" charset="-122"/>
                        <a:ea typeface="黑体" panose="02010609060101010101" charset="-122"/>
                        <a:cs typeface="宋体" panose="02010600030101010101" pitchFamily="2" charset="-122"/>
                      </a:endParaRPr>
                    </a:p>
                  </a:txBody>
                  <a:tcPr marL="68580" marR="68580" marT="0" marB="0"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900" b="0">
                          <a:latin typeface="黑体" panose="02010609060101010101" charset="-122"/>
                          <a:ea typeface="黑体" panose="02010609060101010101" charset="-122"/>
                          <a:cs typeface="宋体" panose="02010600030101010101" pitchFamily="2" charset="-122"/>
                        </a:rPr>
                        <a:t>添加修改</a:t>
                      </a:r>
                      <a:endParaRPr lang="en-US" altLang="en-US" sz="900" b="0">
                        <a:latin typeface="黑体" panose="02010609060101010101" charset="-122"/>
                        <a:ea typeface="黑体" panose="02010609060101010101" charset="-122"/>
                        <a:cs typeface="宋体" panose="02010600030101010101" pitchFamily="2" charset="-122"/>
                      </a:endParaRPr>
                    </a:p>
                  </a:txBody>
                  <a:tcPr marL="68580" marR="68580" marT="0" marB="0"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900" b="0">
                          <a:latin typeface="黑体" panose="02010609060101010101" charset="-122"/>
                          <a:ea typeface="黑体" panose="02010609060101010101" charset="-122"/>
                          <a:cs typeface="宋体" panose="02010600030101010101" pitchFamily="2" charset="-122"/>
                        </a:rPr>
                        <a:t>增加用例</a:t>
                      </a:r>
                      <a:endParaRPr lang="en-US" altLang="en-US" sz="900" b="0">
                        <a:latin typeface="黑体" panose="02010609060101010101" charset="-122"/>
                        <a:ea typeface="黑体" panose="02010609060101010101" charset="-122"/>
                        <a:cs typeface="宋体" panose="02010600030101010101" pitchFamily="2" charset="-122"/>
                      </a:endParaRPr>
                    </a:p>
                  </a:txBody>
                  <a:tcPr marL="68580" marR="68580" marT="0" marB="0"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900" b="0">
                          <a:latin typeface="黑体" panose="02010609060101010101" charset="-122"/>
                          <a:ea typeface="黑体" panose="02010609060101010101" charset="-122"/>
                          <a:cs typeface="宋体" panose="02010600030101010101" pitchFamily="2" charset="-122"/>
                        </a:rPr>
                        <a:t>2</a:t>
                      </a:r>
                      <a:r>
                        <a:rPr lang="en-US" sz="900" b="0">
                          <a:latin typeface="黑体" panose="02010609060101010101" charset="-122"/>
                          <a:ea typeface="黑体" panose="02010609060101010101" charset="-122"/>
                          <a:cs typeface="Calibri" panose="020F0502020204030204" charset="0"/>
                        </a:rPr>
                        <a:t>019</a:t>
                      </a:r>
                      <a:r>
                        <a:rPr lang="en-US" sz="900" b="0">
                          <a:latin typeface="黑体" panose="02010609060101010101" charset="-122"/>
                          <a:ea typeface="黑体" panose="02010609060101010101" charset="-122"/>
                          <a:cs typeface="宋体" panose="02010600030101010101" pitchFamily="2" charset="-122"/>
                        </a:rPr>
                        <a:t>/</a:t>
                      </a:r>
                      <a:r>
                        <a:rPr lang="en-US" sz="900" b="0">
                          <a:latin typeface="黑体" panose="02010609060101010101" charset="-122"/>
                          <a:ea typeface="黑体" panose="02010609060101010101" charset="-122"/>
                          <a:cs typeface="Calibri" panose="020F0502020204030204" charset="0"/>
                        </a:rPr>
                        <a:t>12/18</a:t>
                      </a:r>
                      <a:endParaRPr lang="en-US" altLang="en-US" sz="900" b="0">
                        <a:latin typeface="黑体" panose="02010609060101010101" charset="-122"/>
                        <a:ea typeface="黑体" panose="02010609060101010101" charset="-122"/>
                        <a:cs typeface="宋体" panose="02010600030101010101" pitchFamily="2" charset="-122"/>
                      </a:endParaRPr>
                    </a:p>
                  </a:txBody>
                  <a:tcPr marL="68580" marR="68580" marT="0" marB="0"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900" b="0">
                          <a:latin typeface="黑体" panose="02010609060101010101" charset="-122"/>
                          <a:ea typeface="黑体" panose="02010609060101010101" charset="-122"/>
                          <a:cs typeface="宋体" panose="02010600030101010101" pitchFamily="2" charset="-122"/>
                        </a:rPr>
                        <a:t>郭岳</a:t>
                      </a:r>
                      <a:endParaRPr lang="en-US" altLang="en-US" sz="900" b="0">
                        <a:latin typeface="黑体" panose="02010609060101010101" charset="-122"/>
                        <a:ea typeface="黑体" panose="02010609060101010101" charset="-122"/>
                        <a:cs typeface="宋体" panose="02010600030101010101" pitchFamily="2" charset="-122"/>
                      </a:endParaRPr>
                    </a:p>
                  </a:txBody>
                  <a:tcPr marL="68580" marR="68580" marT="0" marB="0"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805180">
                <a:tc>
                  <a:txBody>
                    <a:bodyPr/>
                    <a:p>
                      <a:pPr indent="0">
                        <a:buNone/>
                      </a:pPr>
                      <a:r>
                        <a:rPr lang="en-US" sz="900" b="0">
                          <a:latin typeface="黑体" panose="02010609060101010101" charset="-122"/>
                          <a:ea typeface="黑体" panose="02010609060101010101" charset="-122"/>
                          <a:cs typeface="Calibri" panose="020F0502020204030204" charset="0"/>
                        </a:rPr>
                        <a:t>1.</a:t>
                      </a:r>
                      <a:r>
                        <a:rPr lang="en-US" sz="900" b="0">
                          <a:latin typeface="黑体" panose="02010609060101010101" charset="-122"/>
                          <a:ea typeface="黑体" panose="02010609060101010101" charset="-122"/>
                          <a:cs typeface="宋体" panose="02010600030101010101" pitchFamily="2" charset="-122"/>
                        </a:rPr>
                        <a:t>0</a:t>
                      </a:r>
                      <a:r>
                        <a:rPr lang="en-US" sz="900" b="0">
                          <a:latin typeface="黑体" panose="02010609060101010101" charset="-122"/>
                          <a:ea typeface="黑体" panose="02010609060101010101" charset="-122"/>
                          <a:cs typeface="Calibri" panose="020F0502020204030204" charset="0"/>
                        </a:rPr>
                        <a:t>.0</a:t>
                      </a:r>
                      <a:endParaRPr lang="en-US" altLang="en-US" sz="900" b="0">
                        <a:latin typeface="黑体" panose="02010609060101010101" charset="-122"/>
                        <a:ea typeface="黑体" panose="02010609060101010101" charset="-122"/>
                        <a:cs typeface="Calibri" panose="020F0502020204030204" charset="0"/>
                      </a:endParaRPr>
                    </a:p>
                  </a:txBody>
                  <a:tcPr marL="68580" marR="68580" marT="0" marB="0"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900" b="0">
                          <a:latin typeface="黑体" panose="02010609060101010101" charset="-122"/>
                          <a:ea typeface="黑体" panose="02010609060101010101" charset="-122"/>
                          <a:cs typeface="宋体" panose="02010600030101010101" pitchFamily="2" charset="-122"/>
                        </a:rPr>
                        <a:t>李骏</a:t>
                      </a:r>
                      <a:endParaRPr lang="en-US" altLang="en-US" sz="900" b="0">
                        <a:latin typeface="黑体" panose="02010609060101010101" charset="-122"/>
                        <a:ea typeface="黑体" panose="02010609060101010101" charset="-122"/>
                        <a:cs typeface="宋体" panose="02010600030101010101" pitchFamily="2" charset="-122"/>
                      </a:endParaRPr>
                    </a:p>
                  </a:txBody>
                  <a:tcPr marL="68580" marR="68580" marT="0" marB="0"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900" b="0">
                          <a:latin typeface="黑体" panose="02010609060101010101" charset="-122"/>
                          <a:ea typeface="黑体" panose="02010609060101010101" charset="-122"/>
                          <a:cs typeface="宋体" panose="02010600030101010101" pitchFamily="2" charset="-122"/>
                        </a:rPr>
                        <a:t>李骏</a:t>
                      </a:r>
                      <a:endParaRPr lang="en-US" altLang="en-US" sz="900" b="0">
                        <a:latin typeface="黑体" panose="02010609060101010101" charset="-122"/>
                        <a:ea typeface="黑体" panose="02010609060101010101" charset="-122"/>
                        <a:cs typeface="宋体" panose="02010600030101010101" pitchFamily="2" charset="-122"/>
                      </a:endParaRPr>
                    </a:p>
                  </a:txBody>
                  <a:tcPr marL="68580" marR="68580" marT="0" marB="0"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900" b="0">
                          <a:latin typeface="黑体" panose="02010609060101010101" charset="-122"/>
                          <a:ea typeface="黑体" panose="02010609060101010101" charset="-122"/>
                          <a:cs typeface="宋体" panose="02010600030101010101" pitchFamily="2" charset="-122"/>
                        </a:rPr>
                        <a:t>2</a:t>
                      </a:r>
                      <a:r>
                        <a:rPr lang="en-US" sz="900" b="0">
                          <a:latin typeface="黑体" panose="02010609060101010101" charset="-122"/>
                          <a:ea typeface="黑体" panose="02010609060101010101" charset="-122"/>
                          <a:cs typeface="Calibri" panose="020F0502020204030204" charset="0"/>
                        </a:rPr>
                        <a:t>019</a:t>
                      </a:r>
                      <a:r>
                        <a:rPr lang="en-US" sz="900" b="0">
                          <a:latin typeface="黑体" panose="02010609060101010101" charset="-122"/>
                          <a:ea typeface="黑体" panose="02010609060101010101" charset="-122"/>
                          <a:cs typeface="宋体" panose="02010600030101010101" pitchFamily="2" charset="-122"/>
                        </a:rPr>
                        <a:t>/</a:t>
                      </a:r>
                      <a:r>
                        <a:rPr lang="en-US" sz="900" b="0">
                          <a:latin typeface="黑体" panose="02010609060101010101" charset="-122"/>
                          <a:ea typeface="黑体" panose="02010609060101010101" charset="-122"/>
                          <a:cs typeface="Calibri" panose="020F0502020204030204" charset="0"/>
                        </a:rPr>
                        <a:t>01/09</a:t>
                      </a:r>
                      <a:endParaRPr lang="en-US" altLang="en-US" sz="900" b="0">
                        <a:latin typeface="黑体" panose="02010609060101010101" charset="-122"/>
                        <a:ea typeface="黑体" panose="02010609060101010101" charset="-122"/>
                        <a:cs typeface="宋体" panose="02010600030101010101" pitchFamily="2" charset="-122"/>
                      </a:endParaRPr>
                    </a:p>
                  </a:txBody>
                  <a:tcPr marL="68580" marR="68580" marT="0" marB="0"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900" b="0">
                          <a:latin typeface="黑体" panose="02010609060101010101" charset="-122"/>
                          <a:ea typeface="黑体" panose="02010609060101010101" charset="-122"/>
                          <a:cs typeface="宋体" panose="02010600030101010101" pitchFamily="2" charset="-122"/>
                        </a:rPr>
                        <a:t>添加修改</a:t>
                      </a:r>
                      <a:endParaRPr lang="en-US" altLang="en-US" sz="900" b="0">
                        <a:latin typeface="黑体" panose="02010609060101010101" charset="-122"/>
                        <a:ea typeface="黑体" panose="02010609060101010101" charset="-122"/>
                        <a:cs typeface="宋体" panose="02010600030101010101" pitchFamily="2" charset="-122"/>
                      </a:endParaRPr>
                    </a:p>
                  </a:txBody>
                  <a:tcPr marL="68580" marR="68580" marT="0" marB="0"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900" b="0">
                          <a:latin typeface="黑体" panose="02010609060101010101" charset="-122"/>
                          <a:ea typeface="黑体" panose="02010609060101010101" charset="-122"/>
                          <a:cs typeface="宋体" panose="02010600030101010101" pitchFamily="2" charset="-122"/>
                        </a:rPr>
                        <a:t>增加用例</a:t>
                      </a:r>
                      <a:endParaRPr lang="en-US" altLang="en-US" sz="900" b="0">
                        <a:latin typeface="黑体" panose="02010609060101010101" charset="-122"/>
                        <a:ea typeface="黑体" panose="02010609060101010101" charset="-122"/>
                        <a:cs typeface="宋体" panose="02010600030101010101" pitchFamily="2" charset="-122"/>
                      </a:endParaRPr>
                    </a:p>
                  </a:txBody>
                  <a:tcPr marL="68580" marR="68580" marT="0" marB="0"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900" b="0">
                          <a:latin typeface="黑体" panose="02010609060101010101" charset="-122"/>
                          <a:ea typeface="黑体" panose="02010609060101010101" charset="-122"/>
                          <a:cs typeface="宋体" panose="02010600030101010101" pitchFamily="2" charset="-122"/>
                        </a:rPr>
                        <a:t>2</a:t>
                      </a:r>
                      <a:r>
                        <a:rPr lang="en-US" sz="900" b="0">
                          <a:latin typeface="黑体" panose="02010609060101010101" charset="-122"/>
                          <a:ea typeface="黑体" panose="02010609060101010101" charset="-122"/>
                          <a:cs typeface="Calibri" panose="020F0502020204030204" charset="0"/>
                        </a:rPr>
                        <a:t>020/01/09</a:t>
                      </a:r>
                      <a:endParaRPr lang="en-US" altLang="en-US" sz="900" b="0">
                        <a:latin typeface="黑体" panose="02010609060101010101" charset="-122"/>
                        <a:ea typeface="黑体" panose="02010609060101010101" charset="-122"/>
                        <a:cs typeface="宋体" panose="02010600030101010101" pitchFamily="2" charset="-122"/>
                      </a:endParaRPr>
                    </a:p>
                  </a:txBody>
                  <a:tcPr marL="68580" marR="68580" marT="0" marB="0"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900" b="0">
                          <a:latin typeface="黑体" panose="02010609060101010101" charset="-122"/>
                          <a:ea typeface="黑体" panose="02010609060101010101" charset="-122"/>
                          <a:cs typeface="宋体" panose="02010600030101010101" pitchFamily="2" charset="-122"/>
                        </a:rPr>
                        <a:t>郭岳</a:t>
                      </a:r>
                      <a:endParaRPr lang="en-US" altLang="en-US" sz="900" b="0">
                        <a:latin typeface="黑体" panose="02010609060101010101" charset="-122"/>
                        <a:ea typeface="黑体" panose="02010609060101010101" charset="-122"/>
                        <a:cs typeface="宋体" panose="02010600030101010101" pitchFamily="2" charset="-122"/>
                      </a:endParaRPr>
                    </a:p>
                  </a:txBody>
                  <a:tcPr marL="68580" marR="68580" marT="0" marB="0"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bl>
          </a:graphicData>
        </a:graphic>
      </p:graphicFrame>
      <p:pic>
        <p:nvPicPr>
          <p:cNvPr id="4" name="图片 3"/>
          <p:cNvPicPr>
            <a:picLocks noChangeAspect="1"/>
          </p:cNvPicPr>
          <p:nvPr/>
        </p:nvPicPr>
        <p:blipFill>
          <a:blip r:embed="rId2"/>
          <a:stretch>
            <a:fillRect/>
          </a:stretch>
        </p:blipFill>
        <p:spPr>
          <a:xfrm>
            <a:off x="361950" y="826770"/>
            <a:ext cx="4538980" cy="411480"/>
          </a:xfrm>
          <a:prstGeom prst="rect">
            <a:avLst/>
          </a:prstGeom>
        </p:spPr>
      </p:pic>
      <p:pic>
        <p:nvPicPr>
          <p:cNvPr id="5" name="图片 4"/>
          <p:cNvPicPr>
            <a:picLocks noChangeAspect="1"/>
          </p:cNvPicPr>
          <p:nvPr/>
        </p:nvPicPr>
        <p:blipFill>
          <a:blip r:embed="rId3"/>
          <a:srcRect l="1984" t="13095"/>
          <a:stretch>
            <a:fillRect/>
          </a:stretch>
        </p:blipFill>
        <p:spPr>
          <a:xfrm>
            <a:off x="6164580" y="1648460"/>
            <a:ext cx="2352675" cy="463550"/>
          </a:xfrm>
          <a:prstGeom prst="rect">
            <a:avLst/>
          </a:prstGeom>
        </p:spPr>
      </p:pic>
      <p:sp>
        <p:nvSpPr>
          <p:cNvPr id="12" name="文本框 11"/>
          <p:cNvSpPr txBox="1"/>
          <p:nvPr/>
        </p:nvSpPr>
        <p:spPr>
          <a:xfrm>
            <a:off x="6164580" y="2322830"/>
            <a:ext cx="2432685" cy="1014730"/>
          </a:xfrm>
          <a:prstGeom prst="rect">
            <a:avLst/>
          </a:prstGeom>
          <a:noFill/>
          <a:ln w="9525">
            <a:noFill/>
          </a:ln>
        </p:spPr>
        <p:txBody>
          <a:bodyPr wrap="square">
            <a:spAutoFit/>
          </a:bodyPr>
          <a:p>
            <a:pPr indent="266700"/>
            <a:r>
              <a:rPr lang="zh-CN" altLang="en-US" sz="1500" b="0">
                <a:latin typeface="黑体" panose="02010609060101010101" charset="-122"/>
                <a:ea typeface="黑体" panose="02010609060101010101" charset="-122"/>
                <a:cs typeface="黑体" panose="02010609060101010101" charset="-122"/>
              </a:rPr>
              <a:t>我们的</a:t>
            </a:r>
            <a:r>
              <a:rPr lang="en-US" altLang="zh-CN" sz="1500" b="0">
                <a:latin typeface="黑体" panose="02010609060101010101" charset="-122"/>
                <a:ea typeface="黑体" panose="02010609060101010101" charset="-122"/>
                <a:cs typeface="黑体" panose="02010609060101010101" charset="-122"/>
              </a:rPr>
              <a:t>SRS Baseline</a:t>
            </a:r>
            <a:r>
              <a:rPr lang="zh-CN" altLang="en-US" sz="1500" b="0">
                <a:latin typeface="黑体" panose="02010609060101010101" charset="-122"/>
                <a:ea typeface="黑体" panose="02010609060101010101" charset="-122"/>
                <a:cs typeface="黑体" panose="02010609060101010101" charset="-122"/>
              </a:rPr>
              <a:t>定义为</a:t>
            </a:r>
            <a:r>
              <a:rPr lang="en-US" altLang="zh-CN" sz="1500" b="0">
                <a:latin typeface="黑体" panose="02010609060101010101" charset="-122"/>
                <a:ea typeface="黑体" panose="02010609060101010101" charset="-122"/>
                <a:cs typeface="黑体" panose="02010609060101010101" charset="-122"/>
              </a:rPr>
              <a:t>SRS</a:t>
            </a:r>
            <a:r>
              <a:rPr lang="zh-CN" altLang="en-US" sz="1500" b="0">
                <a:latin typeface="黑体" panose="02010609060101010101" charset="-122"/>
                <a:ea typeface="黑体" panose="02010609060101010101" charset="-122"/>
                <a:cs typeface="黑体" panose="02010609060101010101" charset="-122"/>
              </a:rPr>
              <a:t>的</a:t>
            </a:r>
            <a:r>
              <a:rPr lang="en-US" altLang="zh-CN" sz="1500" b="0">
                <a:latin typeface="黑体" panose="02010609060101010101" charset="-122"/>
                <a:ea typeface="黑体" panose="02010609060101010101" charset="-122"/>
                <a:cs typeface="黑体" panose="02010609060101010101" charset="-122"/>
              </a:rPr>
              <a:t>version 1.0.0</a:t>
            </a:r>
            <a:r>
              <a:rPr lang="zh-CN" altLang="en-US" sz="1500" b="0">
                <a:latin typeface="黑体" panose="02010609060101010101" charset="-122"/>
                <a:ea typeface="黑体" panose="02010609060101010101" charset="-122"/>
                <a:cs typeface="黑体" panose="02010609060101010101" charset="-122"/>
              </a:rPr>
              <a:t>，进行了正式的发布，提交到了配置管理系统</a:t>
            </a:r>
            <a:endParaRPr lang="zh-CN" altLang="en-US" sz="1500" b="0">
              <a:latin typeface="黑体" panose="02010609060101010101" charset="-122"/>
              <a:ea typeface="黑体" panose="02010609060101010101" charset="-122"/>
              <a:cs typeface="黑体" panose="02010609060101010101" charset="-122"/>
            </a:endParaRPr>
          </a:p>
        </p:txBody>
      </p:sp>
    </p:spTree>
  </p:cSld>
  <p:clrMapOvr>
    <a:masterClrMapping/>
  </p:clrMapOvr>
  <p:transition advClick="0" advTm="7000">
    <p:pull dir="l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down)">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圆角矩形 1"/>
          <p:cNvSpPr>
            <a:spLocks noChangeArrowheads="1"/>
          </p:cNvSpPr>
          <p:nvPr/>
        </p:nvSpPr>
        <p:spPr bwMode="auto">
          <a:xfrm>
            <a:off x="447675" y="426720"/>
            <a:ext cx="1495425" cy="396240"/>
          </a:xfrm>
          <a:prstGeom prst="roundRect">
            <a:avLst>
              <a:gd name="adj" fmla="val 50000"/>
            </a:avLst>
          </a:prstGeom>
          <a:solidFill>
            <a:schemeClr val="accent1"/>
          </a:solidFill>
          <a:ln w="12700" algn="ctr">
            <a:noFill/>
            <a:miter lim="800000"/>
          </a:ln>
          <a:effectLst>
            <a:outerShdw blurRad="317500" dist="190500" dir="9000000" algn="r" rotWithShape="0">
              <a:prstClr val="black">
                <a:alpha val="40000"/>
              </a:prstClr>
            </a:outerShdw>
          </a:effectLst>
        </p:spPr>
        <p:txBody>
          <a:bodyPr lIns="91438" tIns="45719" rIns="91438" bIns="45719" anchor="ctr"/>
          <a:p>
            <a:pPr algn="ctr" defTabSz="913130">
              <a:defRPr/>
            </a:pPr>
            <a:r>
              <a:rPr lang="zh-CN" altLang="en-US">
                <a:solidFill>
                  <a:schemeClr val="bg1"/>
                </a:solidFill>
              </a:rPr>
              <a:t>需求管理</a:t>
            </a:r>
            <a:endParaRPr lang="zh-CN" altLang="en-US">
              <a:solidFill>
                <a:schemeClr val="bg1"/>
              </a:solidFill>
            </a:endParaRPr>
          </a:p>
        </p:txBody>
      </p:sp>
      <p:sp>
        <p:nvSpPr>
          <p:cNvPr id="6" name="文本框 5"/>
          <p:cNvSpPr txBox="1"/>
          <p:nvPr/>
        </p:nvSpPr>
        <p:spPr>
          <a:xfrm>
            <a:off x="2205990" y="333375"/>
            <a:ext cx="6780530" cy="583565"/>
          </a:xfrm>
          <a:prstGeom prst="rect">
            <a:avLst/>
          </a:prstGeom>
          <a:noFill/>
          <a:ln w="9525">
            <a:noFill/>
          </a:ln>
        </p:spPr>
        <p:txBody>
          <a:bodyPr wrap="square">
            <a:spAutoFit/>
          </a:bodyPr>
          <a:p>
            <a:pPr indent="266700"/>
            <a:r>
              <a:rPr sz="1600" b="1">
                <a:latin typeface="华文楷体" panose="02010600040101010101" charset="-122"/>
                <a:ea typeface="华文楷体" panose="02010600040101010101" charset="-122"/>
                <a:cs typeface="华文楷体" panose="02010600040101010101" charset="-122"/>
              </a:rPr>
              <a:t>41.针对需求的管理，是否采用了需求管理工具？是否把全部需求录入工具？是否建立了跟踪链接矩阵？</a:t>
            </a:r>
            <a:endParaRPr sz="1600" b="1">
              <a:latin typeface="华文楷体" panose="02010600040101010101" charset="-122"/>
              <a:ea typeface="华文楷体" panose="02010600040101010101" charset="-122"/>
              <a:cs typeface="华文楷体" panose="02010600040101010101" charset="-122"/>
            </a:endParaRPr>
          </a:p>
        </p:txBody>
      </p:sp>
      <p:pic>
        <p:nvPicPr>
          <p:cNvPr id="3" name="图片 2"/>
          <p:cNvPicPr>
            <a:picLocks noChangeAspect="1"/>
          </p:cNvPicPr>
          <p:nvPr/>
        </p:nvPicPr>
        <p:blipFill>
          <a:blip r:embed="rId1"/>
          <a:stretch>
            <a:fillRect/>
          </a:stretch>
        </p:blipFill>
        <p:spPr>
          <a:xfrm>
            <a:off x="3149600" y="1321435"/>
            <a:ext cx="4625340" cy="365760"/>
          </a:xfrm>
          <a:prstGeom prst="rect">
            <a:avLst/>
          </a:prstGeom>
        </p:spPr>
      </p:pic>
      <p:sp>
        <p:nvSpPr>
          <p:cNvPr id="7" name="文本框 6"/>
          <p:cNvSpPr txBox="1"/>
          <p:nvPr/>
        </p:nvSpPr>
        <p:spPr>
          <a:xfrm>
            <a:off x="1305560" y="2058670"/>
            <a:ext cx="1844040" cy="337185"/>
          </a:xfrm>
          <a:prstGeom prst="rect">
            <a:avLst/>
          </a:prstGeom>
          <a:noFill/>
          <a:ln w="9525">
            <a:noFill/>
          </a:ln>
        </p:spPr>
        <p:txBody>
          <a:bodyPr wrap="square">
            <a:spAutoFit/>
          </a:bodyPr>
          <a:p>
            <a:pPr indent="266700"/>
            <a:r>
              <a:rPr lang="zh-CN" altLang="en-US" sz="1600" b="0">
                <a:latin typeface="黑体" panose="02010609060101010101" charset="-122"/>
                <a:ea typeface="黑体" panose="02010609060101010101" charset="-122"/>
                <a:cs typeface="黑体" panose="02010609060101010101" charset="-122"/>
              </a:rPr>
              <a:t>导入文档：</a:t>
            </a:r>
            <a:endParaRPr lang="zh-CN" altLang="en-US" sz="1600" b="0">
              <a:latin typeface="黑体" panose="02010609060101010101" charset="-122"/>
              <a:ea typeface="黑体" panose="02010609060101010101" charset="-122"/>
              <a:cs typeface="黑体" panose="02010609060101010101" charset="-122"/>
            </a:endParaRPr>
          </a:p>
        </p:txBody>
      </p:sp>
      <p:pic>
        <p:nvPicPr>
          <p:cNvPr id="4" name="图片 3"/>
          <p:cNvPicPr>
            <a:picLocks noChangeAspect="1"/>
          </p:cNvPicPr>
          <p:nvPr/>
        </p:nvPicPr>
        <p:blipFill>
          <a:blip r:embed="rId2"/>
          <a:stretch>
            <a:fillRect/>
          </a:stretch>
        </p:blipFill>
        <p:spPr>
          <a:xfrm>
            <a:off x="3124835" y="2058670"/>
            <a:ext cx="1973580" cy="2346960"/>
          </a:xfrm>
          <a:prstGeom prst="rect">
            <a:avLst/>
          </a:prstGeom>
        </p:spPr>
      </p:pic>
      <p:pic>
        <p:nvPicPr>
          <p:cNvPr id="5" name="图片 4"/>
          <p:cNvPicPr>
            <a:picLocks noChangeAspect="1"/>
          </p:cNvPicPr>
          <p:nvPr/>
        </p:nvPicPr>
        <p:blipFill>
          <a:blip r:embed="rId3"/>
          <a:stretch>
            <a:fillRect/>
          </a:stretch>
        </p:blipFill>
        <p:spPr>
          <a:xfrm>
            <a:off x="5368290" y="2058670"/>
            <a:ext cx="2016125" cy="2347595"/>
          </a:xfrm>
          <a:prstGeom prst="rect">
            <a:avLst/>
          </a:prstGeom>
        </p:spPr>
      </p:pic>
      <p:sp>
        <p:nvSpPr>
          <p:cNvPr id="12" name="文本框 11"/>
          <p:cNvSpPr txBox="1"/>
          <p:nvPr/>
        </p:nvSpPr>
        <p:spPr>
          <a:xfrm>
            <a:off x="1305560" y="1288415"/>
            <a:ext cx="2136140" cy="398780"/>
          </a:xfrm>
          <a:prstGeom prst="rect">
            <a:avLst/>
          </a:prstGeom>
          <a:noFill/>
          <a:ln w="9525">
            <a:noFill/>
          </a:ln>
        </p:spPr>
        <p:txBody>
          <a:bodyPr wrap="square">
            <a:spAutoFit/>
          </a:bodyPr>
          <a:p>
            <a:pPr indent="266700"/>
            <a:r>
              <a:rPr lang="zh-CN" altLang="en-US" sz="1600" b="0">
                <a:latin typeface="黑体" panose="02010609060101010101" charset="-122"/>
                <a:ea typeface="黑体" panose="02010609060101010101" charset="-122"/>
                <a:cs typeface="黑体" panose="02010609060101010101" charset="-122"/>
              </a:rPr>
              <a:t>管理工具报告</a:t>
            </a:r>
            <a:r>
              <a:rPr lang="zh-CN" altLang="en-US" sz="2000" b="0">
                <a:latin typeface="黑体" panose="02010609060101010101" charset="-122"/>
                <a:ea typeface="黑体" panose="02010609060101010101" charset="-122"/>
                <a:cs typeface="黑体" panose="02010609060101010101" charset="-122"/>
              </a:rPr>
              <a:t>：</a:t>
            </a:r>
            <a:endParaRPr lang="zh-CN" altLang="en-US" sz="2000" b="0">
              <a:latin typeface="黑体" panose="02010609060101010101" charset="-122"/>
              <a:ea typeface="黑体" panose="02010609060101010101" charset="-122"/>
              <a:cs typeface="黑体" panose="02010609060101010101" charset="-122"/>
            </a:endParaRPr>
          </a:p>
        </p:txBody>
      </p:sp>
    </p:spTree>
  </p:cSld>
  <p:clrMapOvr>
    <a:masterClrMapping/>
  </p:clrMapOvr>
  <p:transition advClick="0" advTm="7000">
    <p:pull dir="l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down)">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圆角矩形 4"/>
          <p:cNvSpPr>
            <a:spLocks noChangeArrowheads="1"/>
          </p:cNvSpPr>
          <p:nvPr/>
        </p:nvSpPr>
        <p:spPr bwMode="auto">
          <a:xfrm>
            <a:off x="447675" y="426720"/>
            <a:ext cx="1495425" cy="396240"/>
          </a:xfrm>
          <a:prstGeom prst="roundRect">
            <a:avLst>
              <a:gd name="adj" fmla="val 50000"/>
            </a:avLst>
          </a:prstGeom>
          <a:solidFill>
            <a:schemeClr val="accent1"/>
          </a:solidFill>
          <a:ln w="12700" algn="ctr">
            <a:noFill/>
            <a:miter lim="800000"/>
          </a:ln>
          <a:effectLst>
            <a:outerShdw blurRad="317500" dist="190500" dir="9000000" algn="r" rotWithShape="0">
              <a:prstClr val="black">
                <a:alpha val="40000"/>
              </a:prstClr>
            </a:outerShdw>
          </a:effectLst>
        </p:spPr>
        <p:txBody>
          <a:bodyPr lIns="91438" tIns="45719" rIns="91438" bIns="45719" anchor="ctr"/>
          <a:p>
            <a:pPr algn="ctr" defTabSz="913130">
              <a:defRPr/>
            </a:pPr>
            <a:r>
              <a:rPr lang="zh-CN" altLang="en-US">
                <a:solidFill>
                  <a:schemeClr val="bg1"/>
                </a:solidFill>
              </a:rPr>
              <a:t>需求管理</a:t>
            </a:r>
            <a:endParaRPr lang="zh-CN" altLang="en-US">
              <a:solidFill>
                <a:schemeClr val="bg1"/>
              </a:solidFill>
            </a:endParaRPr>
          </a:p>
        </p:txBody>
      </p:sp>
      <p:pic>
        <p:nvPicPr>
          <p:cNvPr id="7" name="图片 6"/>
          <p:cNvPicPr>
            <a:picLocks noChangeAspect="1"/>
          </p:cNvPicPr>
          <p:nvPr/>
        </p:nvPicPr>
        <p:blipFill>
          <a:blip r:embed="rId1"/>
          <a:stretch>
            <a:fillRect/>
          </a:stretch>
        </p:blipFill>
        <p:spPr>
          <a:xfrm>
            <a:off x="1239520" y="1082040"/>
            <a:ext cx="7104380" cy="34671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p:tgtEl>
                                          <p:spTgt spid="5"/>
                                        </p:tgtEl>
                                        <p:attrNameLst>
                                          <p:attrName>ppt_y</p:attrName>
                                        </p:attrNameLst>
                                      </p:cBhvr>
                                      <p:tavLst>
                                        <p:tav tm="0">
                                          <p:val>
                                            <p:strVal val="#ppt_y-#ppt_h*1.125000"/>
                                          </p:val>
                                        </p:tav>
                                        <p:tav tm="100000">
                                          <p:val>
                                            <p:strVal val="#ppt_y"/>
                                          </p:val>
                                        </p:tav>
                                      </p:tavLst>
                                    </p:anim>
                                    <p:animEffect transition="in" filter="wipe(down)">
                                      <p:cBhvr>
                                        <p:cTn id="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圆角矩形 26"/>
          <p:cNvSpPr>
            <a:spLocks noChangeArrowheads="1"/>
          </p:cNvSpPr>
          <p:nvPr/>
        </p:nvSpPr>
        <p:spPr bwMode="auto">
          <a:xfrm>
            <a:off x="669925" y="459740"/>
            <a:ext cx="1495425" cy="354965"/>
          </a:xfrm>
          <a:prstGeom prst="roundRect">
            <a:avLst>
              <a:gd name="adj" fmla="val 50000"/>
            </a:avLst>
          </a:prstGeom>
          <a:solidFill>
            <a:schemeClr val="accent1"/>
          </a:solidFill>
          <a:ln w="12700" algn="ctr">
            <a:noFill/>
            <a:miter lim="800000"/>
          </a:ln>
          <a:effectLst>
            <a:outerShdw blurRad="317500" dist="190500" dir="9000000" algn="r" rotWithShape="0">
              <a:prstClr val="black">
                <a:alpha val="40000"/>
              </a:prstClr>
            </a:outerShdw>
          </a:effectLst>
        </p:spPr>
        <p:txBody>
          <a:bodyPr lIns="91438" tIns="45719" rIns="91438" bIns="45719" anchor="ctr"/>
          <a:p>
            <a:pPr algn="ctr" defTabSz="913130">
              <a:defRPr/>
            </a:pPr>
            <a:r>
              <a:rPr lang="zh-CN" altLang="en-US">
                <a:solidFill>
                  <a:schemeClr val="bg1"/>
                </a:solidFill>
              </a:rPr>
              <a:t>里程碑提交</a:t>
            </a:r>
            <a:endParaRPr lang="zh-CN" altLang="en-US">
              <a:solidFill>
                <a:schemeClr val="bg1"/>
              </a:solidFill>
            </a:endParaRPr>
          </a:p>
        </p:txBody>
      </p:sp>
      <p:sp>
        <p:nvSpPr>
          <p:cNvPr id="100" name="文本框 99"/>
          <p:cNvSpPr txBox="1"/>
          <p:nvPr/>
        </p:nvSpPr>
        <p:spPr>
          <a:xfrm>
            <a:off x="2382520" y="345440"/>
            <a:ext cx="6290945" cy="583565"/>
          </a:xfrm>
          <a:prstGeom prst="rect">
            <a:avLst/>
          </a:prstGeom>
          <a:noFill/>
          <a:ln w="9525">
            <a:noFill/>
          </a:ln>
        </p:spPr>
        <p:txBody>
          <a:bodyPr wrap="square">
            <a:spAutoFit/>
          </a:bodyPr>
          <a:p>
            <a:pPr marL="0" indent="266700"/>
            <a:r>
              <a:rPr sz="1600" b="1">
                <a:latin typeface="华文楷体" panose="02010600040101010101" charset="-122"/>
                <a:ea typeface="华文楷体" panose="02010600040101010101" charset="-122"/>
                <a:cs typeface="华文楷体" panose="02010600040101010101" charset="-122"/>
              </a:rPr>
              <a:t>2.总体上，是否完成了大作业要求的全部的里程碑任务？是否按时提交</a:t>
            </a:r>
            <a:r>
              <a:rPr sz="1600" b="0">
                <a:latin typeface="华文楷体" panose="02010600040101010101" charset="-122"/>
                <a:ea typeface="华文楷体" panose="02010600040101010101" charset="-122"/>
                <a:cs typeface="华文楷体" panose="02010600040101010101" charset="-122"/>
              </a:rPr>
              <a:t>？</a:t>
            </a:r>
            <a:endParaRPr sz="1600" b="0">
              <a:latin typeface="华文楷体" panose="02010600040101010101" charset="-122"/>
              <a:ea typeface="华文楷体" panose="02010600040101010101" charset="-122"/>
              <a:cs typeface="华文楷体" panose="02010600040101010101" charset="-122"/>
            </a:endParaRPr>
          </a:p>
        </p:txBody>
      </p:sp>
      <p:sp>
        <p:nvSpPr>
          <p:cNvPr id="9" name="文本框 8"/>
          <p:cNvSpPr txBox="1"/>
          <p:nvPr/>
        </p:nvSpPr>
        <p:spPr>
          <a:xfrm>
            <a:off x="2011045" y="1088390"/>
            <a:ext cx="2474595" cy="368300"/>
          </a:xfrm>
          <a:prstGeom prst="rect">
            <a:avLst/>
          </a:prstGeom>
          <a:noFill/>
        </p:spPr>
        <p:txBody>
          <a:bodyPr wrap="none" rtlCol="0" anchor="t">
            <a:spAutoFit/>
          </a:bodyPr>
          <a:p>
            <a:pPr marL="0" indent="266700"/>
            <a:r>
              <a:rPr lang="en-US">
                <a:latin typeface="黑体" panose="02010609060101010101" charset="-122"/>
                <a:ea typeface="黑体" panose="02010609060101010101" charset="-122"/>
                <a:cs typeface="黑体" panose="02010609060101010101" charset="-122"/>
                <a:sym typeface="+mn-ea"/>
              </a:rPr>
              <a:t>3.</a:t>
            </a:r>
            <a:r>
              <a:rPr lang="zh-CN" altLang="en-US">
                <a:latin typeface="黑体" panose="02010609060101010101" charset="-122"/>
                <a:ea typeface="黑体" panose="02010609060101010101" charset="-122"/>
                <a:cs typeface="黑体" panose="02010609060101010101" charset="-122"/>
                <a:sym typeface="+mn-ea"/>
              </a:rPr>
              <a:t>软件需求规格说明</a:t>
            </a:r>
            <a:endParaRPr lang="zh-CN" altLang="en-US">
              <a:latin typeface="黑体" panose="02010609060101010101" charset="-122"/>
              <a:ea typeface="黑体" panose="02010609060101010101" charset="-122"/>
              <a:cs typeface="黑体" panose="02010609060101010101" charset="-122"/>
              <a:sym typeface="+mn-ea"/>
            </a:endParaRPr>
          </a:p>
        </p:txBody>
      </p:sp>
      <p:pic>
        <p:nvPicPr>
          <p:cNvPr id="4" name="图片 3"/>
          <p:cNvPicPr>
            <a:picLocks noChangeAspect="1"/>
          </p:cNvPicPr>
          <p:nvPr/>
        </p:nvPicPr>
        <p:blipFill>
          <a:blip r:embed="rId1"/>
          <a:srcRect t="4065" r="29623" b="17683"/>
          <a:stretch>
            <a:fillRect/>
          </a:stretch>
        </p:blipFill>
        <p:spPr>
          <a:xfrm>
            <a:off x="2112645" y="1403350"/>
            <a:ext cx="5191125" cy="244475"/>
          </a:xfrm>
          <a:prstGeom prst="rect">
            <a:avLst/>
          </a:prstGeom>
        </p:spPr>
      </p:pic>
      <p:sp>
        <p:nvSpPr>
          <p:cNvPr id="12" name="文本框 11"/>
          <p:cNvSpPr txBox="1"/>
          <p:nvPr/>
        </p:nvSpPr>
        <p:spPr>
          <a:xfrm>
            <a:off x="2019300" y="2566035"/>
            <a:ext cx="2017395" cy="368300"/>
          </a:xfrm>
          <a:prstGeom prst="rect">
            <a:avLst/>
          </a:prstGeom>
          <a:noFill/>
        </p:spPr>
        <p:txBody>
          <a:bodyPr wrap="none" rtlCol="0" anchor="t">
            <a:spAutoFit/>
          </a:bodyPr>
          <a:p>
            <a:pPr marL="0" indent="266700"/>
            <a:r>
              <a:rPr lang="en-US">
                <a:latin typeface="黑体" panose="02010609060101010101" charset="-122"/>
                <a:ea typeface="黑体" panose="02010609060101010101" charset="-122"/>
                <a:cs typeface="黑体" panose="02010609060101010101" charset="-122"/>
                <a:sym typeface="+mn-ea"/>
              </a:rPr>
              <a:t>4.</a:t>
            </a:r>
            <a:r>
              <a:rPr lang="zh-CN" altLang="en-US">
                <a:latin typeface="黑体" panose="02010609060101010101" charset="-122"/>
                <a:ea typeface="黑体" panose="02010609060101010101" charset="-122"/>
                <a:cs typeface="黑体" panose="02010609060101010101" charset="-122"/>
                <a:sym typeface="+mn-ea"/>
              </a:rPr>
              <a:t>软件需求变更</a:t>
            </a:r>
            <a:endParaRPr lang="zh-CN" altLang="en-US">
              <a:latin typeface="黑体" panose="02010609060101010101" charset="-122"/>
              <a:ea typeface="黑体" panose="02010609060101010101" charset="-122"/>
              <a:cs typeface="黑体" panose="02010609060101010101" charset="-122"/>
              <a:sym typeface="+mn-ea"/>
            </a:endParaRPr>
          </a:p>
        </p:txBody>
      </p:sp>
      <p:pic>
        <p:nvPicPr>
          <p:cNvPr id="11" name="图片 10"/>
          <p:cNvPicPr>
            <a:picLocks noChangeAspect="1"/>
          </p:cNvPicPr>
          <p:nvPr/>
        </p:nvPicPr>
        <p:blipFill>
          <a:blip r:embed="rId2"/>
          <a:srcRect t="16365" r="38442" b="32229"/>
          <a:stretch>
            <a:fillRect/>
          </a:stretch>
        </p:blipFill>
        <p:spPr>
          <a:xfrm>
            <a:off x="2145030" y="1647825"/>
            <a:ext cx="5126990" cy="325120"/>
          </a:xfrm>
          <a:prstGeom prst="round2DiagRect">
            <a:avLst/>
          </a:prstGeom>
        </p:spPr>
      </p:pic>
      <p:pic>
        <p:nvPicPr>
          <p:cNvPr id="13" name="图片 12"/>
          <p:cNvPicPr>
            <a:picLocks noChangeAspect="1"/>
          </p:cNvPicPr>
          <p:nvPr/>
        </p:nvPicPr>
        <p:blipFill>
          <a:blip r:embed="rId3"/>
          <a:srcRect t="12387" r="22759" b="26014"/>
          <a:stretch>
            <a:fillRect/>
          </a:stretch>
        </p:blipFill>
        <p:spPr>
          <a:xfrm>
            <a:off x="2103120" y="2988945"/>
            <a:ext cx="5273675" cy="347345"/>
          </a:xfrm>
          <a:prstGeom prst="rect">
            <a:avLst/>
          </a:prstGeom>
        </p:spPr>
      </p:pic>
      <p:pic>
        <p:nvPicPr>
          <p:cNvPr id="15" name="图片 14"/>
          <p:cNvPicPr>
            <a:picLocks noChangeAspect="1"/>
          </p:cNvPicPr>
          <p:nvPr/>
        </p:nvPicPr>
        <p:blipFill>
          <a:blip r:embed="rId4"/>
          <a:srcRect t="10714" r="24252"/>
          <a:stretch>
            <a:fillRect/>
          </a:stretch>
        </p:blipFill>
        <p:spPr>
          <a:xfrm>
            <a:off x="2103120" y="3336290"/>
            <a:ext cx="5269865" cy="381000"/>
          </a:xfrm>
          <a:prstGeom prst="rect">
            <a:avLst/>
          </a:prstGeom>
        </p:spPr>
      </p:pic>
      <p:pic>
        <p:nvPicPr>
          <p:cNvPr id="2" name="图片 1"/>
          <p:cNvPicPr>
            <a:picLocks noChangeAspect="1"/>
          </p:cNvPicPr>
          <p:nvPr/>
        </p:nvPicPr>
        <p:blipFill>
          <a:blip r:embed="rId5"/>
          <a:stretch>
            <a:fillRect/>
          </a:stretch>
        </p:blipFill>
        <p:spPr>
          <a:xfrm>
            <a:off x="2112645" y="1972945"/>
            <a:ext cx="2774950" cy="175260"/>
          </a:xfrm>
          <a:prstGeom prst="rect">
            <a:avLst/>
          </a:prstGeom>
        </p:spPr>
      </p:pic>
      <p:pic>
        <p:nvPicPr>
          <p:cNvPr id="3" name="图片 2"/>
          <p:cNvPicPr>
            <a:picLocks noChangeAspect="1"/>
          </p:cNvPicPr>
          <p:nvPr/>
        </p:nvPicPr>
        <p:blipFill>
          <a:blip r:embed="rId6"/>
          <a:stretch>
            <a:fillRect/>
          </a:stretch>
        </p:blipFill>
        <p:spPr>
          <a:xfrm>
            <a:off x="2077085" y="2211705"/>
            <a:ext cx="1958340" cy="190500"/>
          </a:xfrm>
          <a:prstGeom prst="rect">
            <a:avLst/>
          </a:prstGeom>
        </p:spPr>
      </p:pic>
      <p:pic>
        <p:nvPicPr>
          <p:cNvPr id="5" name="图片 4"/>
          <p:cNvPicPr>
            <a:picLocks noChangeAspect="1"/>
          </p:cNvPicPr>
          <p:nvPr/>
        </p:nvPicPr>
        <p:blipFill>
          <a:blip r:embed="rId7"/>
          <a:stretch>
            <a:fillRect/>
          </a:stretch>
        </p:blipFill>
        <p:spPr>
          <a:xfrm>
            <a:off x="2047875" y="3929380"/>
            <a:ext cx="2774315" cy="766445"/>
          </a:xfrm>
          <a:prstGeom prst="rect">
            <a:avLst/>
          </a:prstGeom>
        </p:spPr>
      </p:pic>
      <p:pic>
        <p:nvPicPr>
          <p:cNvPr id="7" name="图片 6"/>
          <p:cNvPicPr>
            <a:picLocks noChangeAspect="1"/>
          </p:cNvPicPr>
          <p:nvPr/>
        </p:nvPicPr>
        <p:blipFill>
          <a:blip r:embed="rId8"/>
          <a:stretch>
            <a:fillRect/>
          </a:stretch>
        </p:blipFill>
        <p:spPr>
          <a:xfrm>
            <a:off x="4822190" y="3929380"/>
            <a:ext cx="2705100" cy="5651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p:tgtEl>
                                          <p:spTgt spid="27"/>
                                        </p:tgtEl>
                                        <p:attrNameLst>
                                          <p:attrName>ppt_y</p:attrName>
                                        </p:attrNameLst>
                                      </p:cBhvr>
                                      <p:tavLst>
                                        <p:tav tm="0">
                                          <p:val>
                                            <p:strVal val="#ppt_y-#ppt_h*1.125000"/>
                                          </p:val>
                                        </p:tav>
                                        <p:tav tm="100000">
                                          <p:val>
                                            <p:strVal val="#ppt_y"/>
                                          </p:val>
                                        </p:tav>
                                      </p:tavLst>
                                    </p:anim>
                                    <p:animEffect transition="in" filter="wipe(down)">
                                      <p:cBhvr>
                                        <p:cTn id="8"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ldLvl="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圆角矩形 4"/>
          <p:cNvSpPr>
            <a:spLocks noChangeArrowheads="1"/>
          </p:cNvSpPr>
          <p:nvPr/>
        </p:nvSpPr>
        <p:spPr bwMode="auto">
          <a:xfrm>
            <a:off x="412115" y="462280"/>
            <a:ext cx="2207895" cy="396240"/>
          </a:xfrm>
          <a:prstGeom prst="roundRect">
            <a:avLst>
              <a:gd name="adj" fmla="val 50000"/>
            </a:avLst>
          </a:prstGeom>
          <a:solidFill>
            <a:schemeClr val="accent1"/>
          </a:solidFill>
          <a:ln w="12700" algn="ctr">
            <a:noFill/>
            <a:miter lim="800000"/>
          </a:ln>
          <a:effectLst>
            <a:outerShdw blurRad="317500" dist="190500" dir="9000000" algn="r" rotWithShape="0">
              <a:prstClr val="black">
                <a:alpha val="40000"/>
              </a:prstClr>
            </a:outerShdw>
          </a:effectLst>
        </p:spPr>
        <p:txBody>
          <a:bodyPr lIns="91438" tIns="45719" rIns="91438" bIns="45719" anchor="ctr"/>
          <a:p>
            <a:pPr algn="ctr" defTabSz="913130">
              <a:defRPr/>
            </a:pPr>
            <a:r>
              <a:rPr lang="zh-CN" altLang="en-US">
                <a:solidFill>
                  <a:schemeClr val="bg1"/>
                </a:solidFill>
              </a:rPr>
              <a:t>需求管理</a:t>
            </a:r>
            <a:endParaRPr lang="zh-CN" altLang="en-US">
              <a:solidFill>
                <a:schemeClr val="bg1"/>
              </a:solidFill>
            </a:endParaRPr>
          </a:p>
        </p:txBody>
      </p:sp>
      <p:sp>
        <p:nvSpPr>
          <p:cNvPr id="95" name="任意多边形 24"/>
          <p:cNvSpPr>
            <a:spLocks noChangeArrowheads="1"/>
          </p:cNvSpPr>
          <p:nvPr/>
        </p:nvSpPr>
        <p:spPr bwMode="auto">
          <a:xfrm>
            <a:off x="734695" y="822960"/>
            <a:ext cx="1603375" cy="370205"/>
          </a:xfrm>
          <a:custGeom>
            <a:avLst/>
            <a:gdLst>
              <a:gd name="T0" fmla="*/ 0 w 2600830"/>
              <a:gd name="T1" fmla="*/ 0 h 649288"/>
              <a:gd name="T2" fmla="*/ 89169 w 2600830"/>
              <a:gd name="T3" fmla="*/ 0 h 649288"/>
              <a:gd name="T4" fmla="*/ 86399 w 2600830"/>
              <a:gd name="T5" fmla="*/ 4312 h 649288"/>
              <a:gd name="T6" fmla="*/ 66685 w 2600830"/>
              <a:gd name="T7" fmla="*/ 31166 h 649288"/>
              <a:gd name="T8" fmla="*/ 22218 w 2600830"/>
              <a:gd name="T9" fmla="*/ 31319 h 649288"/>
              <a:gd name="T10" fmla="*/ 2671 w 2600830"/>
              <a:gd name="T11" fmla="*/ 4060 h 649288"/>
              <a:gd name="T12" fmla="*/ 0 60000 65536"/>
              <a:gd name="T13" fmla="*/ 0 60000 65536"/>
              <a:gd name="T14" fmla="*/ 0 60000 65536"/>
              <a:gd name="T15" fmla="*/ 0 60000 65536"/>
              <a:gd name="T16" fmla="*/ 0 60000 65536"/>
              <a:gd name="T17" fmla="*/ 0 60000 65536"/>
              <a:gd name="T18" fmla="*/ 0 w 2600830"/>
              <a:gd name="T19" fmla="*/ 0 h 649288"/>
              <a:gd name="T20" fmla="*/ 2600830 w 2600830"/>
              <a:gd name="T21" fmla="*/ 649288 h 649288"/>
            </a:gdLst>
            <a:ahLst/>
            <a:cxnLst>
              <a:cxn ang="T12">
                <a:pos x="T0" y="T1"/>
              </a:cxn>
              <a:cxn ang="T13">
                <a:pos x="T2" y="T3"/>
              </a:cxn>
              <a:cxn ang="T14">
                <a:pos x="T4" y="T5"/>
              </a:cxn>
              <a:cxn ang="T15">
                <a:pos x="T6" y="T7"/>
              </a:cxn>
              <a:cxn ang="T16">
                <a:pos x="T8" y="T9"/>
              </a:cxn>
              <a:cxn ang="T17">
                <a:pos x="T10" y="T11"/>
              </a:cxn>
            </a:cxnLst>
            <a:rect l="T18" t="T19" r="T20" b="T21"/>
            <a:pathLst>
              <a:path w="2600830" h="649288">
                <a:moveTo>
                  <a:pt x="0" y="0"/>
                </a:moveTo>
                <a:lnTo>
                  <a:pt x="2600830" y="0"/>
                </a:lnTo>
                <a:lnTo>
                  <a:pt x="2520047" y="89402"/>
                </a:lnTo>
                <a:cubicBezTo>
                  <a:pt x="2351572" y="318525"/>
                  <a:pt x="2323328" y="645186"/>
                  <a:pt x="1945040" y="646112"/>
                </a:cubicBezTo>
                <a:lnTo>
                  <a:pt x="648052" y="649287"/>
                </a:lnTo>
                <a:cubicBezTo>
                  <a:pt x="269764" y="650213"/>
                  <a:pt x="245977" y="310819"/>
                  <a:pt x="77908" y="84156"/>
                </a:cubicBez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lIns="88460" tIns="44230" rIns="88460" bIns="44230" anchor="ctr"/>
          <a:p>
            <a:pPr algn="ctr">
              <a:defRPr/>
            </a:pPr>
            <a:r>
              <a:rPr lang="zh-CN" altLang="en-US" sz="160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需求跟踪矩阵</a:t>
            </a:r>
            <a:endParaRPr lang="zh-CN" altLang="en-US" sz="160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6" name="图片 5"/>
          <p:cNvPicPr>
            <a:picLocks noChangeAspect="1"/>
          </p:cNvPicPr>
          <p:nvPr/>
        </p:nvPicPr>
        <p:blipFill>
          <a:blip r:embed="rId1"/>
          <a:stretch>
            <a:fillRect/>
          </a:stretch>
        </p:blipFill>
        <p:spPr>
          <a:xfrm>
            <a:off x="3467735" y="271780"/>
            <a:ext cx="2824480" cy="460184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p:tgtEl>
                                          <p:spTgt spid="5"/>
                                        </p:tgtEl>
                                        <p:attrNameLst>
                                          <p:attrName>ppt_y</p:attrName>
                                        </p:attrNameLst>
                                      </p:cBhvr>
                                      <p:tavLst>
                                        <p:tav tm="0">
                                          <p:val>
                                            <p:strVal val="#ppt_y-#ppt_h*1.125000"/>
                                          </p:val>
                                        </p:tav>
                                        <p:tav tm="100000">
                                          <p:val>
                                            <p:strVal val="#ppt_y"/>
                                          </p:val>
                                        </p:tav>
                                      </p:tavLst>
                                    </p:anim>
                                    <p:animEffect transition="in" filter="wipe(down)">
                                      <p:cBhvr>
                                        <p:cTn id="8" dur="500"/>
                                        <p:tgtEl>
                                          <p:spTgt spid="5"/>
                                        </p:tgtEl>
                                      </p:cBhvr>
                                    </p:animEffect>
                                  </p:childTnLst>
                                </p:cTn>
                              </p:par>
                              <p:par>
                                <p:cTn id="9" presetID="14" presetClass="entr" presetSubtype="10" fill="hold" grpId="0" nodeType="withEffect">
                                  <p:stCondLst>
                                    <p:cond delay="0"/>
                                  </p:stCondLst>
                                  <p:childTnLst>
                                    <p:set>
                                      <p:cBhvr>
                                        <p:cTn id="10" dur="1" fill="hold">
                                          <p:stCondLst>
                                            <p:cond delay="0"/>
                                          </p:stCondLst>
                                        </p:cTn>
                                        <p:tgtEl>
                                          <p:spTgt spid="95"/>
                                        </p:tgtEl>
                                        <p:attrNameLst>
                                          <p:attrName>style.visibility</p:attrName>
                                        </p:attrNameLst>
                                      </p:cBhvr>
                                      <p:to>
                                        <p:strVal val="visible"/>
                                      </p:to>
                                    </p:set>
                                    <p:animEffect>
                                      <p:cBhvr>
                                        <p:cTn id="11" dur="500"/>
                                        <p:tgtEl>
                                          <p:spTgt spid="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95" grpId="0" bldLvl="0" animBg="1" autoUpdateAnimBg="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圆角矩形 1"/>
          <p:cNvSpPr>
            <a:spLocks noChangeArrowheads="1"/>
          </p:cNvSpPr>
          <p:nvPr/>
        </p:nvSpPr>
        <p:spPr bwMode="auto">
          <a:xfrm>
            <a:off x="634365" y="370840"/>
            <a:ext cx="1495425" cy="401320"/>
          </a:xfrm>
          <a:prstGeom prst="roundRect">
            <a:avLst>
              <a:gd name="adj" fmla="val 50000"/>
            </a:avLst>
          </a:prstGeom>
          <a:solidFill>
            <a:schemeClr val="accent1"/>
          </a:solidFill>
          <a:ln w="12700" algn="ctr">
            <a:noFill/>
            <a:miter lim="800000"/>
          </a:ln>
          <a:effectLst>
            <a:outerShdw blurRad="317500" dist="190500" dir="9000000" algn="r" rotWithShape="0">
              <a:prstClr val="black">
                <a:alpha val="40000"/>
              </a:prstClr>
            </a:outerShdw>
          </a:effectLst>
        </p:spPr>
        <p:txBody>
          <a:bodyPr lIns="91438" tIns="45719" rIns="91438" bIns="45719" anchor="ctr"/>
          <a:p>
            <a:pPr algn="ctr" defTabSz="913130">
              <a:defRPr/>
            </a:pPr>
            <a:r>
              <a:rPr lang="en-US" altLang="zh-CN">
                <a:solidFill>
                  <a:schemeClr val="bg1"/>
                </a:solidFill>
              </a:rPr>
              <a:t>CCB</a:t>
            </a:r>
            <a:r>
              <a:rPr lang="zh-CN" altLang="en-US">
                <a:solidFill>
                  <a:schemeClr val="bg1"/>
                </a:solidFill>
              </a:rPr>
              <a:t>委员会</a:t>
            </a:r>
            <a:endParaRPr lang="zh-CN" altLang="en-US">
              <a:solidFill>
                <a:schemeClr val="bg1"/>
              </a:solidFill>
            </a:endParaRPr>
          </a:p>
        </p:txBody>
      </p:sp>
      <p:sp>
        <p:nvSpPr>
          <p:cNvPr id="6" name="文本框 5"/>
          <p:cNvSpPr txBox="1"/>
          <p:nvPr/>
        </p:nvSpPr>
        <p:spPr>
          <a:xfrm>
            <a:off x="2129790" y="434975"/>
            <a:ext cx="6967220" cy="337185"/>
          </a:xfrm>
          <a:prstGeom prst="rect">
            <a:avLst/>
          </a:prstGeom>
          <a:noFill/>
          <a:ln w="9525">
            <a:noFill/>
          </a:ln>
        </p:spPr>
        <p:txBody>
          <a:bodyPr wrap="square">
            <a:spAutoFit/>
          </a:bodyPr>
          <a:p>
            <a:pPr indent="266700"/>
            <a:r>
              <a:rPr sz="1600" b="1">
                <a:latin typeface="华文楷体" panose="02010600040101010101" charset="-122"/>
                <a:ea typeface="华文楷体" panose="02010600040101010101" charset="-122"/>
                <a:cs typeface="华文楷体" panose="02010600040101010101" charset="-122"/>
              </a:rPr>
              <a:t>42.针对项目的需求变化，是否建议了CCB组织和人选？为什么？</a:t>
            </a:r>
            <a:endParaRPr sz="1600" b="1">
              <a:latin typeface="华文楷体" panose="02010600040101010101" charset="-122"/>
              <a:ea typeface="华文楷体" panose="02010600040101010101" charset="-122"/>
              <a:cs typeface="华文楷体" panose="02010600040101010101" charset="-122"/>
            </a:endParaRPr>
          </a:p>
        </p:txBody>
      </p:sp>
      <p:graphicFrame>
        <p:nvGraphicFramePr>
          <p:cNvPr id="4" name="表格 3"/>
          <p:cNvGraphicFramePr/>
          <p:nvPr>
            <p:custDataLst>
              <p:tags r:id="rId1"/>
            </p:custDataLst>
          </p:nvPr>
        </p:nvGraphicFramePr>
        <p:xfrm>
          <a:off x="706438" y="1367155"/>
          <a:ext cx="8048625" cy="2830195"/>
        </p:xfrm>
        <a:graphic>
          <a:graphicData uri="http://schemas.openxmlformats.org/drawingml/2006/table">
            <a:tbl>
              <a:tblPr firstRow="1" bandRow="1">
                <a:tableStyleId>{5940675A-B579-460E-94D1-54222C63F5DA}</a:tableStyleId>
              </a:tblPr>
              <a:tblGrid>
                <a:gridCol w="2343785"/>
                <a:gridCol w="1547495"/>
                <a:gridCol w="1195705"/>
                <a:gridCol w="2961640"/>
              </a:tblGrid>
              <a:tr h="282575">
                <a:tc>
                  <a:txBody>
                    <a:bodyPr/>
                    <a:p>
                      <a:pPr indent="0" algn="ctr">
                        <a:buNone/>
                      </a:pPr>
                      <a:r>
                        <a:rPr lang="en-US" sz="1100" b="1">
                          <a:solidFill>
                            <a:schemeClr val="bg1"/>
                          </a:solidFill>
                          <a:latin typeface="黑体" panose="02010609060101010101" charset="-122"/>
                          <a:ea typeface="黑体" panose="02010609060101010101" charset="-122"/>
                          <a:cs typeface="黑体" panose="02010609060101010101" charset="-122"/>
                        </a:rPr>
                        <a:t>CCB职位</a:t>
                      </a:r>
                      <a:endParaRPr lang="en-US" altLang="en-US" sz="1100" b="1">
                        <a:solidFill>
                          <a:schemeClr val="bg1"/>
                        </a:solidFill>
                        <a:latin typeface="黑体" panose="02010609060101010101" charset="-122"/>
                        <a:ea typeface="黑体" panose="02010609060101010101" charset="-122"/>
                        <a:cs typeface="黑体" panose="02010609060101010101"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1"/>
                    </a:solidFill>
                  </a:tcPr>
                </a:tc>
                <a:tc>
                  <a:txBody>
                    <a:bodyPr/>
                    <a:p>
                      <a:pPr indent="0" algn="ctr">
                        <a:buNone/>
                      </a:pPr>
                      <a:r>
                        <a:rPr lang="en-US" sz="1100" b="1">
                          <a:solidFill>
                            <a:schemeClr val="bg1"/>
                          </a:solidFill>
                          <a:latin typeface="黑体" panose="02010609060101010101" charset="-122"/>
                          <a:ea typeface="黑体" panose="02010609060101010101" charset="-122"/>
                          <a:cs typeface="宋体" panose="02010600030101010101" pitchFamily="2" charset="-122"/>
                        </a:rPr>
                        <a:t>负责人</a:t>
                      </a:r>
                      <a:endParaRPr lang="en-US" altLang="en-US" sz="1100" b="1">
                        <a:solidFill>
                          <a:schemeClr val="bg1"/>
                        </a:solidFill>
                        <a:latin typeface="黑体" panose="02010609060101010101" charset="-122"/>
                        <a:ea typeface="黑体" panose="02010609060101010101"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1"/>
                    </a:solidFill>
                  </a:tcPr>
                </a:tc>
                <a:tc>
                  <a:txBody>
                    <a:bodyPr/>
                    <a:p>
                      <a:pPr indent="0" algn="ctr">
                        <a:buNone/>
                      </a:pPr>
                      <a:r>
                        <a:rPr lang="en-US" sz="1100" b="1">
                          <a:solidFill>
                            <a:schemeClr val="bg1"/>
                          </a:solidFill>
                          <a:latin typeface="黑体" panose="02010609060101010101" charset="-122"/>
                          <a:ea typeface="黑体" panose="02010609060101010101" charset="-122"/>
                          <a:cs typeface="宋体" panose="02010600030101010101" pitchFamily="2" charset="-122"/>
                        </a:rPr>
                        <a:t>身份</a:t>
                      </a:r>
                      <a:endParaRPr lang="en-US" altLang="en-US" sz="1100" b="1">
                        <a:solidFill>
                          <a:schemeClr val="bg1"/>
                        </a:solidFill>
                        <a:latin typeface="黑体" panose="02010609060101010101" charset="-122"/>
                        <a:ea typeface="黑体" panose="02010609060101010101"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1"/>
                    </a:solidFill>
                  </a:tcPr>
                </a:tc>
                <a:tc>
                  <a:txBody>
                    <a:bodyPr/>
                    <a:p>
                      <a:pPr indent="0" algn="ctr">
                        <a:buNone/>
                      </a:pPr>
                      <a:r>
                        <a:rPr lang="en-US" sz="1100" b="1">
                          <a:solidFill>
                            <a:schemeClr val="bg1"/>
                          </a:solidFill>
                          <a:latin typeface="黑体" panose="02010609060101010101" charset="-122"/>
                          <a:ea typeface="黑体" panose="02010609060101010101" charset="-122"/>
                          <a:cs typeface="宋体" panose="02010600030101010101" pitchFamily="2" charset="-122"/>
                        </a:rPr>
                        <a:t>联系方式</a:t>
                      </a:r>
                      <a:endParaRPr lang="en-US" altLang="en-US" sz="1100" b="1">
                        <a:solidFill>
                          <a:schemeClr val="bg1"/>
                        </a:solidFill>
                        <a:latin typeface="黑体" panose="02010609060101010101" charset="-122"/>
                        <a:ea typeface="黑体" panose="02010609060101010101"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1"/>
                    </a:solidFill>
                  </a:tcPr>
                </a:tc>
              </a:tr>
              <a:tr h="849630">
                <a:tc>
                  <a:txBody>
                    <a:bodyPr/>
                    <a:p>
                      <a:pPr indent="0" algn="ctr">
                        <a:buNone/>
                      </a:pPr>
                      <a:r>
                        <a:rPr lang="en-US" sz="900" b="0">
                          <a:solidFill>
                            <a:srgbClr val="000000"/>
                          </a:solidFill>
                          <a:latin typeface="黑体" panose="02010609060101010101" charset="-122"/>
                          <a:ea typeface="黑体" panose="02010609060101010101" charset="-122"/>
                          <a:cs typeface="黑体" panose="02010609060101010101" charset="-122"/>
                        </a:rPr>
                        <a:t>CCB主席</a:t>
                      </a:r>
                      <a:endParaRPr lang="en-US" altLang="en-US" sz="900" b="0">
                        <a:solidFill>
                          <a:srgbClr val="000000"/>
                        </a:solidFill>
                        <a:latin typeface="黑体" panose="02010609060101010101" charset="-122"/>
                        <a:ea typeface="黑体" panose="02010609060101010101" charset="-122"/>
                        <a:cs typeface="黑体" panose="02010609060101010101"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900" b="0">
                          <a:solidFill>
                            <a:srgbClr val="000000"/>
                          </a:solidFill>
                          <a:latin typeface="黑体" panose="02010609060101010101" charset="-122"/>
                          <a:ea typeface="黑体" panose="02010609060101010101" charset="-122"/>
                          <a:cs typeface="微软雅黑" panose="020B0503020204020204" pitchFamily="34" charset="-122"/>
                        </a:rPr>
                        <a:t>陈云</a:t>
                      </a:r>
                      <a:endParaRPr lang="en-US" altLang="en-US" sz="900" b="0">
                        <a:solidFill>
                          <a:srgbClr val="000000"/>
                        </a:solidFill>
                        <a:latin typeface="黑体" panose="02010609060101010101" charset="-122"/>
                        <a:ea typeface="黑体" panose="02010609060101010101" charset="-122"/>
                        <a:cs typeface="微软雅黑" panose="020B0503020204020204" pitchFamily="34"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900" b="0">
                          <a:solidFill>
                            <a:srgbClr val="000000"/>
                          </a:solidFill>
                          <a:latin typeface="黑体" panose="02010609060101010101" charset="-122"/>
                          <a:ea typeface="黑体" panose="02010609060101010101" charset="-122"/>
                          <a:cs typeface="黑体" panose="02010609060101010101" charset="-122"/>
                        </a:rPr>
                        <a:t>其他开发小组的PM</a:t>
                      </a:r>
                      <a:endParaRPr lang="en-US" altLang="en-US" sz="900" b="0">
                        <a:solidFill>
                          <a:srgbClr val="000000"/>
                        </a:solidFill>
                        <a:latin typeface="黑体" panose="02010609060101010101" charset="-122"/>
                        <a:ea typeface="黑体" panose="02010609060101010101" charset="-122"/>
                        <a:cs typeface="黑体" panose="02010609060101010101"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buNone/>
                      </a:pPr>
                      <a:r>
                        <a:rPr lang="en-US" sz="1100" b="0">
                          <a:solidFill>
                            <a:srgbClr val="000000"/>
                          </a:solidFill>
                          <a:latin typeface="黑体" panose="02010609060101010101" charset="-122"/>
                          <a:ea typeface="黑体" panose="02010609060101010101" charset="-122"/>
                          <a:cs typeface="黑体" panose="02010609060101010101" charset="-122"/>
                        </a:rPr>
                        <a:t>手机号码：15706774278</a:t>
                      </a:r>
                      <a:endParaRPr lang="en-US" sz="1100" b="0">
                        <a:solidFill>
                          <a:srgbClr val="000000"/>
                        </a:solidFill>
                        <a:latin typeface="黑体" panose="02010609060101010101" charset="-122"/>
                        <a:ea typeface="黑体" panose="02010609060101010101" charset="-122"/>
                        <a:cs typeface="黑体" panose="02010609060101010101" charset="-122"/>
                      </a:endParaRPr>
                    </a:p>
                    <a:p>
                      <a:pPr indent="0">
                        <a:buNone/>
                      </a:pPr>
                      <a:r>
                        <a:rPr lang="en-US" sz="1100" b="0">
                          <a:solidFill>
                            <a:srgbClr val="000000"/>
                          </a:solidFill>
                          <a:latin typeface="黑体" panose="02010609060101010101" charset="-122"/>
                          <a:ea typeface="黑体" panose="02010609060101010101" charset="-122"/>
                          <a:cs typeface="黑体" panose="02010609060101010101" charset="-122"/>
                        </a:rPr>
                        <a:t>微信：15706774278</a:t>
                      </a:r>
                      <a:endParaRPr lang="en-US" sz="1100" b="0">
                        <a:solidFill>
                          <a:srgbClr val="000000"/>
                        </a:solidFill>
                        <a:latin typeface="黑体" panose="02010609060101010101" charset="-122"/>
                        <a:ea typeface="黑体" panose="02010609060101010101" charset="-122"/>
                        <a:cs typeface="黑体" panose="02010609060101010101" charset="-122"/>
                      </a:endParaRPr>
                    </a:p>
                    <a:p>
                      <a:pPr indent="0">
                        <a:buNone/>
                      </a:pPr>
                      <a:r>
                        <a:rPr lang="en-US" sz="1100" b="0">
                          <a:solidFill>
                            <a:srgbClr val="000000"/>
                          </a:solidFill>
                          <a:latin typeface="黑体" panose="02010609060101010101" charset="-122"/>
                          <a:ea typeface="黑体" panose="02010609060101010101" charset="-122"/>
                          <a:cs typeface="黑体" panose="02010609060101010101" charset="-122"/>
                        </a:rPr>
                        <a:t>邮箱：31701280@stu.zucc.edu.cn</a:t>
                      </a:r>
                      <a:endParaRPr lang="en-US" sz="1100" b="0">
                        <a:solidFill>
                          <a:srgbClr val="000000"/>
                        </a:solidFill>
                        <a:latin typeface="黑体" panose="02010609060101010101" charset="-122"/>
                        <a:ea typeface="黑体" panose="02010609060101010101" charset="-122"/>
                        <a:cs typeface="黑体" panose="02010609060101010101"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r>
              <a:tr h="848995">
                <a:tc>
                  <a:txBody>
                    <a:bodyPr/>
                    <a:p>
                      <a:pPr indent="0" algn="ctr">
                        <a:buNone/>
                      </a:pPr>
                      <a:r>
                        <a:rPr lang="en-US" sz="900" b="0">
                          <a:solidFill>
                            <a:srgbClr val="000000"/>
                          </a:solidFill>
                          <a:latin typeface="黑体" panose="02010609060101010101" charset="-122"/>
                          <a:ea typeface="黑体" panose="02010609060101010101" charset="-122"/>
                          <a:cs typeface="黑体" panose="02010609060101010101" charset="-122"/>
                        </a:rPr>
                        <a:t>CCB成员</a:t>
                      </a:r>
                      <a:endParaRPr lang="en-US" altLang="en-US" sz="900" b="0">
                        <a:solidFill>
                          <a:srgbClr val="000000"/>
                        </a:solidFill>
                        <a:latin typeface="黑体" panose="02010609060101010101" charset="-122"/>
                        <a:ea typeface="黑体" panose="02010609060101010101" charset="-122"/>
                        <a:cs typeface="黑体" panose="02010609060101010101"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900" b="0">
                          <a:solidFill>
                            <a:srgbClr val="000000"/>
                          </a:solidFill>
                          <a:latin typeface="黑体" panose="02010609060101010101" charset="-122"/>
                          <a:ea typeface="黑体" panose="02010609060101010101" charset="-122"/>
                          <a:cs typeface="微软雅黑" panose="020B0503020204020204" pitchFamily="34" charset="-122"/>
                        </a:rPr>
                        <a:t>陈昱熹</a:t>
                      </a:r>
                      <a:endParaRPr lang="en-US" altLang="en-US" sz="900" b="0">
                        <a:solidFill>
                          <a:srgbClr val="000000"/>
                        </a:solidFill>
                        <a:latin typeface="黑体" panose="02010609060101010101" charset="-122"/>
                        <a:ea typeface="黑体" panose="02010609060101010101" charset="-122"/>
                        <a:cs typeface="微软雅黑" panose="020B0503020204020204" pitchFamily="34"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900" b="0">
                          <a:solidFill>
                            <a:srgbClr val="000000"/>
                          </a:solidFill>
                          <a:latin typeface="黑体" panose="02010609060101010101" charset="-122"/>
                          <a:ea typeface="黑体" panose="02010609060101010101" charset="-122"/>
                          <a:cs typeface="黑体" panose="02010609060101010101" charset="-122"/>
                        </a:rPr>
                        <a:t>其他开发小组的PM</a:t>
                      </a:r>
                      <a:endParaRPr lang="en-US" altLang="en-US" sz="900" b="0">
                        <a:solidFill>
                          <a:srgbClr val="000000"/>
                        </a:solidFill>
                        <a:latin typeface="黑体" panose="02010609060101010101" charset="-122"/>
                        <a:ea typeface="黑体" panose="02010609060101010101" charset="-122"/>
                        <a:cs typeface="黑体" panose="02010609060101010101"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buNone/>
                      </a:pPr>
                      <a:r>
                        <a:rPr lang="en-US" sz="1100" b="0">
                          <a:solidFill>
                            <a:srgbClr val="000000"/>
                          </a:solidFill>
                          <a:latin typeface="黑体" panose="02010609060101010101" charset="-122"/>
                          <a:ea typeface="黑体" panose="02010609060101010101" charset="-122"/>
                          <a:cs typeface="黑体" panose="02010609060101010101" charset="-122"/>
                        </a:rPr>
                        <a:t>手机号码：13588113014</a:t>
                      </a:r>
                      <a:endParaRPr lang="en-US" sz="1100" b="0">
                        <a:solidFill>
                          <a:srgbClr val="000000"/>
                        </a:solidFill>
                        <a:latin typeface="黑体" panose="02010609060101010101" charset="-122"/>
                        <a:ea typeface="黑体" panose="02010609060101010101" charset="-122"/>
                        <a:cs typeface="黑体" panose="02010609060101010101" charset="-122"/>
                      </a:endParaRPr>
                    </a:p>
                    <a:p>
                      <a:pPr indent="0">
                        <a:buNone/>
                      </a:pPr>
                      <a:r>
                        <a:rPr lang="en-US" sz="1100" b="0">
                          <a:solidFill>
                            <a:srgbClr val="000000"/>
                          </a:solidFill>
                          <a:latin typeface="黑体" panose="02010609060101010101" charset="-122"/>
                          <a:ea typeface="黑体" panose="02010609060101010101" charset="-122"/>
                          <a:cs typeface="黑体" panose="02010609060101010101" charset="-122"/>
                        </a:rPr>
                        <a:t>微信：13588113014</a:t>
                      </a:r>
                      <a:endParaRPr lang="en-US" sz="1100" b="0">
                        <a:solidFill>
                          <a:srgbClr val="000000"/>
                        </a:solidFill>
                        <a:latin typeface="黑体" panose="02010609060101010101" charset="-122"/>
                        <a:ea typeface="黑体" panose="02010609060101010101" charset="-122"/>
                        <a:cs typeface="黑体" panose="02010609060101010101" charset="-122"/>
                      </a:endParaRPr>
                    </a:p>
                    <a:p>
                      <a:pPr indent="0">
                        <a:buNone/>
                      </a:pPr>
                      <a:r>
                        <a:rPr lang="en-US" sz="1100" b="0">
                          <a:solidFill>
                            <a:srgbClr val="000000"/>
                          </a:solidFill>
                          <a:latin typeface="黑体" panose="02010609060101010101" charset="-122"/>
                          <a:ea typeface="黑体" panose="02010609060101010101" charset="-122"/>
                          <a:cs typeface="黑体" panose="02010609060101010101" charset="-122"/>
                        </a:rPr>
                        <a:t>邮箱：31701268@stu.zucc.edu.cn</a:t>
                      </a:r>
                      <a:endParaRPr lang="en-US" sz="1100" b="0">
                        <a:solidFill>
                          <a:srgbClr val="000000"/>
                        </a:solidFill>
                        <a:latin typeface="黑体" panose="02010609060101010101" charset="-122"/>
                        <a:ea typeface="黑体" panose="02010609060101010101" charset="-122"/>
                        <a:cs typeface="黑体" panose="02010609060101010101"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r>
              <a:tr h="848995">
                <a:tc>
                  <a:txBody>
                    <a:bodyPr/>
                    <a:p>
                      <a:pPr indent="0" algn="ctr">
                        <a:buNone/>
                      </a:pPr>
                      <a:r>
                        <a:rPr lang="en-US" sz="900" b="0">
                          <a:solidFill>
                            <a:srgbClr val="000000"/>
                          </a:solidFill>
                          <a:latin typeface="黑体" panose="02010609060101010101" charset="-122"/>
                          <a:ea typeface="黑体" panose="02010609060101010101" charset="-122"/>
                          <a:cs typeface="黑体" panose="02010609060101010101" charset="-122"/>
                        </a:rPr>
                        <a:t>CCB成员</a:t>
                      </a:r>
                      <a:endParaRPr lang="en-US" altLang="en-US" sz="900" b="0">
                        <a:solidFill>
                          <a:srgbClr val="000000"/>
                        </a:solidFill>
                        <a:latin typeface="黑体" panose="02010609060101010101" charset="-122"/>
                        <a:ea typeface="黑体" panose="02010609060101010101" charset="-122"/>
                        <a:cs typeface="黑体" panose="02010609060101010101"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900" b="0">
                          <a:solidFill>
                            <a:srgbClr val="000000"/>
                          </a:solidFill>
                          <a:latin typeface="黑体" panose="02010609060101010101" charset="-122"/>
                          <a:ea typeface="黑体" panose="02010609060101010101" charset="-122"/>
                          <a:cs typeface="微软雅黑" panose="020B0503020204020204" pitchFamily="34" charset="-122"/>
                        </a:rPr>
                        <a:t>张天淼</a:t>
                      </a:r>
                      <a:endParaRPr lang="en-US" altLang="en-US" sz="900" b="0">
                        <a:solidFill>
                          <a:srgbClr val="000000"/>
                        </a:solidFill>
                        <a:latin typeface="黑体" panose="02010609060101010101" charset="-122"/>
                        <a:ea typeface="黑体" panose="02010609060101010101" charset="-122"/>
                        <a:cs typeface="微软雅黑" panose="020B0503020204020204" pitchFamily="34"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900" b="0">
                          <a:solidFill>
                            <a:srgbClr val="000000"/>
                          </a:solidFill>
                          <a:latin typeface="黑体" panose="02010609060101010101" charset="-122"/>
                          <a:ea typeface="黑体" panose="02010609060101010101" charset="-122"/>
                          <a:cs typeface="黑体" panose="02010609060101010101" charset="-122"/>
                        </a:rPr>
                        <a:t>其他开发小组的PM</a:t>
                      </a:r>
                      <a:endParaRPr lang="en-US" altLang="en-US" sz="900" b="0">
                        <a:solidFill>
                          <a:srgbClr val="000000"/>
                        </a:solidFill>
                        <a:latin typeface="黑体" panose="02010609060101010101" charset="-122"/>
                        <a:ea typeface="黑体" panose="02010609060101010101" charset="-122"/>
                        <a:cs typeface="黑体" panose="02010609060101010101"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buNone/>
                      </a:pPr>
                      <a:r>
                        <a:rPr lang="en-US" sz="1100" b="0">
                          <a:solidFill>
                            <a:srgbClr val="000000"/>
                          </a:solidFill>
                          <a:latin typeface="黑体" panose="02010609060101010101" charset="-122"/>
                          <a:ea typeface="黑体" panose="02010609060101010101" charset="-122"/>
                          <a:cs typeface="黑体" panose="02010609060101010101" charset="-122"/>
                        </a:rPr>
                        <a:t>手机号码：13588014414</a:t>
                      </a:r>
                      <a:endParaRPr lang="en-US" sz="1100" b="0">
                        <a:solidFill>
                          <a:srgbClr val="000000"/>
                        </a:solidFill>
                        <a:latin typeface="黑体" panose="02010609060101010101" charset="-122"/>
                        <a:ea typeface="黑体" panose="02010609060101010101" charset="-122"/>
                        <a:cs typeface="黑体" panose="02010609060101010101" charset="-122"/>
                      </a:endParaRPr>
                    </a:p>
                    <a:p>
                      <a:pPr indent="0">
                        <a:buNone/>
                      </a:pPr>
                      <a:r>
                        <a:rPr lang="en-US" sz="1100" b="0">
                          <a:solidFill>
                            <a:srgbClr val="000000"/>
                          </a:solidFill>
                          <a:latin typeface="黑体" panose="02010609060101010101" charset="-122"/>
                          <a:ea typeface="黑体" panose="02010609060101010101" charset="-122"/>
                          <a:cs typeface="黑体" panose="02010609060101010101" charset="-122"/>
                        </a:rPr>
                        <a:t>微信：13588014414</a:t>
                      </a:r>
                      <a:endParaRPr lang="en-US" sz="1100" b="0">
                        <a:solidFill>
                          <a:srgbClr val="000000"/>
                        </a:solidFill>
                        <a:latin typeface="黑体" panose="02010609060101010101" charset="-122"/>
                        <a:ea typeface="黑体" panose="02010609060101010101" charset="-122"/>
                        <a:cs typeface="黑体" panose="02010609060101010101" charset="-122"/>
                      </a:endParaRPr>
                    </a:p>
                    <a:p>
                      <a:pPr indent="0">
                        <a:buNone/>
                      </a:pPr>
                      <a:r>
                        <a:rPr lang="en-US" sz="1100" b="0">
                          <a:solidFill>
                            <a:srgbClr val="000000"/>
                          </a:solidFill>
                          <a:latin typeface="黑体" panose="02010609060101010101" charset="-122"/>
                          <a:ea typeface="黑体" panose="02010609060101010101" charset="-122"/>
                          <a:cs typeface="黑体" panose="02010609060101010101" charset="-122"/>
                        </a:rPr>
                        <a:t>邮箱：31703225@stu.zucc.edu.cn</a:t>
                      </a:r>
                      <a:endParaRPr lang="en-US" sz="1100" b="0">
                        <a:solidFill>
                          <a:srgbClr val="000000"/>
                        </a:solidFill>
                        <a:latin typeface="黑体" panose="02010609060101010101" charset="-122"/>
                        <a:ea typeface="黑体" panose="02010609060101010101" charset="-122"/>
                        <a:cs typeface="黑体" panose="02010609060101010101"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r>
            </a:tbl>
          </a:graphicData>
        </a:graphic>
      </p:graphicFrame>
    </p:spTree>
  </p:cSld>
  <p:clrMapOvr>
    <a:masterClrMapping/>
  </p:clrMapOvr>
  <p:transition advClick="0" advTm="7000">
    <p:pull dir="l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down)">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圆角矩形 1"/>
          <p:cNvSpPr>
            <a:spLocks noChangeArrowheads="1"/>
          </p:cNvSpPr>
          <p:nvPr/>
        </p:nvSpPr>
        <p:spPr bwMode="auto">
          <a:xfrm>
            <a:off x="361950" y="223520"/>
            <a:ext cx="1495425" cy="466090"/>
          </a:xfrm>
          <a:prstGeom prst="roundRect">
            <a:avLst>
              <a:gd name="adj" fmla="val 50000"/>
            </a:avLst>
          </a:prstGeom>
          <a:solidFill>
            <a:schemeClr val="accent1"/>
          </a:solidFill>
          <a:ln w="12700" algn="ctr">
            <a:noFill/>
            <a:miter lim="800000"/>
          </a:ln>
          <a:effectLst>
            <a:outerShdw blurRad="317500" dist="190500" dir="9000000" algn="r" rotWithShape="0">
              <a:prstClr val="black">
                <a:alpha val="40000"/>
              </a:prstClr>
            </a:outerShdw>
          </a:effectLst>
        </p:spPr>
        <p:txBody>
          <a:bodyPr lIns="91438" tIns="45719" rIns="91438" bIns="45719" anchor="ctr"/>
          <a:p>
            <a:pPr algn="ctr" defTabSz="913130">
              <a:defRPr/>
            </a:pPr>
            <a:r>
              <a:rPr lang="zh-CN" altLang="en-US">
                <a:solidFill>
                  <a:schemeClr val="bg1"/>
                </a:solidFill>
              </a:rPr>
              <a:t>需求变更</a:t>
            </a:r>
            <a:endParaRPr lang="zh-CN" altLang="en-US">
              <a:solidFill>
                <a:schemeClr val="bg1"/>
              </a:solidFill>
            </a:endParaRPr>
          </a:p>
        </p:txBody>
      </p:sp>
      <p:sp>
        <p:nvSpPr>
          <p:cNvPr id="6" name="文本框 5"/>
          <p:cNvSpPr txBox="1"/>
          <p:nvPr/>
        </p:nvSpPr>
        <p:spPr>
          <a:xfrm>
            <a:off x="2296795" y="223520"/>
            <a:ext cx="5922010" cy="583565"/>
          </a:xfrm>
          <a:prstGeom prst="rect">
            <a:avLst/>
          </a:prstGeom>
          <a:noFill/>
          <a:ln w="9525">
            <a:noFill/>
          </a:ln>
        </p:spPr>
        <p:txBody>
          <a:bodyPr wrap="square">
            <a:spAutoFit/>
          </a:bodyPr>
          <a:p>
            <a:pPr indent="266700"/>
            <a:r>
              <a:rPr sz="1600" b="1">
                <a:latin typeface="华文楷体" panose="02010600040101010101" charset="-122"/>
                <a:ea typeface="华文楷体" panose="02010600040101010101" charset="-122"/>
                <a:cs typeface="华文楷体" panose="02010600040101010101" charset="-122"/>
              </a:rPr>
              <a:t>43.针对用户的需求变化，是否提交了需求变更申请报告？内容是否完整？</a:t>
            </a:r>
            <a:endParaRPr sz="1600" b="1">
              <a:latin typeface="华文楷体" panose="02010600040101010101" charset="-122"/>
              <a:ea typeface="华文楷体" panose="02010600040101010101" charset="-122"/>
              <a:cs typeface="华文楷体" panose="02010600040101010101" charset="-122"/>
            </a:endParaRPr>
          </a:p>
        </p:txBody>
      </p:sp>
      <p:graphicFrame>
        <p:nvGraphicFramePr>
          <p:cNvPr id="8" name="表格 7"/>
          <p:cNvGraphicFramePr/>
          <p:nvPr>
            <p:custDataLst>
              <p:tags r:id="rId1"/>
            </p:custDataLst>
          </p:nvPr>
        </p:nvGraphicFramePr>
        <p:xfrm>
          <a:off x="2903855" y="921385"/>
          <a:ext cx="4049395" cy="4021455"/>
        </p:xfrm>
        <a:graphic>
          <a:graphicData uri="http://schemas.openxmlformats.org/drawingml/2006/table">
            <a:tbl>
              <a:tblPr firstRow="1" bandRow="1">
                <a:tableStyleId>{5940675A-B579-460E-94D1-54222C63F5DA}</a:tableStyleId>
              </a:tblPr>
              <a:tblGrid>
                <a:gridCol w="1012190"/>
                <a:gridCol w="1198880"/>
                <a:gridCol w="826135"/>
                <a:gridCol w="1012190"/>
              </a:tblGrid>
              <a:tr h="220980">
                <a:tc gridSpan="4">
                  <a:txBody>
                    <a:bodyPr/>
                    <a:p>
                      <a:pPr indent="0" algn="ctr">
                        <a:buNone/>
                      </a:pPr>
                      <a:r>
                        <a:rPr lang="en-US" sz="1400" b="1">
                          <a:solidFill>
                            <a:schemeClr val="bg1"/>
                          </a:solidFill>
                          <a:latin typeface="黑体" panose="02010609060101010101" charset="-122"/>
                          <a:ea typeface="黑体" panose="02010609060101010101" charset="-122"/>
                          <a:cs typeface="宋体" panose="02010600030101010101" pitchFamily="2" charset="-122"/>
                        </a:rPr>
                        <a:t>需求变更申请表</a:t>
                      </a:r>
                      <a:endParaRPr lang="en-US" altLang="en-US" sz="1400" b="1">
                        <a:solidFill>
                          <a:schemeClr val="bg1"/>
                        </a:solidFill>
                        <a:latin typeface="黑体" panose="02010609060101010101" charset="-122"/>
                        <a:ea typeface="黑体" panose="02010609060101010101"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1"/>
                    </a:solidFill>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r h="126365">
                <a:tc>
                  <a:txBody>
                    <a:bodyPr/>
                    <a:p>
                      <a:pPr indent="0">
                        <a:buNone/>
                      </a:pPr>
                      <a:r>
                        <a:rPr lang="en-US" sz="750" b="0">
                          <a:solidFill>
                            <a:schemeClr val="bg1"/>
                          </a:solidFill>
                          <a:latin typeface="黑体" panose="02010609060101010101" charset="-122"/>
                          <a:ea typeface="黑体" panose="02010609060101010101" charset="-122"/>
                          <a:cs typeface="宋体" panose="02010600030101010101" pitchFamily="2" charset="-122"/>
                        </a:rPr>
                        <a:t>变更编号</a:t>
                      </a:r>
                      <a:endParaRPr lang="en-US" altLang="en-US" sz="750" b="0">
                        <a:solidFill>
                          <a:schemeClr val="bg1"/>
                        </a:solidFill>
                        <a:latin typeface="黑体" panose="02010609060101010101" charset="-122"/>
                        <a:ea typeface="黑体" panose="02010609060101010101"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1"/>
                    </a:solidFill>
                  </a:tcPr>
                </a:tc>
                <a:tc gridSpan="3">
                  <a:txBody>
                    <a:bodyPr/>
                    <a:p>
                      <a:pPr indent="0">
                        <a:buNone/>
                      </a:pPr>
                      <a:r>
                        <a:rPr lang="en-US" sz="750" b="0">
                          <a:latin typeface="黑体" panose="02010609060101010101" charset="-122"/>
                          <a:ea typeface="黑体" panose="02010609060101010101" charset="-122"/>
                          <a:cs typeface="宋体" panose="02010600030101010101" pitchFamily="2" charset="-122"/>
                        </a:rPr>
                        <a:t>RC-1</a:t>
                      </a:r>
                      <a:endParaRPr lang="en-US" altLang="en-US" sz="750" b="0">
                        <a:latin typeface="黑体" panose="02010609060101010101" charset="-122"/>
                        <a:ea typeface="黑体" panose="02010609060101010101"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r h="125730">
                <a:tc>
                  <a:txBody>
                    <a:bodyPr/>
                    <a:p>
                      <a:pPr indent="0">
                        <a:buNone/>
                      </a:pPr>
                      <a:r>
                        <a:rPr lang="en-US" sz="750" b="0">
                          <a:solidFill>
                            <a:schemeClr val="bg1"/>
                          </a:solidFill>
                          <a:latin typeface="黑体" panose="02010609060101010101" charset="-122"/>
                          <a:ea typeface="黑体" panose="02010609060101010101" charset="-122"/>
                          <a:cs typeface="宋体" panose="02010600030101010101" pitchFamily="2" charset="-122"/>
                        </a:rPr>
                        <a:t>变更主题</a:t>
                      </a:r>
                      <a:endParaRPr lang="en-US" altLang="en-US" sz="750" b="0">
                        <a:solidFill>
                          <a:schemeClr val="bg1"/>
                        </a:solidFill>
                        <a:latin typeface="黑体" panose="02010609060101010101" charset="-122"/>
                        <a:ea typeface="黑体" panose="02010609060101010101"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1"/>
                    </a:solidFill>
                  </a:tcPr>
                </a:tc>
                <a:tc gridSpan="3">
                  <a:txBody>
                    <a:bodyPr/>
                    <a:p>
                      <a:pPr indent="0">
                        <a:buNone/>
                      </a:pPr>
                      <a:r>
                        <a:rPr lang="en-US" sz="750" b="0">
                          <a:latin typeface="黑体" panose="02010609060101010101" charset="-122"/>
                          <a:ea typeface="黑体" panose="02010609060101010101" charset="-122"/>
                          <a:cs typeface="宋体" panose="02010600030101010101" pitchFamily="2" charset="-122"/>
                        </a:rPr>
                        <a:t>指导者用户要求增加实例分享功能</a:t>
                      </a:r>
                      <a:endParaRPr lang="en-US" altLang="en-US" sz="750" b="0">
                        <a:latin typeface="黑体" panose="02010609060101010101" charset="-122"/>
                        <a:ea typeface="黑体" panose="02010609060101010101"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r h="126365">
                <a:tc>
                  <a:txBody>
                    <a:bodyPr/>
                    <a:p>
                      <a:pPr indent="0">
                        <a:buNone/>
                      </a:pPr>
                      <a:r>
                        <a:rPr lang="en-US" sz="750" b="0">
                          <a:solidFill>
                            <a:schemeClr val="bg1"/>
                          </a:solidFill>
                          <a:latin typeface="黑体" panose="02010609060101010101" charset="-122"/>
                          <a:ea typeface="黑体" panose="02010609060101010101" charset="-122"/>
                          <a:cs typeface="宋体" panose="02010600030101010101" pitchFamily="2" charset="-122"/>
                        </a:rPr>
                        <a:t>变更类型</a:t>
                      </a:r>
                      <a:endParaRPr lang="en-US" altLang="en-US" sz="750" b="0">
                        <a:solidFill>
                          <a:schemeClr val="bg1"/>
                        </a:solidFill>
                        <a:latin typeface="黑体" panose="02010609060101010101" charset="-122"/>
                        <a:ea typeface="黑体" panose="02010609060101010101"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1"/>
                    </a:solidFill>
                  </a:tcPr>
                </a:tc>
                <a:tc gridSpan="3">
                  <a:txBody>
                    <a:bodyPr/>
                    <a:p>
                      <a:pPr indent="0">
                        <a:buNone/>
                      </a:pPr>
                      <a:r>
                        <a:rPr lang="en-US" sz="750" b="0">
                          <a:latin typeface="黑体" panose="02010609060101010101" charset="-122"/>
                          <a:ea typeface="黑体" panose="02010609060101010101" charset="-122"/>
                          <a:cs typeface="宋体" panose="02010600030101010101" pitchFamily="2" charset="-122"/>
                        </a:rPr>
                        <a:t>软件需求变更</a:t>
                      </a:r>
                      <a:endParaRPr lang="en-US" altLang="en-US" sz="750" b="0">
                        <a:latin typeface="黑体" panose="02010609060101010101" charset="-122"/>
                        <a:ea typeface="黑体" panose="02010609060101010101"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r h="252095">
                <a:tc>
                  <a:txBody>
                    <a:bodyPr/>
                    <a:p>
                      <a:pPr indent="0">
                        <a:buNone/>
                      </a:pPr>
                      <a:r>
                        <a:rPr lang="en-US" sz="750" b="0">
                          <a:solidFill>
                            <a:schemeClr val="bg1"/>
                          </a:solidFill>
                          <a:latin typeface="黑体" panose="02010609060101010101" charset="-122"/>
                          <a:ea typeface="黑体" panose="02010609060101010101" charset="-122"/>
                          <a:cs typeface="宋体" panose="02010600030101010101" pitchFamily="2" charset="-122"/>
                        </a:rPr>
                        <a:t>提交人</a:t>
                      </a:r>
                      <a:endParaRPr lang="en-US" altLang="en-US" sz="750" b="0">
                        <a:solidFill>
                          <a:schemeClr val="bg1"/>
                        </a:solidFill>
                        <a:latin typeface="黑体" panose="02010609060101010101" charset="-122"/>
                        <a:ea typeface="黑体" panose="02010609060101010101"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1"/>
                    </a:solidFill>
                  </a:tcPr>
                </a:tc>
                <a:tc>
                  <a:txBody>
                    <a:bodyPr/>
                    <a:p>
                      <a:pPr indent="0">
                        <a:buNone/>
                      </a:pPr>
                      <a:r>
                        <a:rPr lang="en-US" sz="750" b="0">
                          <a:latin typeface="黑体" panose="02010609060101010101" charset="-122"/>
                          <a:ea typeface="黑体" panose="02010609060101010101" charset="-122"/>
                          <a:cs typeface="黑体" panose="02010609060101010101" charset="-122"/>
                        </a:rPr>
                        <a:t>指导者用户代表-杨怅老师</a:t>
                      </a:r>
                      <a:endParaRPr lang="en-US" altLang="en-US" sz="750" b="0">
                        <a:latin typeface="黑体" panose="02010609060101010101" charset="-122"/>
                        <a:ea typeface="黑体" panose="02010609060101010101" charset="-122"/>
                        <a:cs typeface="黑体" panose="0201060906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750" b="0">
                          <a:solidFill>
                            <a:schemeClr val="bg1"/>
                          </a:solidFill>
                          <a:latin typeface="黑体" panose="02010609060101010101" charset="-122"/>
                          <a:ea typeface="黑体" panose="02010609060101010101" charset="-122"/>
                          <a:cs typeface="宋体" panose="02010600030101010101" pitchFamily="2" charset="-122"/>
                        </a:rPr>
                        <a:t>提交日期</a:t>
                      </a:r>
                      <a:endParaRPr lang="en-US" altLang="en-US" sz="750" b="0">
                        <a:solidFill>
                          <a:schemeClr val="bg1"/>
                        </a:solidFill>
                        <a:latin typeface="黑体" panose="02010609060101010101" charset="-122"/>
                        <a:ea typeface="黑体" panose="02010609060101010101"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1"/>
                    </a:solidFill>
                  </a:tcPr>
                </a:tc>
                <a:tc>
                  <a:txBody>
                    <a:bodyPr/>
                    <a:p>
                      <a:pPr indent="0">
                        <a:buNone/>
                      </a:pPr>
                      <a:r>
                        <a:rPr lang="en-US" sz="750" b="0">
                          <a:latin typeface="黑体" panose="02010609060101010101" charset="-122"/>
                          <a:ea typeface="黑体" panose="02010609060101010101" charset="-122"/>
                          <a:cs typeface="宋体" panose="02010600030101010101" pitchFamily="2" charset="-122"/>
                        </a:rPr>
                        <a:t>2019-12-22</a:t>
                      </a:r>
                      <a:endParaRPr lang="en-US" altLang="en-US" sz="750" b="0">
                        <a:latin typeface="黑体" panose="02010609060101010101" charset="-122"/>
                        <a:ea typeface="黑体" panose="02010609060101010101"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26365">
                <a:tc>
                  <a:txBody>
                    <a:bodyPr/>
                    <a:p>
                      <a:pPr indent="0">
                        <a:buNone/>
                      </a:pPr>
                      <a:r>
                        <a:rPr lang="en-US" sz="750" b="0">
                          <a:solidFill>
                            <a:schemeClr val="bg1"/>
                          </a:solidFill>
                          <a:latin typeface="黑体" panose="02010609060101010101" charset="-122"/>
                          <a:ea typeface="黑体" panose="02010609060101010101" charset="-122"/>
                          <a:cs typeface="宋体" panose="02010600030101010101" pitchFamily="2" charset="-122"/>
                        </a:rPr>
                        <a:t>修改人</a:t>
                      </a:r>
                      <a:endParaRPr lang="en-US" altLang="en-US" sz="750" b="0">
                        <a:solidFill>
                          <a:schemeClr val="bg1"/>
                        </a:solidFill>
                        <a:latin typeface="黑体" panose="02010609060101010101" charset="-122"/>
                        <a:ea typeface="黑体" panose="02010609060101010101"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1"/>
                    </a:solidFill>
                  </a:tcPr>
                </a:tc>
                <a:tc>
                  <a:txBody>
                    <a:bodyPr/>
                    <a:p>
                      <a:pPr indent="0">
                        <a:buNone/>
                      </a:pPr>
                      <a:r>
                        <a:rPr lang="en-US" sz="750" b="0">
                          <a:latin typeface="黑体" panose="02010609060101010101" charset="-122"/>
                          <a:ea typeface="黑体" panose="02010609060101010101" charset="-122"/>
                          <a:cs typeface="宋体" panose="02010600030101010101" pitchFamily="2" charset="-122"/>
                        </a:rPr>
                        <a:t>郭岳</a:t>
                      </a:r>
                      <a:endParaRPr lang="en-US" altLang="en-US" sz="750" b="0">
                        <a:latin typeface="黑体" panose="02010609060101010101" charset="-122"/>
                        <a:ea typeface="黑体" panose="02010609060101010101"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750" b="0">
                          <a:solidFill>
                            <a:schemeClr val="bg1"/>
                          </a:solidFill>
                          <a:latin typeface="黑体" panose="02010609060101010101" charset="-122"/>
                          <a:ea typeface="黑体" panose="02010609060101010101" charset="-122"/>
                          <a:cs typeface="宋体" panose="02010600030101010101" pitchFamily="2" charset="-122"/>
                        </a:rPr>
                        <a:t>验证人</a:t>
                      </a:r>
                      <a:endParaRPr lang="en-US" altLang="en-US" sz="750" b="0">
                        <a:solidFill>
                          <a:schemeClr val="bg1"/>
                        </a:solidFill>
                        <a:latin typeface="黑体" panose="02010609060101010101" charset="-122"/>
                        <a:ea typeface="黑体" panose="02010609060101010101"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1"/>
                    </a:solidFill>
                  </a:tcPr>
                </a:tc>
                <a:tc>
                  <a:txBody>
                    <a:bodyPr/>
                    <a:p>
                      <a:pPr indent="0">
                        <a:buNone/>
                      </a:pPr>
                      <a:r>
                        <a:rPr lang="en-US" sz="750" b="0">
                          <a:latin typeface="黑体" panose="02010609060101010101" charset="-122"/>
                          <a:ea typeface="黑体" panose="02010609060101010101" charset="-122"/>
                          <a:cs typeface="宋体" panose="02010600030101010101" pitchFamily="2" charset="-122"/>
                        </a:rPr>
                        <a:t>周南</a:t>
                      </a:r>
                      <a:endParaRPr lang="en-US" altLang="en-US" sz="750" b="0">
                        <a:latin typeface="黑体" panose="02010609060101010101" charset="-122"/>
                        <a:ea typeface="黑体" panose="02010609060101010101"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562610">
                <a:tc>
                  <a:txBody>
                    <a:bodyPr/>
                    <a:p>
                      <a:pPr indent="0">
                        <a:buNone/>
                      </a:pPr>
                      <a:r>
                        <a:rPr lang="en-US" sz="750" b="0">
                          <a:solidFill>
                            <a:schemeClr val="bg1"/>
                          </a:solidFill>
                          <a:latin typeface="黑体" panose="02010609060101010101" charset="-122"/>
                          <a:ea typeface="黑体" panose="02010609060101010101" charset="-122"/>
                          <a:cs typeface="宋体" panose="02010600030101010101" pitchFamily="2" charset="-122"/>
                        </a:rPr>
                        <a:t>变更描述</a:t>
                      </a:r>
                      <a:endParaRPr lang="en-US" altLang="en-US" sz="750" b="0">
                        <a:solidFill>
                          <a:schemeClr val="bg1"/>
                        </a:solidFill>
                        <a:latin typeface="黑体" panose="02010609060101010101" charset="-122"/>
                        <a:ea typeface="黑体" panose="02010609060101010101"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1"/>
                    </a:solidFill>
                  </a:tcPr>
                </a:tc>
                <a:tc gridSpan="3">
                  <a:txBody>
                    <a:bodyPr/>
                    <a:p>
                      <a:pPr indent="0">
                        <a:buNone/>
                      </a:pPr>
                      <a:r>
                        <a:rPr lang="en-US" sz="750" b="0">
                          <a:latin typeface="黑体" panose="02010609060101010101" charset="-122"/>
                          <a:ea typeface="黑体" panose="02010609060101010101" charset="-122"/>
                          <a:cs typeface="宋体" panose="02010600030101010101" pitchFamily="2" charset="-122"/>
                        </a:rPr>
                        <a:t>增加实例分享功能</a:t>
                      </a:r>
                      <a:endParaRPr lang="en-US" altLang="en-US" sz="750" b="0">
                        <a:latin typeface="黑体" panose="02010609060101010101" charset="-122"/>
                        <a:ea typeface="黑体" panose="02010609060101010101"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r h="562610">
                <a:tc>
                  <a:txBody>
                    <a:bodyPr/>
                    <a:p>
                      <a:pPr indent="0">
                        <a:buNone/>
                      </a:pPr>
                      <a:r>
                        <a:rPr lang="en-US" sz="750" b="0">
                          <a:solidFill>
                            <a:schemeClr val="bg1"/>
                          </a:solidFill>
                          <a:latin typeface="黑体" panose="02010609060101010101" charset="-122"/>
                          <a:ea typeface="黑体" panose="02010609060101010101" charset="-122"/>
                          <a:cs typeface="宋体" panose="02010600030101010101" pitchFamily="2" charset="-122"/>
                        </a:rPr>
                        <a:t>变更影响</a:t>
                      </a:r>
                      <a:endParaRPr lang="en-US" altLang="en-US" sz="750" b="0">
                        <a:solidFill>
                          <a:schemeClr val="bg1"/>
                        </a:solidFill>
                        <a:latin typeface="黑体" panose="02010609060101010101" charset="-122"/>
                        <a:ea typeface="黑体" panose="02010609060101010101"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1"/>
                    </a:solidFill>
                  </a:tcPr>
                </a:tc>
                <a:tc gridSpan="3">
                  <a:txBody>
                    <a:bodyPr/>
                    <a:p>
                      <a:pPr indent="0">
                        <a:buNone/>
                      </a:pPr>
                      <a:r>
                        <a:rPr lang="en-US" sz="750" b="0">
                          <a:latin typeface="黑体" panose="02010609060101010101" charset="-122"/>
                          <a:ea typeface="黑体" panose="02010609060101010101" charset="-122"/>
                          <a:cs typeface="黑体" panose="02010609060101010101" charset="-122"/>
                        </a:rPr>
                        <a:t>变更前:app不提供实例分享功能变更后:参与的实例可以分享给任意用户（app外）</a:t>
                      </a:r>
                      <a:endParaRPr lang="en-US" altLang="en-US" sz="750" b="0">
                        <a:latin typeface="黑体" panose="02010609060101010101" charset="-122"/>
                        <a:ea typeface="黑体" panose="02010609060101010101" charset="-122"/>
                        <a:cs typeface="黑体" panose="0201060906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r h="527050">
                <a:tc>
                  <a:txBody>
                    <a:bodyPr/>
                    <a:p>
                      <a:pPr indent="0">
                        <a:buNone/>
                      </a:pPr>
                      <a:r>
                        <a:rPr lang="en-US" sz="750" b="0">
                          <a:solidFill>
                            <a:schemeClr val="bg1"/>
                          </a:solidFill>
                          <a:latin typeface="黑体" panose="02010609060101010101" charset="-122"/>
                          <a:ea typeface="黑体" panose="02010609060101010101" charset="-122"/>
                          <a:cs typeface="宋体" panose="02010600030101010101" pitchFamily="2" charset="-122"/>
                        </a:rPr>
                        <a:t>变更影响分析</a:t>
                      </a:r>
                      <a:endParaRPr lang="en-US" altLang="en-US" sz="750" b="0">
                        <a:solidFill>
                          <a:schemeClr val="bg1"/>
                        </a:solidFill>
                        <a:latin typeface="黑体" panose="02010609060101010101" charset="-122"/>
                        <a:ea typeface="黑体" panose="02010609060101010101"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1"/>
                    </a:solidFill>
                  </a:tcPr>
                </a:tc>
                <a:tc gridSpan="3">
                  <a:txBody>
                    <a:bodyPr/>
                    <a:p>
                      <a:pPr indent="0">
                        <a:buNone/>
                      </a:pPr>
                      <a:r>
                        <a:rPr lang="en-US" sz="750" b="0">
                          <a:latin typeface="黑体" panose="02010609060101010101" charset="-122"/>
                          <a:ea typeface="黑体" panose="02010609060101010101" charset="-122"/>
                          <a:cs typeface="宋体" panose="02010600030101010101" pitchFamily="2" charset="-122"/>
                        </a:rPr>
                        <a:t>该需求变更影响范围适中，用例、界面原型、测试用例、用户手册倾向于添加而非修改，因此修改成本适中。</a:t>
                      </a:r>
                      <a:r>
                        <a:rPr lang="zh-CN" altLang="en-US" sz="750" b="0">
                          <a:latin typeface="黑体" panose="02010609060101010101" charset="-122"/>
                          <a:ea typeface="黑体" panose="02010609060101010101" charset="-122"/>
                          <a:cs typeface="宋体" panose="02010600030101010101" pitchFamily="2" charset="-122"/>
                        </a:rPr>
                        <a:t>具体的变更影响分析请参考</a:t>
                      </a:r>
                      <a:r>
                        <a:rPr lang="en-US" altLang="zh-CN" sz="750" b="0">
                          <a:latin typeface="黑体" panose="02010609060101010101" charset="-122"/>
                          <a:ea typeface="黑体" panose="02010609060101010101" charset="-122"/>
                          <a:cs typeface="宋体" panose="02010600030101010101" pitchFamily="2" charset="-122"/>
                        </a:rPr>
                        <a:t>PRD2019-G10-</a:t>
                      </a:r>
                      <a:r>
                        <a:rPr lang="zh-CN" altLang="en-US" sz="750" b="0">
                          <a:latin typeface="黑体" panose="02010609060101010101" charset="-122"/>
                          <a:ea typeface="黑体" panose="02010609060101010101" charset="-122"/>
                          <a:cs typeface="宋体" panose="02010600030101010101" pitchFamily="2" charset="-122"/>
                        </a:rPr>
                        <a:t>变更影响分析报告</a:t>
                      </a:r>
                      <a:endParaRPr lang="zh-CN" altLang="en-US" sz="750" b="0">
                        <a:latin typeface="黑体" panose="02010609060101010101" charset="-122"/>
                        <a:ea typeface="黑体" panose="02010609060101010101"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r h="561975">
                <a:tc>
                  <a:txBody>
                    <a:bodyPr/>
                    <a:p>
                      <a:pPr indent="0">
                        <a:buNone/>
                      </a:pPr>
                      <a:r>
                        <a:rPr lang="en-US" sz="750" b="0">
                          <a:solidFill>
                            <a:schemeClr val="bg1"/>
                          </a:solidFill>
                          <a:latin typeface="黑体" panose="02010609060101010101" charset="-122"/>
                          <a:ea typeface="黑体" panose="02010609060101010101" charset="-122"/>
                          <a:cs typeface="宋体" panose="02010600030101010101" pitchFamily="2" charset="-122"/>
                        </a:rPr>
                        <a:t>验证人建议</a:t>
                      </a:r>
                      <a:endParaRPr lang="en-US" altLang="en-US" sz="750" b="0">
                        <a:solidFill>
                          <a:schemeClr val="bg1"/>
                        </a:solidFill>
                        <a:latin typeface="黑体" panose="02010609060101010101" charset="-122"/>
                        <a:ea typeface="黑体" panose="02010609060101010101"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1"/>
                    </a:solidFill>
                  </a:tcPr>
                </a:tc>
                <a:tc gridSpan="3">
                  <a:txBody>
                    <a:bodyPr/>
                    <a:p>
                      <a:pPr indent="0">
                        <a:buNone/>
                      </a:pPr>
                      <a:r>
                        <a:rPr lang="zh-CN" altLang="en-US" sz="750" b="0">
                          <a:latin typeface="黑体" panose="02010609060101010101" charset="-122"/>
                          <a:ea typeface="黑体" panose="02010609060101010101" charset="-122"/>
                          <a:cs typeface="宋体" panose="02010600030101010101" pitchFamily="2" charset="-122"/>
                        </a:rPr>
                        <a:t>变更影响较小，建议</a:t>
                      </a:r>
                      <a:r>
                        <a:rPr lang="en-US" sz="750" b="0">
                          <a:latin typeface="黑体" panose="02010609060101010101" charset="-122"/>
                          <a:ea typeface="黑体" panose="02010609060101010101" charset="-122"/>
                          <a:cs typeface="宋体" panose="02010600030101010101" pitchFamily="2" charset="-122"/>
                        </a:rPr>
                        <a:t>同意变更。</a:t>
                      </a:r>
                      <a:endParaRPr lang="en-US" altLang="en-US" sz="750" b="0">
                        <a:latin typeface="黑体" panose="02010609060101010101" charset="-122"/>
                        <a:ea typeface="黑体" panose="02010609060101010101"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r h="126365">
                <a:tc gridSpan="4">
                  <a:txBody>
                    <a:bodyPr/>
                    <a:p>
                      <a:pPr indent="0" algn="ctr">
                        <a:buNone/>
                      </a:pPr>
                      <a:r>
                        <a:rPr lang="en-US" sz="750" b="0">
                          <a:solidFill>
                            <a:schemeClr val="bg1"/>
                          </a:solidFill>
                          <a:latin typeface="黑体" panose="02010609060101010101" charset="-122"/>
                          <a:ea typeface="黑体" panose="02010609060101010101" charset="-122"/>
                          <a:cs typeface="宋体" panose="02010600030101010101" pitchFamily="2" charset="-122"/>
                        </a:rPr>
                        <a:t>变更审批</a:t>
                      </a:r>
                      <a:endParaRPr lang="en-US" altLang="en-US" sz="750" b="0">
                        <a:solidFill>
                          <a:schemeClr val="bg1"/>
                        </a:solidFill>
                        <a:latin typeface="黑体" panose="02010609060101010101" charset="-122"/>
                        <a:ea typeface="黑体" panose="02010609060101010101"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1"/>
                    </a:solidFill>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r h="576580">
                <a:tc>
                  <a:txBody>
                    <a:bodyPr/>
                    <a:p>
                      <a:pPr indent="0">
                        <a:buNone/>
                      </a:pPr>
                      <a:r>
                        <a:rPr lang="en-US" sz="750" b="0">
                          <a:solidFill>
                            <a:schemeClr val="bg1"/>
                          </a:solidFill>
                          <a:latin typeface="黑体" panose="02010609060101010101" charset="-122"/>
                          <a:ea typeface="黑体" panose="02010609060101010101" charset="-122"/>
                          <a:cs typeface="宋体" panose="02010600030101010101" pitchFamily="2" charset="-122"/>
                        </a:rPr>
                        <a:t>审批人意见</a:t>
                      </a:r>
                      <a:endParaRPr lang="en-US" altLang="en-US" sz="750" b="0">
                        <a:solidFill>
                          <a:schemeClr val="bg1"/>
                        </a:solidFill>
                        <a:latin typeface="黑体" panose="02010609060101010101" charset="-122"/>
                        <a:ea typeface="黑体" panose="02010609060101010101"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1"/>
                    </a:solidFill>
                  </a:tcPr>
                </a:tc>
                <a:tc gridSpan="3">
                  <a:txBody>
                    <a:bodyPr/>
                    <a:p>
                      <a:pPr indent="0">
                        <a:buNone/>
                      </a:pPr>
                      <a:r>
                        <a:rPr lang="en-US" sz="750" b="0">
                          <a:latin typeface="黑体" panose="02010609060101010101" charset="-122"/>
                          <a:ea typeface="黑体" panose="02010609060101010101" charset="-122"/>
                          <a:cs typeface="宋体" panose="02010600030101010101" pitchFamily="2" charset="-122"/>
                        </a:rPr>
                        <a:t>同意变更</a:t>
                      </a:r>
                      <a:endParaRPr lang="en-US" altLang="en-US" sz="750" b="0">
                        <a:latin typeface="黑体" panose="02010609060101010101" charset="-122"/>
                        <a:ea typeface="黑体" panose="02010609060101010101"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r h="126365">
                <a:tc>
                  <a:txBody>
                    <a:bodyPr/>
                    <a:p>
                      <a:pPr indent="0">
                        <a:buNone/>
                      </a:pPr>
                      <a:r>
                        <a:rPr lang="en-US" sz="750" b="0">
                          <a:solidFill>
                            <a:schemeClr val="bg1"/>
                          </a:solidFill>
                          <a:latin typeface="黑体" panose="02010609060101010101" charset="-122"/>
                          <a:ea typeface="黑体" panose="02010609060101010101" charset="-122"/>
                          <a:cs typeface="宋体" panose="02010600030101010101" pitchFamily="2" charset="-122"/>
                        </a:rPr>
                        <a:t>审批人签字</a:t>
                      </a:r>
                      <a:endParaRPr lang="en-US" altLang="en-US" sz="750" b="0">
                        <a:solidFill>
                          <a:schemeClr val="bg1"/>
                        </a:solidFill>
                        <a:latin typeface="黑体" panose="02010609060101010101" charset="-122"/>
                        <a:ea typeface="黑体" panose="02010609060101010101"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1"/>
                    </a:solidFill>
                  </a:tcPr>
                </a:tc>
                <a:tc>
                  <a:txBody>
                    <a:bodyPr/>
                    <a:p>
                      <a:pPr indent="0">
                        <a:buNone/>
                      </a:pPr>
                      <a:r>
                        <a:rPr lang="en-US" sz="750" b="0">
                          <a:latin typeface="黑体" panose="02010609060101010101" charset="-122"/>
                          <a:ea typeface="黑体" panose="02010609060101010101" charset="-122"/>
                          <a:cs typeface="宋体" panose="02010600030101010101" pitchFamily="2" charset="-122"/>
                        </a:rPr>
                        <a:t>陈云</a:t>
                      </a:r>
                      <a:endParaRPr lang="en-US" altLang="en-US" sz="750" b="0">
                        <a:latin typeface="黑体" panose="02010609060101010101" charset="-122"/>
                        <a:ea typeface="黑体" panose="02010609060101010101"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750" b="0">
                          <a:latin typeface="黑体" panose="02010609060101010101" charset="-122"/>
                          <a:ea typeface="黑体" panose="02010609060101010101" charset="-122"/>
                          <a:cs typeface="宋体" panose="02010600030101010101" pitchFamily="2" charset="-122"/>
                        </a:rPr>
                        <a:t>日期</a:t>
                      </a:r>
                      <a:endParaRPr lang="en-US" altLang="en-US" sz="750" b="0">
                        <a:latin typeface="黑体" panose="02010609060101010101" charset="-122"/>
                        <a:ea typeface="黑体" panose="02010609060101010101"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750" b="0">
                          <a:latin typeface="黑体" panose="02010609060101010101" charset="-122"/>
                          <a:ea typeface="黑体" panose="02010609060101010101" charset="-122"/>
                          <a:cs typeface="宋体" panose="02010600030101010101" pitchFamily="2" charset="-122"/>
                        </a:rPr>
                        <a:t>2019.12.23</a:t>
                      </a:r>
                      <a:endParaRPr lang="en-US" altLang="en-US" sz="750" b="0">
                        <a:latin typeface="黑体" panose="02010609060101010101" charset="-122"/>
                        <a:ea typeface="黑体" panose="02010609060101010101"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Tree>
  </p:cSld>
  <p:clrMapOvr>
    <a:masterClrMapping/>
  </p:clrMapOvr>
  <p:transition advClick="0" advTm="7000">
    <p:pull dir="l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down)">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圆角矩形 1"/>
          <p:cNvSpPr>
            <a:spLocks noChangeArrowheads="1"/>
          </p:cNvSpPr>
          <p:nvPr/>
        </p:nvSpPr>
        <p:spPr bwMode="auto">
          <a:xfrm>
            <a:off x="361950" y="223520"/>
            <a:ext cx="1495425" cy="466090"/>
          </a:xfrm>
          <a:prstGeom prst="roundRect">
            <a:avLst>
              <a:gd name="adj" fmla="val 50000"/>
            </a:avLst>
          </a:prstGeom>
          <a:solidFill>
            <a:schemeClr val="accent1"/>
          </a:solidFill>
          <a:ln w="12700" algn="ctr">
            <a:noFill/>
            <a:miter lim="800000"/>
          </a:ln>
          <a:effectLst>
            <a:outerShdw blurRad="317500" dist="190500" dir="9000000" algn="r" rotWithShape="0">
              <a:prstClr val="black">
                <a:alpha val="40000"/>
              </a:prstClr>
            </a:outerShdw>
          </a:effectLst>
        </p:spPr>
        <p:txBody>
          <a:bodyPr lIns="91438" tIns="45719" rIns="91438" bIns="45719" anchor="ctr"/>
          <a:p>
            <a:pPr algn="ctr" defTabSz="913130">
              <a:defRPr/>
            </a:pPr>
            <a:r>
              <a:rPr lang="zh-CN" altLang="en-US">
                <a:solidFill>
                  <a:schemeClr val="bg1"/>
                </a:solidFill>
              </a:rPr>
              <a:t>需求变更</a:t>
            </a:r>
            <a:endParaRPr lang="zh-CN" altLang="en-US">
              <a:solidFill>
                <a:schemeClr val="bg1"/>
              </a:solidFill>
            </a:endParaRPr>
          </a:p>
        </p:txBody>
      </p:sp>
      <p:sp>
        <p:nvSpPr>
          <p:cNvPr id="6" name="文本框 5"/>
          <p:cNvSpPr txBox="1"/>
          <p:nvPr/>
        </p:nvSpPr>
        <p:spPr>
          <a:xfrm>
            <a:off x="1983105" y="164465"/>
            <a:ext cx="6967220" cy="583565"/>
          </a:xfrm>
          <a:prstGeom prst="rect">
            <a:avLst/>
          </a:prstGeom>
          <a:noFill/>
          <a:ln w="9525">
            <a:noFill/>
          </a:ln>
        </p:spPr>
        <p:txBody>
          <a:bodyPr wrap="square">
            <a:spAutoFit/>
          </a:bodyPr>
          <a:p>
            <a:pPr indent="266700"/>
            <a:r>
              <a:rPr sz="1600" b="1">
                <a:latin typeface="华文楷体" panose="02010600040101010101" charset="-122"/>
                <a:ea typeface="华文楷体" panose="02010600040101010101" charset="-122"/>
                <a:cs typeface="华文楷体" panose="02010600040101010101" charset="-122"/>
              </a:rPr>
              <a:t>44.是否采用了需求管理工具对用户的需求变化进行了需求变更影响分析？效果如何？</a:t>
            </a:r>
            <a:endParaRPr sz="1600" b="1">
              <a:latin typeface="华文楷体" panose="02010600040101010101" charset="-122"/>
              <a:ea typeface="华文楷体" panose="02010600040101010101" charset="-122"/>
              <a:cs typeface="华文楷体" panose="02010600040101010101" charset="-122"/>
            </a:endParaRPr>
          </a:p>
        </p:txBody>
      </p:sp>
      <p:graphicFrame>
        <p:nvGraphicFramePr>
          <p:cNvPr id="4" name="表格 3"/>
          <p:cNvGraphicFramePr/>
          <p:nvPr>
            <p:custDataLst>
              <p:tags r:id="rId1"/>
            </p:custDataLst>
          </p:nvPr>
        </p:nvGraphicFramePr>
        <p:xfrm>
          <a:off x="3128010" y="820420"/>
          <a:ext cx="4537075" cy="4091305"/>
        </p:xfrm>
        <a:graphic>
          <a:graphicData uri="http://schemas.openxmlformats.org/drawingml/2006/table">
            <a:tbl>
              <a:tblPr firstRow="1" bandRow="1">
                <a:tableStyleId>{5940675A-B579-460E-94D1-54222C63F5DA}</a:tableStyleId>
              </a:tblPr>
              <a:tblGrid>
                <a:gridCol w="906780"/>
                <a:gridCol w="907415"/>
                <a:gridCol w="908685"/>
                <a:gridCol w="908050"/>
                <a:gridCol w="906145"/>
              </a:tblGrid>
              <a:tr h="302260">
                <a:tc>
                  <a:txBody>
                    <a:bodyPr/>
                    <a:p>
                      <a:pPr indent="0" algn="ctr">
                        <a:buNone/>
                      </a:pPr>
                      <a:r>
                        <a:rPr lang="en-US" sz="800" b="0">
                          <a:solidFill>
                            <a:schemeClr val="bg1"/>
                          </a:solidFill>
                          <a:latin typeface="黑体" panose="02010609060101010101" charset="-122"/>
                          <a:ea typeface="黑体" panose="02010609060101010101" charset="-122"/>
                          <a:cs typeface="Times New Roman" panose="02020503050405090304" charset="0"/>
                        </a:rPr>
                        <a:t>序号</a:t>
                      </a:r>
                      <a:endParaRPr lang="en-US" altLang="en-US" sz="800" b="0">
                        <a:solidFill>
                          <a:schemeClr val="bg1"/>
                        </a:solidFill>
                        <a:latin typeface="黑体" panose="02010609060101010101" charset="-122"/>
                        <a:ea typeface="黑体" panose="02010609060101010101" charset="-122"/>
                        <a:cs typeface="Times New Roman" panose="02020503050405090304" charset="0"/>
                      </a:endParaRPr>
                    </a:p>
                  </a:txBody>
                  <a:tcPr marL="0" marR="0" marT="0" marB="0" vert="horz"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1"/>
                    </a:solidFill>
                  </a:tcPr>
                </a:tc>
                <a:tc>
                  <a:txBody>
                    <a:bodyPr/>
                    <a:p>
                      <a:pPr indent="0" algn="ctr">
                        <a:buNone/>
                      </a:pPr>
                      <a:r>
                        <a:rPr lang="en-US" sz="800" b="0">
                          <a:solidFill>
                            <a:schemeClr val="bg1"/>
                          </a:solidFill>
                          <a:latin typeface="黑体" panose="02010609060101010101" charset="-122"/>
                          <a:ea typeface="黑体" panose="02010609060101010101" charset="-122"/>
                          <a:cs typeface="Times New Roman" panose="02020503050405090304" charset="0"/>
                        </a:rPr>
                        <a:t>被影响的文档及版本</a:t>
                      </a:r>
                      <a:endParaRPr lang="en-US" altLang="en-US" sz="800" b="0">
                        <a:solidFill>
                          <a:schemeClr val="bg1"/>
                        </a:solidFill>
                        <a:latin typeface="黑体" panose="02010609060101010101" charset="-122"/>
                        <a:ea typeface="黑体" panose="02010609060101010101" charset="-122"/>
                        <a:cs typeface="Times New Roman" panose="02020503050405090304" charset="0"/>
                      </a:endParaRPr>
                    </a:p>
                  </a:txBody>
                  <a:tcPr marL="0" marR="0" marT="0" marB="0" vert="horz"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1"/>
                    </a:solidFill>
                  </a:tcPr>
                </a:tc>
                <a:tc>
                  <a:txBody>
                    <a:bodyPr/>
                    <a:p>
                      <a:pPr indent="0" algn="ctr">
                        <a:buNone/>
                      </a:pPr>
                      <a:r>
                        <a:rPr lang="en-US" sz="800" b="0">
                          <a:solidFill>
                            <a:schemeClr val="bg1"/>
                          </a:solidFill>
                          <a:latin typeface="黑体" panose="02010609060101010101" charset="-122"/>
                          <a:ea typeface="黑体" panose="02010609060101010101" charset="-122"/>
                          <a:cs typeface="Times New Roman" panose="02020503050405090304" charset="0"/>
                        </a:rPr>
                        <a:t>造成影响文档及版本</a:t>
                      </a:r>
                      <a:endParaRPr lang="en-US" altLang="en-US" sz="800" b="0">
                        <a:solidFill>
                          <a:schemeClr val="bg1"/>
                        </a:solidFill>
                        <a:latin typeface="黑体" panose="02010609060101010101" charset="-122"/>
                        <a:ea typeface="黑体" panose="02010609060101010101" charset="-122"/>
                        <a:cs typeface="Times New Roman" panose="02020503050405090304" charset="0"/>
                      </a:endParaRPr>
                    </a:p>
                  </a:txBody>
                  <a:tcPr marL="0" marR="0" marT="0" marB="0" vert="horz"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1"/>
                    </a:solidFill>
                  </a:tcPr>
                </a:tc>
                <a:tc>
                  <a:txBody>
                    <a:bodyPr/>
                    <a:p>
                      <a:pPr indent="0" algn="ctr">
                        <a:buNone/>
                      </a:pPr>
                      <a:r>
                        <a:rPr lang="en-US" sz="800" b="0">
                          <a:solidFill>
                            <a:schemeClr val="bg1"/>
                          </a:solidFill>
                          <a:latin typeface="黑体" panose="02010609060101010101" charset="-122"/>
                          <a:ea typeface="黑体" panose="02010609060101010101" charset="-122"/>
                          <a:cs typeface="Times New Roman" panose="02020503050405090304" charset="0"/>
                        </a:rPr>
                        <a:t>被影响条目数量</a:t>
                      </a:r>
                      <a:endParaRPr lang="en-US" altLang="en-US" sz="800" b="0">
                        <a:solidFill>
                          <a:schemeClr val="bg1"/>
                        </a:solidFill>
                        <a:latin typeface="黑体" panose="02010609060101010101" charset="-122"/>
                        <a:ea typeface="黑体" panose="02010609060101010101" charset="-122"/>
                        <a:cs typeface="Times New Roman" panose="02020503050405090304" charset="0"/>
                      </a:endParaRPr>
                    </a:p>
                  </a:txBody>
                  <a:tcPr marL="0" marR="0" marT="0" marB="0" vert="horz"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1"/>
                    </a:solidFill>
                  </a:tcPr>
                </a:tc>
                <a:tc>
                  <a:txBody>
                    <a:bodyPr/>
                    <a:p>
                      <a:pPr indent="0" algn="ctr">
                        <a:buNone/>
                      </a:pPr>
                      <a:r>
                        <a:rPr lang="en-US" sz="800" b="0">
                          <a:solidFill>
                            <a:schemeClr val="bg1"/>
                          </a:solidFill>
                          <a:latin typeface="黑体" panose="02010609060101010101" charset="-122"/>
                          <a:ea typeface="黑体" panose="02010609060101010101" charset="-122"/>
                          <a:cs typeface="Times New Roman" panose="02020503050405090304" charset="0"/>
                        </a:rPr>
                        <a:t>被影响的条目比例</a:t>
                      </a:r>
                      <a:endParaRPr lang="en-US" altLang="en-US" sz="800" b="0">
                        <a:solidFill>
                          <a:schemeClr val="bg1"/>
                        </a:solidFill>
                        <a:latin typeface="黑体" panose="02010609060101010101" charset="-122"/>
                        <a:ea typeface="黑体" panose="02010609060101010101" charset="-122"/>
                        <a:cs typeface="Times New Roman" panose="02020503050405090304" charset="0"/>
                      </a:endParaRPr>
                    </a:p>
                  </a:txBody>
                  <a:tcPr marL="0" marR="0" marT="0" marB="0" vert="horz"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1"/>
                    </a:solidFill>
                  </a:tcPr>
                </a:tc>
              </a:tr>
              <a:tr h="291465">
                <a:tc>
                  <a:txBody>
                    <a:bodyPr/>
                    <a:p>
                      <a:pPr indent="0" algn="ctr">
                        <a:buNone/>
                      </a:pPr>
                      <a:r>
                        <a:rPr lang="en-US" sz="800" b="0">
                          <a:latin typeface="黑体" panose="02010609060101010101" charset="-122"/>
                          <a:ea typeface="黑体" panose="02010609060101010101" charset="-122"/>
                          <a:cs typeface="Times New Roman" panose="02020503050405090304" charset="0"/>
                        </a:rPr>
                        <a:t>1</a:t>
                      </a:r>
                      <a:endParaRPr lang="en-US" altLang="en-US" sz="800" b="0">
                        <a:latin typeface="黑体" panose="02010609060101010101" charset="-122"/>
                        <a:ea typeface="黑体" panose="02010609060101010101" charset="-122"/>
                        <a:cs typeface="Times New Roman" panose="02020503050405090304" charset="0"/>
                      </a:endParaRPr>
                    </a:p>
                  </a:txBody>
                  <a:tcPr marL="0" marR="0" marT="0" marB="0" vert="horz"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buNone/>
                      </a:pPr>
                      <a:r>
                        <a:rPr lang="en-US" sz="800" b="0">
                          <a:latin typeface="黑体" panose="02010609060101010101" charset="-122"/>
                          <a:ea typeface="黑体" panose="02010609060101010101" charset="-122"/>
                          <a:cs typeface="黑体" panose="02010609060101010101" charset="-122"/>
                        </a:rPr>
                        <a:t>管理员需求用例(当前版本)</a:t>
                      </a:r>
                      <a:endParaRPr lang="en-US" altLang="en-US" sz="800" b="0">
                        <a:latin typeface="黑体" panose="02010609060101010101" charset="-122"/>
                        <a:ea typeface="黑体" panose="02010609060101010101" charset="-122"/>
                        <a:cs typeface="黑体" panose="02010609060101010101" charset="-122"/>
                      </a:endParaRPr>
                    </a:p>
                  </a:txBody>
                  <a:tcPr marL="0" marR="0" marT="0" marB="0" vert="horz"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buNone/>
                      </a:pPr>
                      <a:r>
                        <a:rPr lang="en-US" sz="800" b="0">
                          <a:latin typeface="黑体" panose="02010609060101010101" charset="-122"/>
                          <a:ea typeface="黑体" panose="02010609060101010101" charset="-122"/>
                          <a:cs typeface="黑体" panose="02010609060101010101" charset="-122"/>
                        </a:rPr>
                        <a:t>管理员需求用例(当前版本)</a:t>
                      </a:r>
                      <a:endParaRPr lang="en-US" altLang="en-US" sz="800" b="0">
                        <a:latin typeface="黑体" panose="02010609060101010101" charset="-122"/>
                        <a:ea typeface="黑体" panose="02010609060101010101" charset="-122"/>
                        <a:cs typeface="黑体" panose="02010609060101010101" charset="-122"/>
                      </a:endParaRPr>
                    </a:p>
                  </a:txBody>
                  <a:tcPr marL="0" marR="0" marT="0" marB="0" vert="horz"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800" b="0">
                          <a:latin typeface="黑体" panose="02010609060101010101" charset="-122"/>
                          <a:ea typeface="黑体" panose="02010609060101010101" charset="-122"/>
                          <a:cs typeface="Times New Roman" panose="02020503050405090304" charset="0"/>
                        </a:rPr>
                        <a:t>5 </a:t>
                      </a:r>
                      <a:endParaRPr lang="en-US" altLang="en-US" sz="800" b="0">
                        <a:latin typeface="黑体" panose="02010609060101010101" charset="-122"/>
                        <a:ea typeface="黑体" panose="02010609060101010101" charset="-122"/>
                        <a:cs typeface="Times New Roman" panose="02020503050405090304" charset="0"/>
                      </a:endParaRPr>
                    </a:p>
                  </a:txBody>
                  <a:tcPr marL="0" marR="0" marT="0" marB="0" vert="horz"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800" b="0">
                          <a:latin typeface="黑体" panose="02010609060101010101" charset="-122"/>
                          <a:ea typeface="黑体" panose="02010609060101010101" charset="-122"/>
                          <a:cs typeface="Times New Roman" panose="02020503050405090304" charset="0"/>
                        </a:rPr>
                        <a:t>13.16%</a:t>
                      </a:r>
                      <a:endParaRPr lang="en-US" altLang="en-US" sz="800" b="0">
                        <a:latin typeface="黑体" panose="02010609060101010101" charset="-122"/>
                        <a:ea typeface="黑体" panose="02010609060101010101" charset="-122"/>
                        <a:cs typeface="Times New Roman" panose="02020503050405090304" charset="0"/>
                      </a:endParaRPr>
                    </a:p>
                  </a:txBody>
                  <a:tcPr marL="0" marR="0" marT="0" marB="0" vert="horz"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r>
              <a:tr h="291465">
                <a:tc>
                  <a:txBody>
                    <a:bodyPr/>
                    <a:p>
                      <a:pPr indent="0" algn="ctr">
                        <a:buNone/>
                      </a:pPr>
                      <a:r>
                        <a:rPr lang="en-US" sz="800" b="0">
                          <a:latin typeface="黑体" panose="02010609060101010101" charset="-122"/>
                          <a:ea typeface="黑体" panose="02010609060101010101" charset="-122"/>
                          <a:cs typeface="Times New Roman" panose="02020503050405090304" charset="0"/>
                        </a:rPr>
                        <a:t>2</a:t>
                      </a:r>
                      <a:endParaRPr lang="en-US" altLang="en-US" sz="800" b="0">
                        <a:latin typeface="黑体" panose="02010609060101010101" charset="-122"/>
                        <a:ea typeface="黑体" panose="02010609060101010101" charset="-122"/>
                        <a:cs typeface="Times New Roman" panose="02020503050405090304" charset="0"/>
                      </a:endParaRPr>
                    </a:p>
                  </a:txBody>
                  <a:tcPr marL="0" marR="0" marT="0" marB="0" vert="horz"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buNone/>
                      </a:pPr>
                      <a:r>
                        <a:rPr lang="en-US" sz="800" b="0">
                          <a:latin typeface="黑体" panose="02010609060101010101" charset="-122"/>
                          <a:ea typeface="黑体" panose="02010609060101010101" charset="-122"/>
                          <a:cs typeface="黑体" panose="02010609060101010101" charset="-122"/>
                        </a:rPr>
                        <a:t>管理员需求用例(当前版本)</a:t>
                      </a:r>
                      <a:endParaRPr lang="en-US" altLang="en-US" sz="800" b="0">
                        <a:latin typeface="黑体" panose="02010609060101010101" charset="-122"/>
                        <a:ea typeface="黑体" panose="02010609060101010101" charset="-122"/>
                        <a:cs typeface="黑体" panose="02010609060101010101" charset="-122"/>
                      </a:endParaRPr>
                    </a:p>
                  </a:txBody>
                  <a:tcPr marL="0" marR="0" marT="0" marB="0" vert="horz"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buNone/>
                      </a:pPr>
                      <a:r>
                        <a:rPr lang="en-US" sz="800" b="0">
                          <a:latin typeface="黑体" panose="02010609060101010101" charset="-122"/>
                          <a:ea typeface="黑体" panose="02010609060101010101" charset="-122"/>
                          <a:cs typeface="黑体" panose="02010609060101010101" charset="-122"/>
                        </a:rPr>
                        <a:t>指导者需求用例(当前版本)</a:t>
                      </a:r>
                      <a:endParaRPr lang="en-US" altLang="en-US" sz="800" b="0">
                        <a:latin typeface="黑体" panose="02010609060101010101" charset="-122"/>
                        <a:ea typeface="黑体" panose="02010609060101010101" charset="-122"/>
                        <a:cs typeface="黑体" panose="02010609060101010101" charset="-122"/>
                      </a:endParaRPr>
                    </a:p>
                  </a:txBody>
                  <a:tcPr marL="0" marR="0" marT="0" marB="0" vert="horz"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800" b="0">
                          <a:latin typeface="黑体" panose="02010609060101010101" charset="-122"/>
                          <a:ea typeface="黑体" panose="02010609060101010101" charset="-122"/>
                          <a:cs typeface="Times New Roman" panose="02020503050405090304" charset="0"/>
                        </a:rPr>
                        <a:t>1 </a:t>
                      </a:r>
                      <a:endParaRPr lang="en-US" altLang="en-US" sz="800" b="0">
                        <a:latin typeface="黑体" panose="02010609060101010101" charset="-122"/>
                        <a:ea typeface="黑体" panose="02010609060101010101" charset="-122"/>
                        <a:cs typeface="Times New Roman" panose="02020503050405090304" charset="0"/>
                      </a:endParaRPr>
                    </a:p>
                  </a:txBody>
                  <a:tcPr marL="0" marR="0" marT="0" marB="0" vert="horz"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800" b="0">
                          <a:latin typeface="黑体" panose="02010609060101010101" charset="-122"/>
                          <a:ea typeface="黑体" panose="02010609060101010101" charset="-122"/>
                          <a:cs typeface="Times New Roman" panose="02020503050405090304" charset="0"/>
                        </a:rPr>
                        <a:t>2.63%</a:t>
                      </a:r>
                      <a:endParaRPr lang="en-US" altLang="en-US" sz="800" b="0">
                        <a:latin typeface="黑体" panose="02010609060101010101" charset="-122"/>
                        <a:ea typeface="黑体" panose="02010609060101010101" charset="-122"/>
                        <a:cs typeface="Times New Roman" panose="02020503050405090304" charset="0"/>
                      </a:endParaRPr>
                    </a:p>
                  </a:txBody>
                  <a:tcPr marL="0" marR="0" marT="0" marB="0" vert="horz"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r>
              <a:tr h="291465">
                <a:tc>
                  <a:txBody>
                    <a:bodyPr/>
                    <a:p>
                      <a:pPr indent="0" algn="ctr">
                        <a:buNone/>
                      </a:pPr>
                      <a:r>
                        <a:rPr lang="en-US" sz="800" b="0">
                          <a:latin typeface="黑体" panose="02010609060101010101" charset="-122"/>
                          <a:ea typeface="黑体" panose="02010609060101010101" charset="-122"/>
                          <a:cs typeface="Times New Roman" panose="02020503050405090304" charset="0"/>
                        </a:rPr>
                        <a:t>3</a:t>
                      </a:r>
                      <a:endParaRPr lang="en-US" altLang="en-US" sz="800" b="0">
                        <a:latin typeface="黑体" panose="02010609060101010101" charset="-122"/>
                        <a:ea typeface="黑体" panose="02010609060101010101" charset="-122"/>
                        <a:cs typeface="Times New Roman" panose="02020503050405090304" charset="0"/>
                      </a:endParaRPr>
                    </a:p>
                  </a:txBody>
                  <a:tcPr marL="0" marR="0" marT="0" marB="0" vert="horz"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buNone/>
                      </a:pPr>
                      <a:r>
                        <a:rPr lang="en-US" sz="800" b="0">
                          <a:latin typeface="黑体" panose="02010609060101010101" charset="-122"/>
                          <a:ea typeface="黑体" panose="02010609060101010101" charset="-122"/>
                          <a:cs typeface="黑体" panose="02010609060101010101" charset="-122"/>
                        </a:rPr>
                        <a:t>指导者测试用例(当前版本)</a:t>
                      </a:r>
                      <a:endParaRPr lang="en-US" altLang="en-US" sz="800" b="0">
                        <a:latin typeface="黑体" panose="02010609060101010101" charset="-122"/>
                        <a:ea typeface="黑体" panose="02010609060101010101" charset="-122"/>
                        <a:cs typeface="黑体" panose="02010609060101010101" charset="-122"/>
                      </a:endParaRPr>
                    </a:p>
                  </a:txBody>
                  <a:tcPr marL="0" marR="0" marT="0" marB="0" vert="horz"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buNone/>
                      </a:pPr>
                      <a:r>
                        <a:rPr lang="en-US" sz="800" b="0">
                          <a:latin typeface="黑体" panose="02010609060101010101" charset="-122"/>
                          <a:ea typeface="黑体" panose="02010609060101010101" charset="-122"/>
                          <a:cs typeface="黑体" panose="02010609060101010101" charset="-122"/>
                        </a:rPr>
                        <a:t>指导者需求用例(当前版本)</a:t>
                      </a:r>
                      <a:endParaRPr lang="en-US" altLang="en-US" sz="800" b="0">
                        <a:latin typeface="黑体" panose="02010609060101010101" charset="-122"/>
                        <a:ea typeface="黑体" panose="02010609060101010101" charset="-122"/>
                        <a:cs typeface="黑体" panose="02010609060101010101" charset="-122"/>
                      </a:endParaRPr>
                    </a:p>
                  </a:txBody>
                  <a:tcPr marL="0" marR="0" marT="0" marB="0" vert="horz"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800" b="0">
                          <a:latin typeface="黑体" panose="02010609060101010101" charset="-122"/>
                          <a:ea typeface="黑体" panose="02010609060101010101" charset="-122"/>
                          <a:cs typeface="Times New Roman" panose="02020503050405090304" charset="0"/>
                        </a:rPr>
                        <a:t>12 </a:t>
                      </a:r>
                      <a:endParaRPr lang="en-US" altLang="en-US" sz="800" b="0">
                        <a:latin typeface="黑体" panose="02010609060101010101" charset="-122"/>
                        <a:ea typeface="黑体" panose="02010609060101010101" charset="-122"/>
                        <a:cs typeface="Times New Roman" panose="02020503050405090304" charset="0"/>
                      </a:endParaRPr>
                    </a:p>
                  </a:txBody>
                  <a:tcPr marL="0" marR="0" marT="0" marB="0" vert="horz"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800" b="0">
                          <a:latin typeface="黑体" panose="02010609060101010101" charset="-122"/>
                          <a:ea typeface="黑体" panose="02010609060101010101" charset="-122"/>
                          <a:cs typeface="Times New Roman" panose="02020503050405090304" charset="0"/>
                        </a:rPr>
                        <a:t>12.63%</a:t>
                      </a:r>
                      <a:endParaRPr lang="en-US" altLang="en-US" sz="800" b="0">
                        <a:latin typeface="黑体" panose="02010609060101010101" charset="-122"/>
                        <a:ea typeface="黑体" panose="02010609060101010101" charset="-122"/>
                        <a:cs typeface="Times New Roman" panose="02020503050405090304" charset="0"/>
                      </a:endParaRPr>
                    </a:p>
                  </a:txBody>
                  <a:tcPr marL="0" marR="0" marT="0" marB="0" vert="horz"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r>
              <a:tr h="291465">
                <a:tc>
                  <a:txBody>
                    <a:bodyPr/>
                    <a:p>
                      <a:pPr indent="0" algn="ctr">
                        <a:buNone/>
                      </a:pPr>
                      <a:r>
                        <a:rPr lang="en-US" sz="800" b="0">
                          <a:latin typeface="黑体" panose="02010609060101010101" charset="-122"/>
                          <a:ea typeface="黑体" panose="02010609060101010101" charset="-122"/>
                          <a:cs typeface="Times New Roman" panose="02020503050405090304" charset="0"/>
                        </a:rPr>
                        <a:t>4</a:t>
                      </a:r>
                      <a:endParaRPr lang="en-US" altLang="en-US" sz="800" b="0">
                        <a:latin typeface="黑体" panose="02010609060101010101" charset="-122"/>
                        <a:ea typeface="黑体" panose="02010609060101010101" charset="-122"/>
                        <a:cs typeface="Times New Roman" panose="02020503050405090304" charset="0"/>
                      </a:endParaRPr>
                    </a:p>
                  </a:txBody>
                  <a:tcPr marL="0" marR="0" marT="0" marB="0" vert="horz"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buNone/>
                      </a:pPr>
                      <a:r>
                        <a:rPr lang="en-US" sz="800" b="0">
                          <a:latin typeface="黑体" panose="02010609060101010101" charset="-122"/>
                          <a:ea typeface="黑体" panose="02010609060101010101" charset="-122"/>
                          <a:cs typeface="黑体" panose="02010609060101010101" charset="-122"/>
                        </a:rPr>
                        <a:t>指导者需求用例(当前版本)</a:t>
                      </a:r>
                      <a:endParaRPr lang="en-US" altLang="en-US" sz="800" b="0">
                        <a:latin typeface="黑体" panose="02010609060101010101" charset="-122"/>
                        <a:ea typeface="黑体" panose="02010609060101010101" charset="-122"/>
                        <a:cs typeface="黑体" panose="02010609060101010101" charset="-122"/>
                      </a:endParaRPr>
                    </a:p>
                  </a:txBody>
                  <a:tcPr marL="0" marR="0" marT="0" marB="0" vert="horz"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buNone/>
                      </a:pPr>
                      <a:r>
                        <a:rPr lang="en-US" sz="800" b="0">
                          <a:latin typeface="黑体" panose="02010609060101010101" charset="-122"/>
                          <a:ea typeface="黑体" panose="02010609060101010101" charset="-122"/>
                          <a:cs typeface="黑体" panose="02010609060101010101" charset="-122"/>
                        </a:rPr>
                        <a:t>指导者需求用例(当前版本)</a:t>
                      </a:r>
                      <a:endParaRPr lang="en-US" altLang="en-US" sz="800" b="0">
                        <a:latin typeface="黑体" panose="02010609060101010101" charset="-122"/>
                        <a:ea typeface="黑体" panose="02010609060101010101" charset="-122"/>
                        <a:cs typeface="黑体" panose="02010609060101010101" charset="-122"/>
                      </a:endParaRPr>
                    </a:p>
                  </a:txBody>
                  <a:tcPr marL="0" marR="0" marT="0" marB="0" vert="horz"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800" b="0">
                          <a:latin typeface="黑体" panose="02010609060101010101" charset="-122"/>
                          <a:ea typeface="黑体" panose="02010609060101010101" charset="-122"/>
                          <a:cs typeface="Times New Roman" panose="02020503050405090304" charset="0"/>
                        </a:rPr>
                        <a:t>11 </a:t>
                      </a:r>
                      <a:endParaRPr lang="en-US" altLang="en-US" sz="800" b="0">
                        <a:latin typeface="黑体" panose="02010609060101010101" charset="-122"/>
                        <a:ea typeface="黑体" panose="02010609060101010101" charset="-122"/>
                        <a:cs typeface="Times New Roman" panose="02020503050405090304" charset="0"/>
                      </a:endParaRPr>
                    </a:p>
                  </a:txBody>
                  <a:tcPr marL="0" marR="0" marT="0" marB="0" vert="horz"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800" b="0">
                          <a:latin typeface="黑体" panose="02010609060101010101" charset="-122"/>
                          <a:ea typeface="黑体" panose="02010609060101010101" charset="-122"/>
                          <a:cs typeface="Times New Roman" panose="02020503050405090304" charset="0"/>
                        </a:rPr>
                        <a:t>13.41%</a:t>
                      </a:r>
                      <a:endParaRPr lang="en-US" altLang="en-US" sz="800" b="0">
                        <a:latin typeface="黑体" panose="02010609060101010101" charset="-122"/>
                        <a:ea typeface="黑体" panose="02010609060101010101" charset="-122"/>
                        <a:cs typeface="Times New Roman" panose="02020503050405090304" charset="0"/>
                      </a:endParaRPr>
                    </a:p>
                  </a:txBody>
                  <a:tcPr marL="0" marR="0" marT="0" marB="0" vert="horz"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r>
              <a:tr h="291465">
                <a:tc>
                  <a:txBody>
                    <a:bodyPr/>
                    <a:p>
                      <a:pPr indent="0" algn="ctr">
                        <a:buNone/>
                      </a:pPr>
                      <a:r>
                        <a:rPr lang="en-US" sz="800" b="0">
                          <a:latin typeface="黑体" panose="02010609060101010101" charset="-122"/>
                          <a:ea typeface="黑体" panose="02010609060101010101" charset="-122"/>
                          <a:cs typeface="Times New Roman" panose="02020503050405090304" charset="0"/>
                        </a:rPr>
                        <a:t>5</a:t>
                      </a:r>
                      <a:endParaRPr lang="en-US" altLang="en-US" sz="800" b="0">
                        <a:latin typeface="黑体" panose="02010609060101010101" charset="-122"/>
                        <a:ea typeface="黑体" panose="02010609060101010101" charset="-122"/>
                        <a:cs typeface="Times New Roman" panose="02020503050405090304" charset="0"/>
                      </a:endParaRPr>
                    </a:p>
                  </a:txBody>
                  <a:tcPr marL="0" marR="0" marT="0" marB="0" vert="horz"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buNone/>
                      </a:pPr>
                      <a:r>
                        <a:rPr lang="en-US" sz="800" b="0">
                          <a:latin typeface="黑体" panose="02010609060101010101" charset="-122"/>
                          <a:ea typeface="黑体" panose="02010609060101010101" charset="-122"/>
                          <a:cs typeface="黑体" panose="02010609060101010101" charset="-122"/>
                        </a:rPr>
                        <a:t>管理员测试用例(当前版本)</a:t>
                      </a:r>
                      <a:endParaRPr lang="en-US" altLang="en-US" sz="800" b="0">
                        <a:latin typeface="黑体" panose="02010609060101010101" charset="-122"/>
                        <a:ea typeface="黑体" panose="02010609060101010101" charset="-122"/>
                        <a:cs typeface="黑体" panose="02010609060101010101" charset="-122"/>
                      </a:endParaRPr>
                    </a:p>
                  </a:txBody>
                  <a:tcPr marL="0" marR="0" marT="0" marB="0" vert="horz"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buNone/>
                      </a:pPr>
                      <a:r>
                        <a:rPr lang="en-US" sz="800" b="0">
                          <a:latin typeface="黑体" panose="02010609060101010101" charset="-122"/>
                          <a:ea typeface="黑体" panose="02010609060101010101" charset="-122"/>
                          <a:cs typeface="黑体" panose="02010609060101010101" charset="-122"/>
                        </a:rPr>
                        <a:t>管理员需求用例(当前版本)</a:t>
                      </a:r>
                      <a:endParaRPr lang="en-US" altLang="en-US" sz="800" b="0">
                        <a:latin typeface="黑体" panose="02010609060101010101" charset="-122"/>
                        <a:ea typeface="黑体" panose="02010609060101010101" charset="-122"/>
                        <a:cs typeface="黑体" panose="02010609060101010101" charset="-122"/>
                      </a:endParaRPr>
                    </a:p>
                  </a:txBody>
                  <a:tcPr marL="0" marR="0" marT="0" marB="0" vert="horz"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800" b="0">
                          <a:latin typeface="黑体" panose="02010609060101010101" charset="-122"/>
                          <a:ea typeface="黑体" panose="02010609060101010101" charset="-122"/>
                          <a:cs typeface="Times New Roman" panose="02020503050405090304" charset="0"/>
                        </a:rPr>
                        <a:t>1 </a:t>
                      </a:r>
                      <a:endParaRPr lang="en-US" altLang="en-US" sz="800" b="0">
                        <a:latin typeface="黑体" panose="02010609060101010101" charset="-122"/>
                        <a:ea typeface="黑体" panose="02010609060101010101" charset="-122"/>
                        <a:cs typeface="Times New Roman" panose="02020503050405090304" charset="0"/>
                      </a:endParaRPr>
                    </a:p>
                  </a:txBody>
                  <a:tcPr marL="0" marR="0" marT="0" marB="0" vert="horz"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800" b="0">
                          <a:latin typeface="黑体" panose="02010609060101010101" charset="-122"/>
                          <a:ea typeface="黑体" panose="02010609060101010101" charset="-122"/>
                          <a:cs typeface="Times New Roman" panose="02020503050405090304" charset="0"/>
                        </a:rPr>
                        <a:t>2.22%</a:t>
                      </a:r>
                      <a:endParaRPr lang="en-US" altLang="en-US" sz="800" b="0">
                        <a:latin typeface="黑体" panose="02010609060101010101" charset="-122"/>
                        <a:ea typeface="黑体" panose="02010609060101010101" charset="-122"/>
                        <a:cs typeface="Times New Roman" panose="02020503050405090304" charset="0"/>
                      </a:endParaRPr>
                    </a:p>
                  </a:txBody>
                  <a:tcPr marL="0" marR="0" marT="0" marB="0" vert="horz"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r>
              <a:tr h="291465">
                <a:tc>
                  <a:txBody>
                    <a:bodyPr/>
                    <a:p>
                      <a:pPr indent="0" algn="ctr">
                        <a:buNone/>
                      </a:pPr>
                      <a:r>
                        <a:rPr lang="en-US" sz="800" b="0">
                          <a:latin typeface="黑体" panose="02010609060101010101" charset="-122"/>
                          <a:ea typeface="黑体" panose="02010609060101010101" charset="-122"/>
                          <a:cs typeface="Times New Roman" panose="02020503050405090304" charset="0"/>
                        </a:rPr>
                        <a:t>6</a:t>
                      </a:r>
                      <a:endParaRPr lang="en-US" altLang="en-US" sz="800" b="0">
                        <a:latin typeface="黑体" panose="02010609060101010101" charset="-122"/>
                        <a:ea typeface="黑体" panose="02010609060101010101" charset="-122"/>
                        <a:cs typeface="Times New Roman" panose="02020503050405090304" charset="0"/>
                      </a:endParaRPr>
                    </a:p>
                  </a:txBody>
                  <a:tcPr marL="0" marR="0" marT="0" marB="0" vert="horz"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buNone/>
                      </a:pPr>
                      <a:r>
                        <a:rPr lang="en-US" sz="800" b="0">
                          <a:latin typeface="黑体" panose="02010609060101010101" charset="-122"/>
                          <a:ea typeface="黑体" panose="02010609060101010101" charset="-122"/>
                          <a:cs typeface="黑体" panose="02010609060101010101" charset="-122"/>
                        </a:rPr>
                        <a:t>软件概要设计说明(当前版本)</a:t>
                      </a:r>
                      <a:endParaRPr lang="en-US" altLang="en-US" sz="800" b="0">
                        <a:latin typeface="黑体" panose="02010609060101010101" charset="-122"/>
                        <a:ea typeface="黑体" panose="02010609060101010101" charset="-122"/>
                        <a:cs typeface="黑体" panose="02010609060101010101" charset="-122"/>
                      </a:endParaRPr>
                    </a:p>
                  </a:txBody>
                  <a:tcPr marL="0" marR="0" marT="0" marB="0" vert="horz"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buNone/>
                      </a:pPr>
                      <a:r>
                        <a:rPr lang="en-US" sz="800" b="0">
                          <a:latin typeface="黑体" panose="02010609060101010101" charset="-122"/>
                          <a:ea typeface="黑体" panose="02010609060101010101" charset="-122"/>
                          <a:cs typeface="黑体" panose="02010609060101010101" charset="-122"/>
                        </a:rPr>
                        <a:t>软件需求规格说明文档(当前版本)</a:t>
                      </a:r>
                      <a:endParaRPr lang="en-US" altLang="en-US" sz="800" b="0">
                        <a:latin typeface="黑体" panose="02010609060101010101" charset="-122"/>
                        <a:ea typeface="黑体" panose="02010609060101010101" charset="-122"/>
                        <a:cs typeface="黑体" panose="02010609060101010101" charset="-122"/>
                      </a:endParaRPr>
                    </a:p>
                  </a:txBody>
                  <a:tcPr marL="0" marR="0" marT="0" marB="0" vert="horz"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800" b="0">
                          <a:latin typeface="黑体" panose="02010609060101010101" charset="-122"/>
                          <a:ea typeface="黑体" panose="02010609060101010101" charset="-122"/>
                          <a:cs typeface="Times New Roman" panose="02020503050405090304" charset="0"/>
                        </a:rPr>
                        <a:t>2 </a:t>
                      </a:r>
                      <a:endParaRPr lang="en-US" altLang="en-US" sz="800" b="0">
                        <a:latin typeface="黑体" panose="02010609060101010101" charset="-122"/>
                        <a:ea typeface="黑体" panose="02010609060101010101" charset="-122"/>
                        <a:cs typeface="Times New Roman" panose="02020503050405090304" charset="0"/>
                      </a:endParaRPr>
                    </a:p>
                  </a:txBody>
                  <a:tcPr marL="0" marR="0" marT="0" marB="0" vert="horz"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800" b="0">
                          <a:latin typeface="黑体" panose="02010609060101010101" charset="-122"/>
                          <a:ea typeface="黑体" panose="02010609060101010101" charset="-122"/>
                          <a:cs typeface="Times New Roman" panose="02020503050405090304" charset="0"/>
                        </a:rPr>
                        <a:t>11.76%</a:t>
                      </a:r>
                      <a:endParaRPr lang="en-US" altLang="en-US" sz="800" b="0">
                        <a:latin typeface="黑体" panose="02010609060101010101" charset="-122"/>
                        <a:ea typeface="黑体" panose="02010609060101010101" charset="-122"/>
                        <a:cs typeface="Times New Roman" panose="02020503050405090304" charset="0"/>
                      </a:endParaRPr>
                    </a:p>
                  </a:txBody>
                  <a:tcPr marL="0" marR="0" marT="0" marB="0" vert="horz"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r>
              <a:tr h="291465">
                <a:tc>
                  <a:txBody>
                    <a:bodyPr/>
                    <a:p>
                      <a:pPr indent="0" algn="ctr">
                        <a:buNone/>
                      </a:pPr>
                      <a:r>
                        <a:rPr lang="en-US" sz="800" b="0">
                          <a:latin typeface="黑体" panose="02010609060101010101" charset="-122"/>
                          <a:ea typeface="黑体" panose="02010609060101010101" charset="-122"/>
                          <a:cs typeface="Times New Roman" panose="02020503050405090304" charset="0"/>
                        </a:rPr>
                        <a:t>7</a:t>
                      </a:r>
                      <a:endParaRPr lang="en-US" altLang="en-US" sz="800" b="0">
                        <a:latin typeface="黑体" panose="02010609060101010101" charset="-122"/>
                        <a:ea typeface="黑体" panose="02010609060101010101" charset="-122"/>
                        <a:cs typeface="Times New Roman" panose="02020503050405090304" charset="0"/>
                      </a:endParaRPr>
                    </a:p>
                  </a:txBody>
                  <a:tcPr marL="0" marR="0" marT="0" marB="0" vert="horz"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buNone/>
                      </a:pPr>
                      <a:r>
                        <a:rPr lang="en-US" sz="800" b="0">
                          <a:latin typeface="黑体" panose="02010609060101010101" charset="-122"/>
                          <a:ea typeface="黑体" panose="02010609060101010101" charset="-122"/>
                          <a:cs typeface="黑体" panose="02010609060101010101" charset="-122"/>
                        </a:rPr>
                        <a:t>指导者原型(当前版本)</a:t>
                      </a:r>
                      <a:endParaRPr lang="en-US" altLang="en-US" sz="800" b="0">
                        <a:latin typeface="黑体" panose="02010609060101010101" charset="-122"/>
                        <a:ea typeface="黑体" panose="02010609060101010101" charset="-122"/>
                        <a:cs typeface="黑体" panose="02010609060101010101" charset="-122"/>
                      </a:endParaRPr>
                    </a:p>
                  </a:txBody>
                  <a:tcPr marL="0" marR="0" marT="0" marB="0" vert="horz"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buNone/>
                      </a:pPr>
                      <a:r>
                        <a:rPr lang="en-US" sz="800" b="0">
                          <a:latin typeface="黑体" panose="02010609060101010101" charset="-122"/>
                          <a:ea typeface="黑体" panose="02010609060101010101" charset="-122"/>
                          <a:cs typeface="黑体" panose="02010609060101010101" charset="-122"/>
                        </a:rPr>
                        <a:t>指导者需求用例(当前版本)</a:t>
                      </a:r>
                      <a:endParaRPr lang="en-US" altLang="en-US" sz="800" b="0">
                        <a:latin typeface="黑体" panose="02010609060101010101" charset="-122"/>
                        <a:ea typeface="黑体" panose="02010609060101010101" charset="-122"/>
                        <a:cs typeface="黑体" panose="02010609060101010101" charset="-122"/>
                      </a:endParaRPr>
                    </a:p>
                  </a:txBody>
                  <a:tcPr marL="0" marR="0" marT="0" marB="0" vert="horz"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800" b="0">
                          <a:latin typeface="黑体" panose="02010609060101010101" charset="-122"/>
                          <a:ea typeface="黑体" panose="02010609060101010101" charset="-122"/>
                          <a:cs typeface="Times New Roman" panose="02020503050405090304" charset="0"/>
                        </a:rPr>
                        <a:t>10</a:t>
                      </a:r>
                      <a:endParaRPr lang="en-US" altLang="en-US" sz="800" b="0">
                        <a:latin typeface="黑体" panose="02010609060101010101" charset="-122"/>
                        <a:ea typeface="黑体" panose="02010609060101010101" charset="-122"/>
                        <a:cs typeface="Times New Roman" panose="02020503050405090304" charset="0"/>
                      </a:endParaRPr>
                    </a:p>
                  </a:txBody>
                  <a:tcPr marL="0" marR="0" marT="0" marB="0" vert="horz"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800" b="0">
                          <a:latin typeface="黑体" panose="02010609060101010101" charset="-122"/>
                          <a:ea typeface="黑体" panose="02010609060101010101" charset="-122"/>
                          <a:cs typeface="Times New Roman" panose="02020503050405090304" charset="0"/>
                        </a:rPr>
                        <a:t>4.83%</a:t>
                      </a:r>
                      <a:endParaRPr lang="en-US" altLang="en-US" sz="800" b="0">
                        <a:latin typeface="黑体" panose="02010609060101010101" charset="-122"/>
                        <a:ea typeface="黑体" panose="02010609060101010101" charset="-122"/>
                        <a:cs typeface="Times New Roman" panose="02020503050405090304" charset="0"/>
                      </a:endParaRPr>
                    </a:p>
                  </a:txBody>
                  <a:tcPr marL="0" marR="0" marT="0" marB="0" vert="horz"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r>
              <a:tr h="291465">
                <a:tc>
                  <a:txBody>
                    <a:bodyPr/>
                    <a:p>
                      <a:pPr indent="0" algn="ctr">
                        <a:buNone/>
                      </a:pPr>
                      <a:r>
                        <a:rPr lang="en-US" sz="800" b="0">
                          <a:latin typeface="黑体" panose="02010609060101010101" charset="-122"/>
                          <a:ea typeface="黑体" panose="02010609060101010101" charset="-122"/>
                          <a:cs typeface="Times New Roman" panose="02020503050405090304" charset="0"/>
                        </a:rPr>
                        <a:t>8</a:t>
                      </a:r>
                      <a:endParaRPr lang="en-US" altLang="en-US" sz="800" b="0">
                        <a:latin typeface="黑体" panose="02010609060101010101" charset="-122"/>
                        <a:ea typeface="黑体" panose="02010609060101010101" charset="-122"/>
                        <a:cs typeface="Times New Roman" panose="02020503050405090304" charset="0"/>
                      </a:endParaRPr>
                    </a:p>
                  </a:txBody>
                  <a:tcPr marL="0" marR="0" marT="0" marB="0" vert="horz"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buNone/>
                      </a:pPr>
                      <a:r>
                        <a:rPr lang="en-US" sz="800" b="0">
                          <a:latin typeface="黑体" panose="02010609060101010101" charset="-122"/>
                          <a:ea typeface="黑体" panose="02010609060101010101" charset="-122"/>
                          <a:cs typeface="黑体" panose="02010609060101010101" charset="-122"/>
                        </a:rPr>
                        <a:t>用户手册(当前版本)</a:t>
                      </a:r>
                      <a:endParaRPr lang="en-US" altLang="en-US" sz="800" b="0">
                        <a:latin typeface="黑体" panose="02010609060101010101" charset="-122"/>
                        <a:ea typeface="黑体" panose="02010609060101010101" charset="-122"/>
                        <a:cs typeface="黑体" panose="02010609060101010101" charset="-122"/>
                      </a:endParaRPr>
                    </a:p>
                  </a:txBody>
                  <a:tcPr marL="0" marR="0" marT="0" marB="0" vert="horz"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buNone/>
                      </a:pPr>
                      <a:r>
                        <a:rPr lang="en-US" sz="800" b="0">
                          <a:latin typeface="黑体" panose="02010609060101010101" charset="-122"/>
                          <a:ea typeface="黑体" panose="02010609060101010101" charset="-122"/>
                          <a:cs typeface="黑体" panose="02010609060101010101" charset="-122"/>
                        </a:rPr>
                        <a:t>指导者需求用例(当前版本)</a:t>
                      </a:r>
                      <a:endParaRPr lang="en-US" altLang="en-US" sz="800" b="0">
                        <a:latin typeface="黑体" panose="02010609060101010101" charset="-122"/>
                        <a:ea typeface="黑体" panose="02010609060101010101" charset="-122"/>
                        <a:cs typeface="黑体" panose="02010609060101010101" charset="-122"/>
                      </a:endParaRPr>
                    </a:p>
                  </a:txBody>
                  <a:tcPr marL="0" marR="0" marT="0" marB="0" vert="horz"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800" b="0">
                          <a:latin typeface="黑体" panose="02010609060101010101" charset="-122"/>
                          <a:ea typeface="黑体" panose="02010609060101010101" charset="-122"/>
                          <a:cs typeface="Times New Roman" panose="02020503050405090304" charset="0"/>
                        </a:rPr>
                        <a:t>1 </a:t>
                      </a:r>
                      <a:endParaRPr lang="en-US" altLang="en-US" sz="800" b="0">
                        <a:latin typeface="黑体" panose="02010609060101010101" charset="-122"/>
                        <a:ea typeface="黑体" panose="02010609060101010101" charset="-122"/>
                        <a:cs typeface="Times New Roman" panose="02020503050405090304" charset="0"/>
                      </a:endParaRPr>
                    </a:p>
                  </a:txBody>
                  <a:tcPr marL="0" marR="0" marT="0" marB="0" vert="horz"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800" b="0">
                          <a:latin typeface="黑体" panose="02010609060101010101" charset="-122"/>
                          <a:ea typeface="黑体" panose="02010609060101010101" charset="-122"/>
                          <a:cs typeface="Times New Roman" panose="02020503050405090304" charset="0"/>
                        </a:rPr>
                        <a:t>8.33%</a:t>
                      </a:r>
                      <a:endParaRPr lang="en-US" altLang="en-US" sz="800" b="0">
                        <a:latin typeface="黑体" panose="02010609060101010101" charset="-122"/>
                        <a:ea typeface="黑体" panose="02010609060101010101" charset="-122"/>
                        <a:cs typeface="Times New Roman" panose="02020503050405090304" charset="0"/>
                      </a:endParaRPr>
                    </a:p>
                  </a:txBody>
                  <a:tcPr marL="0" marR="0" marT="0" marB="0" vert="horz"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r>
              <a:tr h="291465">
                <a:tc>
                  <a:txBody>
                    <a:bodyPr/>
                    <a:p>
                      <a:pPr indent="0" algn="ctr">
                        <a:buNone/>
                      </a:pPr>
                      <a:r>
                        <a:rPr lang="en-US" sz="800" b="0">
                          <a:latin typeface="黑体" panose="02010609060101010101" charset="-122"/>
                          <a:ea typeface="黑体" panose="02010609060101010101" charset="-122"/>
                          <a:cs typeface="Times New Roman" panose="02020503050405090304" charset="0"/>
                        </a:rPr>
                        <a:t>9</a:t>
                      </a:r>
                      <a:endParaRPr lang="en-US" altLang="en-US" sz="800" b="0">
                        <a:latin typeface="黑体" panose="02010609060101010101" charset="-122"/>
                        <a:ea typeface="黑体" panose="02010609060101010101" charset="-122"/>
                        <a:cs typeface="Times New Roman" panose="02020503050405090304" charset="0"/>
                      </a:endParaRPr>
                    </a:p>
                  </a:txBody>
                  <a:tcPr marL="0" marR="0" marT="0" marB="0" vert="horz"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buNone/>
                      </a:pPr>
                      <a:r>
                        <a:rPr lang="en-US" sz="800" b="0">
                          <a:latin typeface="黑体" panose="02010609060101010101" charset="-122"/>
                          <a:ea typeface="黑体" panose="02010609060101010101" charset="-122"/>
                          <a:cs typeface="黑体" panose="02010609060101010101" charset="-122"/>
                        </a:rPr>
                        <a:t>用户手册(当前版本)</a:t>
                      </a:r>
                      <a:endParaRPr lang="en-US" altLang="en-US" sz="800" b="0">
                        <a:latin typeface="黑体" panose="02010609060101010101" charset="-122"/>
                        <a:ea typeface="黑体" panose="02010609060101010101" charset="-122"/>
                        <a:cs typeface="黑体" panose="02010609060101010101" charset="-122"/>
                      </a:endParaRPr>
                    </a:p>
                  </a:txBody>
                  <a:tcPr marL="0" marR="0" marT="0" marB="0" vert="horz"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buNone/>
                      </a:pPr>
                      <a:r>
                        <a:rPr lang="en-US" sz="800" b="0">
                          <a:latin typeface="黑体" panose="02010609060101010101" charset="-122"/>
                          <a:ea typeface="黑体" panose="02010609060101010101" charset="-122"/>
                          <a:cs typeface="黑体" panose="02010609060101010101" charset="-122"/>
                        </a:rPr>
                        <a:t>指导者原型(当前版本)</a:t>
                      </a:r>
                      <a:endParaRPr lang="en-US" altLang="en-US" sz="800" b="0">
                        <a:latin typeface="黑体" panose="02010609060101010101" charset="-122"/>
                        <a:ea typeface="黑体" panose="02010609060101010101" charset="-122"/>
                        <a:cs typeface="黑体" panose="02010609060101010101" charset="-122"/>
                      </a:endParaRPr>
                    </a:p>
                  </a:txBody>
                  <a:tcPr marL="0" marR="0" marT="0" marB="0" vert="horz"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800" b="0">
                          <a:latin typeface="黑体" panose="02010609060101010101" charset="-122"/>
                          <a:ea typeface="黑体" panose="02010609060101010101" charset="-122"/>
                          <a:cs typeface="Times New Roman" panose="02020503050405090304" charset="0"/>
                        </a:rPr>
                        <a:t>1 </a:t>
                      </a:r>
                      <a:endParaRPr lang="en-US" altLang="en-US" sz="800" b="0">
                        <a:latin typeface="黑体" panose="02010609060101010101" charset="-122"/>
                        <a:ea typeface="黑体" panose="02010609060101010101" charset="-122"/>
                        <a:cs typeface="Times New Roman" panose="02020503050405090304" charset="0"/>
                      </a:endParaRPr>
                    </a:p>
                  </a:txBody>
                  <a:tcPr marL="0" marR="0" marT="0" marB="0" vert="horz"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800" b="0">
                          <a:latin typeface="黑体" panose="02010609060101010101" charset="-122"/>
                          <a:ea typeface="黑体" panose="02010609060101010101" charset="-122"/>
                          <a:cs typeface="Times New Roman" panose="02020503050405090304" charset="0"/>
                        </a:rPr>
                        <a:t>8.33%</a:t>
                      </a:r>
                      <a:endParaRPr lang="en-US" altLang="en-US" sz="800" b="0">
                        <a:latin typeface="黑体" panose="02010609060101010101" charset="-122"/>
                        <a:ea typeface="黑体" panose="02010609060101010101" charset="-122"/>
                        <a:cs typeface="Times New Roman" panose="02020503050405090304" charset="0"/>
                      </a:endParaRPr>
                    </a:p>
                  </a:txBody>
                  <a:tcPr marL="0" marR="0" marT="0" marB="0" vert="horz"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r>
              <a:tr h="291465">
                <a:tc>
                  <a:txBody>
                    <a:bodyPr/>
                    <a:p>
                      <a:pPr indent="0" algn="ctr">
                        <a:buNone/>
                      </a:pPr>
                      <a:r>
                        <a:rPr lang="en-US" sz="800" b="0">
                          <a:latin typeface="黑体" panose="02010609060101010101" charset="-122"/>
                          <a:ea typeface="黑体" panose="02010609060101010101" charset="-122"/>
                          <a:cs typeface="Times New Roman" panose="02020503050405090304" charset="0"/>
                        </a:rPr>
                        <a:t>10</a:t>
                      </a:r>
                      <a:endParaRPr lang="en-US" altLang="en-US" sz="800" b="0">
                        <a:latin typeface="黑体" panose="02010609060101010101" charset="-122"/>
                        <a:ea typeface="黑体" panose="02010609060101010101" charset="-122"/>
                        <a:cs typeface="Times New Roman" panose="02020503050405090304" charset="0"/>
                      </a:endParaRPr>
                    </a:p>
                  </a:txBody>
                  <a:tcPr marL="0" marR="0" marT="0" marB="0" vert="horz"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buNone/>
                      </a:pPr>
                      <a:r>
                        <a:rPr lang="en-US" sz="800" b="0">
                          <a:latin typeface="黑体" panose="02010609060101010101" charset="-122"/>
                          <a:ea typeface="黑体" panose="02010609060101010101" charset="-122"/>
                          <a:cs typeface="黑体" panose="02010609060101010101" charset="-122"/>
                        </a:rPr>
                        <a:t>用户手册(当前版本)</a:t>
                      </a:r>
                      <a:endParaRPr lang="en-US" altLang="en-US" sz="800" b="0">
                        <a:latin typeface="黑体" panose="02010609060101010101" charset="-122"/>
                        <a:ea typeface="黑体" panose="02010609060101010101" charset="-122"/>
                        <a:cs typeface="黑体" panose="02010609060101010101" charset="-122"/>
                      </a:endParaRPr>
                    </a:p>
                  </a:txBody>
                  <a:tcPr marL="0" marR="0" marT="0" marB="0" vert="horz"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buNone/>
                      </a:pPr>
                      <a:r>
                        <a:rPr lang="en-US" sz="800" b="0">
                          <a:latin typeface="黑体" panose="02010609060101010101" charset="-122"/>
                          <a:ea typeface="黑体" panose="02010609060101010101" charset="-122"/>
                          <a:cs typeface="黑体" panose="02010609060101010101" charset="-122"/>
                        </a:rPr>
                        <a:t>软件需求规格说明文档(当前版本)</a:t>
                      </a:r>
                      <a:endParaRPr lang="en-US" altLang="en-US" sz="800" b="0">
                        <a:latin typeface="黑体" panose="02010609060101010101" charset="-122"/>
                        <a:ea typeface="黑体" panose="02010609060101010101" charset="-122"/>
                        <a:cs typeface="黑体" panose="02010609060101010101" charset="-122"/>
                      </a:endParaRPr>
                    </a:p>
                  </a:txBody>
                  <a:tcPr marL="0" marR="0" marT="0" marB="0" vert="horz"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800" b="0">
                          <a:latin typeface="黑体" panose="02010609060101010101" charset="-122"/>
                          <a:ea typeface="黑体" panose="02010609060101010101" charset="-122"/>
                          <a:cs typeface="Times New Roman" panose="02020503050405090304" charset="0"/>
                        </a:rPr>
                        <a:t>3 </a:t>
                      </a:r>
                      <a:endParaRPr lang="en-US" altLang="en-US" sz="800" b="0">
                        <a:latin typeface="黑体" panose="02010609060101010101" charset="-122"/>
                        <a:ea typeface="黑体" panose="02010609060101010101" charset="-122"/>
                        <a:cs typeface="Times New Roman" panose="02020503050405090304" charset="0"/>
                      </a:endParaRPr>
                    </a:p>
                  </a:txBody>
                  <a:tcPr marL="0" marR="0" marT="0" marB="0" vert="horz"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800" b="0">
                          <a:latin typeface="黑体" panose="02010609060101010101" charset="-122"/>
                          <a:ea typeface="黑体" panose="02010609060101010101" charset="-122"/>
                          <a:cs typeface="Times New Roman" panose="02020503050405090304" charset="0"/>
                        </a:rPr>
                        <a:t>25.0%</a:t>
                      </a:r>
                      <a:endParaRPr lang="en-US" altLang="en-US" sz="800" b="0">
                        <a:latin typeface="黑体" panose="02010609060101010101" charset="-122"/>
                        <a:ea typeface="黑体" panose="02010609060101010101" charset="-122"/>
                        <a:cs typeface="Times New Roman" panose="02020503050405090304" charset="0"/>
                      </a:endParaRPr>
                    </a:p>
                  </a:txBody>
                  <a:tcPr marL="0" marR="0" marT="0" marB="0" vert="horz"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r>
              <a:tr h="291465">
                <a:tc>
                  <a:txBody>
                    <a:bodyPr/>
                    <a:p>
                      <a:pPr indent="0" algn="ctr">
                        <a:buNone/>
                      </a:pPr>
                      <a:r>
                        <a:rPr lang="en-US" sz="800" b="0">
                          <a:latin typeface="黑体" panose="02010609060101010101" charset="-122"/>
                          <a:ea typeface="黑体" panose="02010609060101010101" charset="-122"/>
                          <a:cs typeface="Times New Roman" panose="02020503050405090304" charset="0"/>
                        </a:rPr>
                        <a:t>11</a:t>
                      </a:r>
                      <a:endParaRPr lang="en-US" altLang="en-US" sz="800" b="0">
                        <a:latin typeface="黑体" panose="02010609060101010101" charset="-122"/>
                        <a:ea typeface="黑体" panose="02010609060101010101" charset="-122"/>
                        <a:cs typeface="Times New Roman" panose="02020503050405090304" charset="0"/>
                      </a:endParaRPr>
                    </a:p>
                  </a:txBody>
                  <a:tcPr marL="0" marR="0" marT="0" marB="0" vert="horz"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buNone/>
                      </a:pPr>
                      <a:r>
                        <a:rPr lang="en-US" sz="800" b="0">
                          <a:latin typeface="黑体" panose="02010609060101010101" charset="-122"/>
                          <a:ea typeface="黑体" panose="02010609060101010101" charset="-122"/>
                          <a:cs typeface="黑体" panose="02010609060101010101" charset="-122"/>
                        </a:rPr>
                        <a:t>软件需求规格说明文档(当前版本)</a:t>
                      </a:r>
                      <a:endParaRPr lang="en-US" altLang="en-US" sz="800" b="0">
                        <a:latin typeface="黑体" panose="02010609060101010101" charset="-122"/>
                        <a:ea typeface="黑体" panose="02010609060101010101" charset="-122"/>
                        <a:cs typeface="黑体" panose="02010609060101010101" charset="-122"/>
                      </a:endParaRPr>
                    </a:p>
                  </a:txBody>
                  <a:tcPr marL="0" marR="0" marT="0" marB="0" vert="horz"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buNone/>
                      </a:pPr>
                      <a:r>
                        <a:rPr lang="en-US" sz="800" b="0">
                          <a:latin typeface="黑体" panose="02010609060101010101" charset="-122"/>
                          <a:ea typeface="黑体" panose="02010609060101010101" charset="-122"/>
                          <a:cs typeface="黑体" panose="02010609060101010101" charset="-122"/>
                        </a:rPr>
                        <a:t>管理员需求用例(当前版本)</a:t>
                      </a:r>
                      <a:endParaRPr lang="en-US" altLang="en-US" sz="800" b="0">
                        <a:latin typeface="黑体" panose="02010609060101010101" charset="-122"/>
                        <a:ea typeface="黑体" panose="02010609060101010101" charset="-122"/>
                        <a:cs typeface="黑体" panose="02010609060101010101" charset="-122"/>
                      </a:endParaRPr>
                    </a:p>
                  </a:txBody>
                  <a:tcPr marL="0" marR="0" marT="0" marB="0" vert="horz"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800" b="0">
                          <a:latin typeface="黑体" panose="02010609060101010101" charset="-122"/>
                          <a:ea typeface="黑体" panose="02010609060101010101" charset="-122"/>
                          <a:cs typeface="Times New Roman" panose="02020503050405090304" charset="0"/>
                        </a:rPr>
                        <a:t>3 </a:t>
                      </a:r>
                      <a:endParaRPr lang="en-US" altLang="en-US" sz="800" b="0">
                        <a:latin typeface="黑体" panose="02010609060101010101" charset="-122"/>
                        <a:ea typeface="黑体" panose="02010609060101010101" charset="-122"/>
                        <a:cs typeface="Times New Roman" panose="02020503050405090304" charset="0"/>
                      </a:endParaRPr>
                    </a:p>
                  </a:txBody>
                  <a:tcPr marL="0" marR="0" marT="0" marB="0" vert="horz"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800" b="0">
                          <a:latin typeface="黑体" panose="02010609060101010101" charset="-122"/>
                          <a:ea typeface="黑体" panose="02010609060101010101" charset="-122"/>
                          <a:cs typeface="Times New Roman" panose="02020503050405090304" charset="0"/>
                        </a:rPr>
                        <a:t>14.29%</a:t>
                      </a:r>
                      <a:endParaRPr lang="en-US" altLang="en-US" sz="800" b="0">
                        <a:latin typeface="黑体" panose="02010609060101010101" charset="-122"/>
                        <a:ea typeface="黑体" panose="02010609060101010101" charset="-122"/>
                        <a:cs typeface="Times New Roman" panose="02020503050405090304" charset="0"/>
                      </a:endParaRPr>
                    </a:p>
                  </a:txBody>
                  <a:tcPr marL="0" marR="0" marT="0" marB="0" vert="horz"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r>
              <a:tr h="291465">
                <a:tc>
                  <a:txBody>
                    <a:bodyPr/>
                    <a:p>
                      <a:pPr indent="0" algn="ctr">
                        <a:buNone/>
                      </a:pPr>
                      <a:r>
                        <a:rPr lang="en-US" sz="800" b="0">
                          <a:latin typeface="黑体" panose="02010609060101010101" charset="-122"/>
                          <a:ea typeface="黑体" panose="02010609060101010101" charset="-122"/>
                          <a:cs typeface="Times New Roman" panose="02020503050405090304" charset="0"/>
                        </a:rPr>
                        <a:t>12</a:t>
                      </a:r>
                      <a:endParaRPr lang="en-US" altLang="en-US" sz="800" b="0">
                        <a:latin typeface="黑体" panose="02010609060101010101" charset="-122"/>
                        <a:ea typeface="黑体" panose="02010609060101010101" charset="-122"/>
                        <a:cs typeface="Times New Roman" panose="02020503050405090304" charset="0"/>
                      </a:endParaRPr>
                    </a:p>
                  </a:txBody>
                  <a:tcPr marL="0" marR="0" marT="0" marB="0" vert="horz"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buNone/>
                      </a:pPr>
                      <a:r>
                        <a:rPr lang="en-US" sz="800" b="0">
                          <a:latin typeface="黑体" panose="02010609060101010101" charset="-122"/>
                          <a:ea typeface="黑体" panose="02010609060101010101" charset="-122"/>
                          <a:cs typeface="黑体" panose="02010609060101010101" charset="-122"/>
                        </a:rPr>
                        <a:t>软件需求规格说明文档(当前版本)</a:t>
                      </a:r>
                      <a:endParaRPr lang="en-US" altLang="en-US" sz="800" b="0">
                        <a:latin typeface="黑体" panose="02010609060101010101" charset="-122"/>
                        <a:ea typeface="黑体" panose="02010609060101010101" charset="-122"/>
                        <a:cs typeface="黑体" panose="02010609060101010101" charset="-122"/>
                      </a:endParaRPr>
                    </a:p>
                  </a:txBody>
                  <a:tcPr marL="0" marR="0" marT="0" marB="0" vert="horz"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buNone/>
                      </a:pPr>
                      <a:r>
                        <a:rPr lang="en-US" sz="800" b="0">
                          <a:latin typeface="黑体" panose="02010609060101010101" charset="-122"/>
                          <a:ea typeface="黑体" panose="02010609060101010101" charset="-122"/>
                          <a:cs typeface="黑体" panose="02010609060101010101" charset="-122"/>
                        </a:rPr>
                        <a:t>指导者需求用例(当前版本)</a:t>
                      </a:r>
                      <a:endParaRPr lang="en-US" altLang="en-US" sz="800" b="0">
                        <a:latin typeface="黑体" panose="02010609060101010101" charset="-122"/>
                        <a:ea typeface="黑体" panose="02010609060101010101" charset="-122"/>
                        <a:cs typeface="黑体" panose="02010609060101010101" charset="-122"/>
                      </a:endParaRPr>
                    </a:p>
                  </a:txBody>
                  <a:tcPr marL="0" marR="0" marT="0" marB="0" vert="horz"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800" b="0">
                          <a:latin typeface="黑体" panose="02010609060101010101" charset="-122"/>
                          <a:ea typeface="黑体" panose="02010609060101010101" charset="-122"/>
                          <a:cs typeface="Times New Roman" panose="02020503050405090304" charset="0"/>
                        </a:rPr>
                        <a:t>3 </a:t>
                      </a:r>
                      <a:endParaRPr lang="en-US" altLang="en-US" sz="800" b="0">
                        <a:latin typeface="黑体" panose="02010609060101010101" charset="-122"/>
                        <a:ea typeface="黑体" panose="02010609060101010101" charset="-122"/>
                        <a:cs typeface="Times New Roman" panose="02020503050405090304" charset="0"/>
                      </a:endParaRPr>
                    </a:p>
                  </a:txBody>
                  <a:tcPr marL="0" marR="0" marT="0" marB="0" vert="horz"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800" b="0">
                          <a:latin typeface="黑体" panose="02010609060101010101" charset="-122"/>
                          <a:ea typeface="黑体" panose="02010609060101010101" charset="-122"/>
                          <a:cs typeface="Times New Roman" panose="02020503050405090304" charset="0"/>
                        </a:rPr>
                        <a:t>14.29%</a:t>
                      </a:r>
                      <a:endParaRPr lang="en-US" altLang="en-US" sz="800" b="0">
                        <a:latin typeface="黑体" panose="02010609060101010101" charset="-122"/>
                        <a:ea typeface="黑体" panose="02010609060101010101" charset="-122"/>
                        <a:cs typeface="Times New Roman" panose="02020503050405090304" charset="0"/>
                      </a:endParaRPr>
                    </a:p>
                  </a:txBody>
                  <a:tcPr marL="0" marR="0" marT="0" marB="0" vert="horz"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r>
              <a:tr h="291465">
                <a:tc>
                  <a:txBody>
                    <a:bodyPr/>
                    <a:p>
                      <a:pPr indent="0" algn="ctr">
                        <a:buNone/>
                      </a:pPr>
                      <a:r>
                        <a:rPr lang="en-US" sz="800" b="0">
                          <a:latin typeface="黑体" panose="02010609060101010101" charset="-122"/>
                          <a:ea typeface="黑体" panose="02010609060101010101" charset="-122"/>
                          <a:cs typeface="Times New Roman" panose="02020503050405090304" charset="0"/>
                        </a:rPr>
                        <a:t>13</a:t>
                      </a:r>
                      <a:endParaRPr lang="en-US" altLang="en-US" sz="800" b="0">
                        <a:latin typeface="黑体" panose="02010609060101010101" charset="-122"/>
                        <a:ea typeface="黑体" panose="02010609060101010101" charset="-122"/>
                        <a:cs typeface="Times New Roman" panose="02020503050405090304" charset="0"/>
                      </a:endParaRPr>
                    </a:p>
                  </a:txBody>
                  <a:tcPr marL="0" marR="0" marT="0" marB="0" vert="horz"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buNone/>
                      </a:pPr>
                      <a:r>
                        <a:rPr lang="en-US" sz="800" b="0">
                          <a:latin typeface="黑体" panose="02010609060101010101" charset="-122"/>
                          <a:ea typeface="黑体" panose="02010609060101010101" charset="-122"/>
                          <a:cs typeface="黑体" panose="02010609060101010101" charset="-122"/>
                        </a:rPr>
                        <a:t>软件需求规格说明文档(当前版本)</a:t>
                      </a:r>
                      <a:endParaRPr lang="en-US" altLang="en-US" sz="800" b="0">
                        <a:latin typeface="黑体" panose="02010609060101010101" charset="-122"/>
                        <a:ea typeface="黑体" panose="02010609060101010101" charset="-122"/>
                        <a:cs typeface="黑体" panose="02010609060101010101" charset="-122"/>
                      </a:endParaRPr>
                    </a:p>
                  </a:txBody>
                  <a:tcPr marL="0" marR="0" marT="0" marB="0" vert="horz"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buNone/>
                      </a:pPr>
                      <a:r>
                        <a:rPr lang="en-US" sz="800" b="0">
                          <a:latin typeface="黑体" panose="02010609060101010101" charset="-122"/>
                          <a:ea typeface="黑体" panose="02010609060101010101" charset="-122"/>
                          <a:cs typeface="黑体" panose="02010609060101010101" charset="-122"/>
                        </a:rPr>
                        <a:t>软件需求规格说明文档(当前版本)</a:t>
                      </a:r>
                      <a:endParaRPr lang="en-US" altLang="en-US" sz="800" b="0">
                        <a:latin typeface="黑体" panose="02010609060101010101" charset="-122"/>
                        <a:ea typeface="黑体" panose="02010609060101010101" charset="-122"/>
                        <a:cs typeface="黑体" panose="02010609060101010101" charset="-122"/>
                      </a:endParaRPr>
                    </a:p>
                  </a:txBody>
                  <a:tcPr marL="0" marR="0" marT="0" marB="0" vert="horz"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800" b="0">
                          <a:latin typeface="黑体" panose="02010609060101010101" charset="-122"/>
                          <a:ea typeface="黑体" panose="02010609060101010101" charset="-122"/>
                          <a:cs typeface="Times New Roman" panose="02020503050405090304" charset="0"/>
                        </a:rPr>
                        <a:t>12 </a:t>
                      </a:r>
                      <a:endParaRPr lang="en-US" altLang="en-US" sz="800" b="0">
                        <a:latin typeface="黑体" panose="02010609060101010101" charset="-122"/>
                        <a:ea typeface="黑体" panose="02010609060101010101" charset="-122"/>
                        <a:cs typeface="Times New Roman" panose="02020503050405090304" charset="0"/>
                      </a:endParaRPr>
                    </a:p>
                  </a:txBody>
                  <a:tcPr marL="0" marR="0" marT="0" marB="0" vert="horz"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800" b="0">
                          <a:latin typeface="黑体" panose="02010609060101010101" charset="-122"/>
                          <a:ea typeface="黑体" panose="02010609060101010101" charset="-122"/>
                          <a:cs typeface="Times New Roman" panose="02020503050405090304" charset="0"/>
                        </a:rPr>
                        <a:t>57.14%</a:t>
                      </a:r>
                      <a:endParaRPr lang="en-US" altLang="en-US" sz="800" b="0">
                        <a:latin typeface="黑体" panose="02010609060101010101" charset="-122"/>
                        <a:ea typeface="黑体" panose="02010609060101010101" charset="-122"/>
                        <a:cs typeface="Times New Roman" panose="02020503050405090304" charset="0"/>
                      </a:endParaRPr>
                    </a:p>
                  </a:txBody>
                  <a:tcPr marL="0" marR="0" marT="0" marB="0" vert="horz"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r>
            </a:tbl>
          </a:graphicData>
        </a:graphic>
      </p:graphicFrame>
      <p:sp>
        <p:nvSpPr>
          <p:cNvPr id="5" name="文本框 4"/>
          <p:cNvSpPr txBox="1"/>
          <p:nvPr/>
        </p:nvSpPr>
        <p:spPr>
          <a:xfrm>
            <a:off x="621665" y="2038350"/>
            <a:ext cx="2319655" cy="337185"/>
          </a:xfrm>
          <a:prstGeom prst="rect">
            <a:avLst/>
          </a:prstGeom>
          <a:noFill/>
          <a:ln w="9525">
            <a:noFill/>
          </a:ln>
        </p:spPr>
        <p:txBody>
          <a:bodyPr wrap="square">
            <a:spAutoFit/>
          </a:bodyPr>
          <a:p>
            <a:pPr indent="266700"/>
            <a:r>
              <a:rPr lang="zh-CN" altLang="en-US" sz="1600" b="0">
                <a:latin typeface="黑体" panose="02010609060101010101" charset="-122"/>
                <a:ea typeface="黑体" panose="02010609060101010101" charset="-122"/>
                <a:cs typeface="黑体" panose="02010609060101010101" charset="-122"/>
              </a:rPr>
              <a:t>被影响的条目总览：</a:t>
            </a:r>
            <a:endParaRPr lang="zh-CN" altLang="en-US" sz="1600" b="0">
              <a:latin typeface="黑体" panose="02010609060101010101" charset="-122"/>
              <a:ea typeface="黑体" panose="02010609060101010101" charset="-122"/>
              <a:cs typeface="黑体" panose="02010609060101010101" charset="-122"/>
            </a:endParaRPr>
          </a:p>
        </p:txBody>
      </p:sp>
    </p:spTree>
  </p:cSld>
  <p:clrMapOvr>
    <a:masterClrMapping/>
  </p:clrMapOvr>
  <p:transition advClick="0" advTm="7000">
    <p:pull dir="l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down)">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圆角矩形 1"/>
          <p:cNvSpPr>
            <a:spLocks noChangeArrowheads="1"/>
          </p:cNvSpPr>
          <p:nvPr/>
        </p:nvSpPr>
        <p:spPr bwMode="auto">
          <a:xfrm>
            <a:off x="564515" y="261620"/>
            <a:ext cx="1495425" cy="466090"/>
          </a:xfrm>
          <a:prstGeom prst="roundRect">
            <a:avLst>
              <a:gd name="adj" fmla="val 50000"/>
            </a:avLst>
          </a:prstGeom>
          <a:solidFill>
            <a:schemeClr val="accent1"/>
          </a:solidFill>
          <a:ln w="12700" algn="ctr">
            <a:noFill/>
            <a:miter lim="800000"/>
          </a:ln>
          <a:effectLst>
            <a:outerShdw blurRad="317500" dist="190500" dir="9000000" algn="r" rotWithShape="0">
              <a:prstClr val="black">
                <a:alpha val="40000"/>
              </a:prstClr>
            </a:outerShdw>
          </a:effectLst>
        </p:spPr>
        <p:txBody>
          <a:bodyPr lIns="91438" tIns="45719" rIns="91438" bIns="45719" anchor="ctr"/>
          <a:p>
            <a:pPr algn="ctr" defTabSz="913130">
              <a:defRPr/>
            </a:pPr>
            <a:r>
              <a:rPr lang="zh-CN" altLang="en-US">
                <a:solidFill>
                  <a:schemeClr val="bg1"/>
                </a:solidFill>
              </a:rPr>
              <a:t>需求变更</a:t>
            </a:r>
            <a:endParaRPr lang="zh-CN" altLang="en-US">
              <a:solidFill>
                <a:schemeClr val="bg1"/>
              </a:solidFill>
            </a:endParaRPr>
          </a:p>
        </p:txBody>
      </p:sp>
      <p:graphicFrame>
        <p:nvGraphicFramePr>
          <p:cNvPr id="7" name="表格 6"/>
          <p:cNvGraphicFramePr/>
          <p:nvPr>
            <p:custDataLst>
              <p:tags r:id="rId1"/>
            </p:custDataLst>
          </p:nvPr>
        </p:nvGraphicFramePr>
        <p:xfrm>
          <a:off x="3091427" y="134288"/>
          <a:ext cx="5276215" cy="4787900"/>
        </p:xfrm>
        <a:graphic>
          <a:graphicData uri="http://schemas.openxmlformats.org/drawingml/2006/table">
            <a:tbl>
              <a:tblPr firstRow="1" bandRow="1">
                <a:tableStyleId>{5940675A-B579-460E-94D1-54222C63F5DA}</a:tableStyleId>
              </a:tblPr>
              <a:tblGrid>
                <a:gridCol w="753745"/>
                <a:gridCol w="550545"/>
                <a:gridCol w="956945"/>
                <a:gridCol w="753745"/>
                <a:gridCol w="753745"/>
                <a:gridCol w="753745"/>
                <a:gridCol w="753745"/>
              </a:tblGrid>
              <a:tr h="195580">
                <a:tc>
                  <a:txBody>
                    <a:bodyPr/>
                    <a:p>
                      <a:pPr indent="0" algn="ctr">
                        <a:buNone/>
                      </a:pPr>
                      <a:r>
                        <a:rPr lang="en-US" sz="800" b="0">
                          <a:solidFill>
                            <a:schemeClr val="bg1"/>
                          </a:solidFill>
                          <a:latin typeface="黑体" panose="02010609060101010101" charset="-122"/>
                          <a:ea typeface="黑体" panose="02010609060101010101" charset="-122"/>
                          <a:cs typeface="Times New Roman" panose="02020503050405090304" charset="0"/>
                        </a:rPr>
                        <a:t>序号</a:t>
                      </a:r>
                      <a:endParaRPr lang="en-US" altLang="en-US" sz="800" b="0">
                        <a:solidFill>
                          <a:schemeClr val="bg1"/>
                        </a:solidFill>
                        <a:latin typeface="黑体" panose="02010609060101010101" charset="-122"/>
                        <a:ea typeface="黑体" panose="02010609060101010101" charset="-122"/>
                        <a:cs typeface="Times New Roman" panose="02020503050405090304" charset="0"/>
                      </a:endParaRPr>
                    </a:p>
                  </a:txBody>
                  <a:tcPr marL="0" marR="0" marT="0" marB="0" vert="horz"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1"/>
                    </a:solidFill>
                  </a:tcPr>
                </a:tc>
                <a:tc>
                  <a:txBody>
                    <a:bodyPr/>
                    <a:p>
                      <a:pPr indent="0" algn="ctr">
                        <a:buNone/>
                      </a:pPr>
                      <a:r>
                        <a:rPr lang="en-US" sz="800" b="0">
                          <a:solidFill>
                            <a:schemeClr val="bg1"/>
                          </a:solidFill>
                          <a:latin typeface="黑体" panose="02010609060101010101" charset="-122"/>
                          <a:ea typeface="黑体" panose="02010609060101010101" charset="-122"/>
                          <a:cs typeface="Times New Roman" panose="02020503050405090304" charset="0"/>
                        </a:rPr>
                        <a:t>源条目标识</a:t>
                      </a:r>
                      <a:endParaRPr lang="en-US" altLang="en-US" sz="800" b="0">
                        <a:solidFill>
                          <a:schemeClr val="bg1"/>
                        </a:solidFill>
                        <a:latin typeface="黑体" panose="02010609060101010101" charset="-122"/>
                        <a:ea typeface="黑体" panose="02010609060101010101" charset="-122"/>
                        <a:cs typeface="Times New Roman" panose="02020503050405090304" charset="0"/>
                      </a:endParaRPr>
                    </a:p>
                  </a:txBody>
                  <a:tcPr marL="0" marR="0" marT="0" marB="0" vert="horz"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1"/>
                    </a:solidFill>
                  </a:tcPr>
                </a:tc>
                <a:tc>
                  <a:txBody>
                    <a:bodyPr/>
                    <a:p>
                      <a:pPr indent="0" algn="ctr">
                        <a:buNone/>
                      </a:pPr>
                      <a:r>
                        <a:rPr lang="en-US" sz="800" b="0">
                          <a:solidFill>
                            <a:schemeClr val="bg1"/>
                          </a:solidFill>
                          <a:latin typeface="黑体" panose="02010609060101010101" charset="-122"/>
                          <a:ea typeface="黑体" panose="02010609060101010101" charset="-122"/>
                          <a:cs typeface="Times New Roman" panose="02020503050405090304" charset="0"/>
                        </a:rPr>
                        <a:t>源条目内容</a:t>
                      </a:r>
                      <a:endParaRPr lang="en-US" altLang="en-US" sz="800" b="0">
                        <a:solidFill>
                          <a:schemeClr val="bg1"/>
                        </a:solidFill>
                        <a:latin typeface="黑体" panose="02010609060101010101" charset="-122"/>
                        <a:ea typeface="黑体" panose="02010609060101010101" charset="-122"/>
                        <a:cs typeface="Times New Roman" panose="02020503050405090304" charset="0"/>
                      </a:endParaRPr>
                    </a:p>
                  </a:txBody>
                  <a:tcPr marL="0" marR="0" marT="0" marB="0" vert="horz"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1"/>
                    </a:solidFill>
                  </a:tcPr>
                </a:tc>
                <a:tc>
                  <a:txBody>
                    <a:bodyPr/>
                    <a:p>
                      <a:pPr indent="0" algn="ctr">
                        <a:buNone/>
                      </a:pPr>
                      <a:r>
                        <a:rPr lang="en-US" sz="800" b="0">
                          <a:solidFill>
                            <a:schemeClr val="bg1"/>
                          </a:solidFill>
                          <a:latin typeface="黑体" panose="02010609060101010101" charset="-122"/>
                          <a:ea typeface="黑体" panose="02010609060101010101" charset="-122"/>
                          <a:cs typeface="Times New Roman" panose="02020503050405090304" charset="0"/>
                        </a:rPr>
                        <a:t>级联影响（全过程）</a:t>
                      </a:r>
                      <a:endParaRPr lang="en-US" altLang="en-US" sz="800" b="0">
                        <a:solidFill>
                          <a:schemeClr val="bg1"/>
                        </a:solidFill>
                        <a:latin typeface="黑体" panose="02010609060101010101" charset="-122"/>
                        <a:ea typeface="黑体" panose="02010609060101010101" charset="-122"/>
                        <a:cs typeface="Times New Roman" panose="02020503050405090304" charset="0"/>
                      </a:endParaRPr>
                    </a:p>
                  </a:txBody>
                  <a:tcPr marL="0" marR="0" marT="0" marB="0" vert="horz"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1"/>
                    </a:solidFill>
                  </a:tcPr>
                </a:tc>
                <a:tc>
                  <a:txBody>
                    <a:bodyPr/>
                    <a:p>
                      <a:pPr indent="0" algn="ctr">
                        <a:buNone/>
                      </a:pPr>
                      <a:r>
                        <a:rPr lang="en-US" sz="800" b="0">
                          <a:solidFill>
                            <a:schemeClr val="bg1"/>
                          </a:solidFill>
                          <a:latin typeface="黑体" panose="02010609060101010101" charset="-122"/>
                          <a:ea typeface="黑体" panose="02010609060101010101" charset="-122"/>
                          <a:cs typeface="Times New Roman" panose="02020503050405090304" charset="0"/>
                        </a:rPr>
                        <a:t>被影响的文档</a:t>
                      </a:r>
                      <a:endParaRPr lang="en-US" altLang="en-US" sz="800" b="0">
                        <a:solidFill>
                          <a:schemeClr val="bg1"/>
                        </a:solidFill>
                        <a:latin typeface="黑体" panose="02010609060101010101" charset="-122"/>
                        <a:ea typeface="黑体" panose="02010609060101010101" charset="-122"/>
                        <a:cs typeface="Times New Roman" panose="02020503050405090304" charset="0"/>
                      </a:endParaRPr>
                    </a:p>
                  </a:txBody>
                  <a:tcPr marL="0" marR="0" marT="0" marB="0" vert="horz"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1"/>
                    </a:solidFill>
                  </a:tcPr>
                </a:tc>
                <a:tc>
                  <a:txBody>
                    <a:bodyPr/>
                    <a:p>
                      <a:pPr indent="0" algn="ctr">
                        <a:buNone/>
                      </a:pPr>
                      <a:r>
                        <a:rPr lang="en-US" sz="800" b="0">
                          <a:solidFill>
                            <a:schemeClr val="bg1"/>
                          </a:solidFill>
                          <a:latin typeface="黑体" panose="02010609060101010101" charset="-122"/>
                          <a:ea typeface="黑体" panose="02010609060101010101" charset="-122"/>
                          <a:cs typeface="Times New Roman" panose="02020503050405090304" charset="0"/>
                        </a:rPr>
                        <a:t>被影响的条目标识</a:t>
                      </a:r>
                      <a:endParaRPr lang="en-US" altLang="en-US" sz="800" b="0">
                        <a:solidFill>
                          <a:schemeClr val="bg1"/>
                        </a:solidFill>
                        <a:latin typeface="黑体" panose="02010609060101010101" charset="-122"/>
                        <a:ea typeface="黑体" panose="02010609060101010101" charset="-122"/>
                        <a:cs typeface="Times New Roman" panose="02020503050405090304" charset="0"/>
                      </a:endParaRPr>
                    </a:p>
                  </a:txBody>
                  <a:tcPr marL="0" marR="0" marT="0" marB="0" vert="horz"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1"/>
                    </a:solidFill>
                  </a:tcPr>
                </a:tc>
                <a:tc>
                  <a:txBody>
                    <a:bodyPr/>
                    <a:p>
                      <a:pPr indent="0" algn="ctr">
                        <a:buNone/>
                      </a:pPr>
                      <a:r>
                        <a:rPr lang="en-US" sz="800" b="0">
                          <a:solidFill>
                            <a:schemeClr val="bg1"/>
                          </a:solidFill>
                          <a:latin typeface="黑体" panose="02010609060101010101" charset="-122"/>
                          <a:ea typeface="黑体" panose="02010609060101010101" charset="-122"/>
                          <a:cs typeface="Times New Roman" panose="02020503050405090304" charset="0"/>
                        </a:rPr>
                        <a:t>被影响的条目标题</a:t>
                      </a:r>
                      <a:endParaRPr lang="en-US" altLang="en-US" sz="800" b="0">
                        <a:solidFill>
                          <a:schemeClr val="bg1"/>
                        </a:solidFill>
                        <a:latin typeface="黑体" panose="02010609060101010101" charset="-122"/>
                        <a:ea typeface="黑体" panose="02010609060101010101" charset="-122"/>
                        <a:cs typeface="Times New Roman" panose="02020503050405090304" charset="0"/>
                      </a:endParaRPr>
                    </a:p>
                  </a:txBody>
                  <a:tcPr marL="0" marR="0" marT="0" marB="0" vert="horz"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1"/>
                    </a:solidFill>
                  </a:tcPr>
                </a:tc>
              </a:tr>
              <a:tr h="585470">
                <a:tc>
                  <a:txBody>
                    <a:bodyPr/>
                    <a:p>
                      <a:pPr indent="0" algn="ctr">
                        <a:buNone/>
                      </a:pPr>
                      <a:r>
                        <a:rPr lang="en-US" sz="800" b="0">
                          <a:latin typeface="黑体" panose="02010609060101010101" charset="-122"/>
                          <a:ea typeface="黑体" panose="02010609060101010101" charset="-122"/>
                          <a:cs typeface="Times New Roman" panose="02020503050405090304" charset="0"/>
                        </a:rPr>
                        <a:t>1</a:t>
                      </a:r>
                      <a:endParaRPr lang="en-US" altLang="en-US" sz="800" b="0">
                        <a:latin typeface="黑体" panose="02010609060101010101" charset="-122"/>
                        <a:ea typeface="黑体" panose="02010609060101010101" charset="-122"/>
                        <a:cs typeface="Times New Roman" panose="02020503050405090304" charset="0"/>
                      </a:endParaRPr>
                    </a:p>
                  </a:txBody>
                  <a:tcPr marL="0" marR="0" marT="0" marB="0" vert="horz"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800" b="0">
                          <a:latin typeface="黑体" panose="02010609060101010101" charset="-122"/>
                          <a:ea typeface="黑体" panose="02010609060101010101" charset="-122"/>
                          <a:cs typeface="Times New Roman" panose="02020503050405090304" charset="0"/>
                        </a:rPr>
                        <a:t>I-UC-83 </a:t>
                      </a:r>
                      <a:endParaRPr lang="en-US" altLang="en-US" sz="800" b="0">
                        <a:latin typeface="黑体" panose="02010609060101010101" charset="-122"/>
                        <a:ea typeface="黑体" panose="02010609060101010101" charset="-122"/>
                        <a:cs typeface="Times New Roman" panose="02020503050405090304" charset="0"/>
                      </a:endParaRPr>
                    </a:p>
                  </a:txBody>
                  <a:tcPr marL="0" marR="0" marT="0" marB="0" vert="horz"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800" b="0">
                          <a:latin typeface="黑体" panose="02010609060101010101" charset="-122"/>
                          <a:ea typeface="黑体" panose="02010609060101010101" charset="-122"/>
                          <a:cs typeface="Times New Roman" panose="02020503050405090304" charset="0"/>
                        </a:rPr>
                        <a:t>指导者实例分享</a:t>
                      </a:r>
                      <a:endParaRPr lang="en-US" altLang="en-US" sz="800" b="0">
                        <a:latin typeface="黑体" panose="02010609060101010101" charset="-122"/>
                        <a:ea typeface="黑体" panose="02010609060101010101" charset="-122"/>
                        <a:cs typeface="Times New Roman" panose="02020503050405090304" charset="0"/>
                      </a:endParaRPr>
                    </a:p>
                  </a:txBody>
                  <a:tcPr marL="0" marR="0" marT="0" marB="0" vert="horz"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800" b="0">
                          <a:latin typeface="黑体" panose="02010609060101010101" charset="-122"/>
                          <a:ea typeface="黑体" panose="02010609060101010101" charset="-122"/>
                          <a:cs typeface="黑体" panose="02010609060101010101" charset="-122"/>
                        </a:rPr>
                        <a:t>指导者需求用例(当前版本)  I-UC-83</a:t>
                      </a:r>
                      <a:endParaRPr lang="en-US" altLang="en-US" sz="800" b="0">
                        <a:latin typeface="黑体" panose="02010609060101010101" charset="-122"/>
                        <a:ea typeface="黑体" panose="02010609060101010101" charset="-122"/>
                        <a:cs typeface="黑体" panose="02010609060101010101" charset="-122"/>
                      </a:endParaRPr>
                    </a:p>
                  </a:txBody>
                  <a:tcPr marL="0" marR="0" marT="0" marB="0" vert="horz"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800" b="0">
                          <a:latin typeface="黑体" panose="02010609060101010101" charset="-122"/>
                          <a:ea typeface="黑体" panose="02010609060101010101" charset="-122"/>
                          <a:cs typeface="黑体" panose="02010609060101010101" charset="-122"/>
                        </a:rPr>
                        <a:t>指导者需求用例(当前版本)</a:t>
                      </a:r>
                      <a:endParaRPr lang="en-US" altLang="en-US" sz="800" b="0">
                        <a:latin typeface="黑体" panose="02010609060101010101" charset="-122"/>
                        <a:ea typeface="黑体" panose="02010609060101010101" charset="-122"/>
                        <a:cs typeface="黑体" panose="02010609060101010101" charset="-122"/>
                      </a:endParaRPr>
                    </a:p>
                  </a:txBody>
                  <a:tcPr marL="0" marR="0" marT="0" marB="0" vert="horz"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800" b="0">
                          <a:latin typeface="黑体" panose="02010609060101010101" charset="-122"/>
                          <a:ea typeface="黑体" panose="02010609060101010101" charset="-122"/>
                          <a:cs typeface="Times New Roman" panose="02020503050405090304" charset="0"/>
                        </a:rPr>
                        <a:t>I-UC-27 </a:t>
                      </a:r>
                      <a:endParaRPr lang="en-US" altLang="en-US" sz="800" b="0">
                        <a:latin typeface="黑体" panose="02010609060101010101" charset="-122"/>
                        <a:ea typeface="黑体" panose="02010609060101010101" charset="-122"/>
                        <a:cs typeface="Times New Roman" panose="02020503050405090304" charset="0"/>
                      </a:endParaRPr>
                    </a:p>
                  </a:txBody>
                  <a:tcPr marL="0" marR="0" marT="0" marB="0" vert="horz"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800" b="0">
                          <a:latin typeface="黑体" panose="02010609060101010101" charset="-122"/>
                          <a:ea typeface="黑体" panose="02010609060101010101" charset="-122"/>
                          <a:cs typeface="黑体" panose="02010609060101010101" charset="-122"/>
                        </a:rPr>
                        <a:t>指导者主页一览参与项目-查看具体实例-进入小组群聊</a:t>
                      </a:r>
                      <a:endParaRPr lang="en-US" altLang="en-US" sz="800" b="0">
                        <a:latin typeface="黑体" panose="02010609060101010101" charset="-122"/>
                        <a:ea typeface="黑体" panose="02010609060101010101" charset="-122"/>
                        <a:cs typeface="黑体" panose="02010609060101010101" charset="-122"/>
                      </a:endParaRPr>
                    </a:p>
                  </a:txBody>
                  <a:tcPr marL="0" marR="0" marT="0" marB="0" vert="horz"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r>
              <a:tr h="391795">
                <a:tc>
                  <a:txBody>
                    <a:bodyPr/>
                    <a:p>
                      <a:pPr indent="0" algn="ctr">
                        <a:buNone/>
                      </a:pPr>
                      <a:r>
                        <a:rPr lang="en-US" sz="800" b="0">
                          <a:latin typeface="黑体" panose="02010609060101010101" charset="-122"/>
                          <a:ea typeface="黑体" panose="02010609060101010101" charset="-122"/>
                          <a:cs typeface="Times New Roman" panose="02020503050405090304" charset="0"/>
                        </a:rPr>
                        <a:t>2</a:t>
                      </a:r>
                      <a:endParaRPr lang="en-US" altLang="en-US" sz="800" b="0">
                        <a:latin typeface="黑体" panose="02010609060101010101" charset="-122"/>
                        <a:ea typeface="黑体" panose="02010609060101010101" charset="-122"/>
                        <a:cs typeface="Times New Roman" panose="02020503050405090304" charset="0"/>
                      </a:endParaRPr>
                    </a:p>
                  </a:txBody>
                  <a:tcPr marL="0" marR="0" marT="0" marB="0" vert="horz"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800" b="0">
                          <a:latin typeface="黑体" panose="02010609060101010101" charset="-122"/>
                          <a:ea typeface="黑体" panose="02010609060101010101" charset="-122"/>
                          <a:cs typeface="Times New Roman" panose="02020503050405090304" charset="0"/>
                        </a:rPr>
                        <a:t>I-UC-83 </a:t>
                      </a:r>
                      <a:endParaRPr lang="en-US" altLang="en-US" sz="800" b="0">
                        <a:latin typeface="黑体" panose="02010609060101010101" charset="-122"/>
                        <a:ea typeface="黑体" panose="02010609060101010101" charset="-122"/>
                        <a:cs typeface="Times New Roman" panose="02020503050405090304" charset="0"/>
                      </a:endParaRPr>
                    </a:p>
                  </a:txBody>
                  <a:tcPr marL="0" marR="0" marT="0" marB="0" vert="horz"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800" b="0">
                          <a:latin typeface="黑体" panose="02010609060101010101" charset="-122"/>
                          <a:ea typeface="黑体" panose="02010609060101010101" charset="-122"/>
                          <a:cs typeface="Times New Roman" panose="02020503050405090304" charset="0"/>
                        </a:rPr>
                        <a:t>指导者实例分享</a:t>
                      </a:r>
                      <a:endParaRPr lang="en-US" altLang="en-US" sz="800" b="0">
                        <a:latin typeface="黑体" panose="02010609060101010101" charset="-122"/>
                        <a:ea typeface="黑体" panose="02010609060101010101" charset="-122"/>
                        <a:cs typeface="Times New Roman" panose="02020503050405090304" charset="0"/>
                      </a:endParaRPr>
                    </a:p>
                  </a:txBody>
                  <a:tcPr marL="0" marR="0" marT="0" marB="0" vert="horz"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800" b="0">
                          <a:latin typeface="黑体" panose="02010609060101010101" charset="-122"/>
                          <a:ea typeface="黑体" panose="02010609060101010101" charset="-122"/>
                          <a:cs typeface="黑体" panose="02010609060101010101" charset="-122"/>
                        </a:rPr>
                        <a:t>指导者需求用例(当前版本)  I-UC-83</a:t>
                      </a:r>
                      <a:endParaRPr lang="en-US" altLang="en-US" sz="800" b="0">
                        <a:latin typeface="黑体" panose="02010609060101010101" charset="-122"/>
                        <a:ea typeface="黑体" panose="02010609060101010101" charset="-122"/>
                        <a:cs typeface="黑体" panose="02010609060101010101" charset="-122"/>
                      </a:endParaRPr>
                    </a:p>
                  </a:txBody>
                  <a:tcPr marL="0" marR="0" marT="0" marB="0" vert="horz"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800" b="0">
                          <a:latin typeface="黑体" panose="02010609060101010101" charset="-122"/>
                          <a:ea typeface="黑体" panose="02010609060101010101" charset="-122"/>
                          <a:cs typeface="黑体" panose="02010609060101010101" charset="-122"/>
                        </a:rPr>
                        <a:t>指导者需求用例(当前版本)</a:t>
                      </a:r>
                      <a:endParaRPr lang="en-US" altLang="en-US" sz="800" b="0">
                        <a:latin typeface="黑体" panose="02010609060101010101" charset="-122"/>
                        <a:ea typeface="黑体" panose="02010609060101010101" charset="-122"/>
                        <a:cs typeface="黑体" panose="02010609060101010101" charset="-122"/>
                      </a:endParaRPr>
                    </a:p>
                  </a:txBody>
                  <a:tcPr marL="0" marR="0" marT="0" marB="0" vert="horz"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800" b="0">
                          <a:latin typeface="黑体" panose="02010609060101010101" charset="-122"/>
                          <a:ea typeface="黑体" panose="02010609060101010101" charset="-122"/>
                          <a:cs typeface="Times New Roman" panose="02020503050405090304" charset="0"/>
                        </a:rPr>
                        <a:t>I-UC-7 </a:t>
                      </a:r>
                      <a:endParaRPr lang="en-US" altLang="en-US" sz="800" b="0">
                        <a:latin typeface="黑体" panose="02010609060101010101" charset="-122"/>
                        <a:ea typeface="黑体" panose="02010609060101010101" charset="-122"/>
                        <a:cs typeface="Times New Roman" panose="02020503050405090304" charset="0"/>
                      </a:endParaRPr>
                    </a:p>
                  </a:txBody>
                  <a:tcPr marL="0" marR="0" marT="0" marB="0" vert="horz"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800" b="0">
                          <a:latin typeface="黑体" panose="02010609060101010101" charset="-122"/>
                          <a:ea typeface="黑体" panose="02010609060101010101" charset="-122"/>
                          <a:cs typeface="Times New Roman" panose="02020503050405090304" charset="0"/>
                        </a:rPr>
                        <a:t>指导者注册</a:t>
                      </a:r>
                      <a:endParaRPr lang="en-US" altLang="en-US" sz="800" b="0">
                        <a:latin typeface="黑体" panose="02010609060101010101" charset="-122"/>
                        <a:ea typeface="黑体" panose="02010609060101010101" charset="-122"/>
                        <a:cs typeface="Times New Roman" panose="02020503050405090304" charset="0"/>
                      </a:endParaRPr>
                    </a:p>
                  </a:txBody>
                  <a:tcPr marL="0" marR="0" marT="0" marB="0" vert="horz"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r>
              <a:tr h="585470">
                <a:tc>
                  <a:txBody>
                    <a:bodyPr/>
                    <a:p>
                      <a:pPr indent="0" algn="ctr">
                        <a:buNone/>
                      </a:pPr>
                      <a:r>
                        <a:rPr lang="en-US" sz="800" b="0">
                          <a:latin typeface="黑体" panose="02010609060101010101" charset="-122"/>
                          <a:ea typeface="黑体" panose="02010609060101010101" charset="-122"/>
                          <a:cs typeface="Times New Roman" panose="02020503050405090304" charset="0"/>
                        </a:rPr>
                        <a:t>3</a:t>
                      </a:r>
                      <a:endParaRPr lang="en-US" altLang="en-US" sz="800" b="0">
                        <a:latin typeface="黑体" panose="02010609060101010101" charset="-122"/>
                        <a:ea typeface="黑体" panose="02010609060101010101" charset="-122"/>
                        <a:cs typeface="Times New Roman" panose="02020503050405090304" charset="0"/>
                      </a:endParaRPr>
                    </a:p>
                  </a:txBody>
                  <a:tcPr marL="0" marR="0" marT="0" marB="0" vert="horz"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800" b="0">
                          <a:latin typeface="黑体" panose="02010609060101010101" charset="-122"/>
                          <a:ea typeface="黑体" panose="02010609060101010101" charset="-122"/>
                          <a:cs typeface="Times New Roman" panose="02020503050405090304" charset="0"/>
                        </a:rPr>
                        <a:t>I-UC-83 </a:t>
                      </a:r>
                      <a:endParaRPr lang="en-US" altLang="en-US" sz="800" b="0">
                        <a:latin typeface="黑体" panose="02010609060101010101" charset="-122"/>
                        <a:ea typeface="黑体" panose="02010609060101010101" charset="-122"/>
                        <a:cs typeface="Times New Roman" panose="02020503050405090304" charset="0"/>
                      </a:endParaRPr>
                    </a:p>
                  </a:txBody>
                  <a:tcPr marL="0" marR="0" marT="0" marB="0" vert="horz"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800" b="0">
                          <a:latin typeface="黑体" panose="02010609060101010101" charset="-122"/>
                          <a:ea typeface="黑体" panose="02010609060101010101" charset="-122"/>
                          <a:cs typeface="Times New Roman" panose="02020503050405090304" charset="0"/>
                        </a:rPr>
                        <a:t>指导者实例分享</a:t>
                      </a:r>
                      <a:endParaRPr lang="en-US" altLang="en-US" sz="800" b="0">
                        <a:latin typeface="黑体" panose="02010609060101010101" charset="-122"/>
                        <a:ea typeface="黑体" panose="02010609060101010101" charset="-122"/>
                        <a:cs typeface="Times New Roman" panose="02020503050405090304" charset="0"/>
                      </a:endParaRPr>
                    </a:p>
                  </a:txBody>
                  <a:tcPr marL="0" marR="0" marT="0" marB="0" vert="horz"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800" b="0">
                          <a:latin typeface="黑体" panose="02010609060101010101" charset="-122"/>
                          <a:ea typeface="黑体" panose="02010609060101010101" charset="-122"/>
                          <a:cs typeface="黑体" panose="02010609060101010101" charset="-122"/>
                        </a:rPr>
                        <a:t>指导者需求用例(当前版本)  I-UC-83</a:t>
                      </a:r>
                      <a:endParaRPr lang="en-US" altLang="en-US" sz="800" b="0">
                        <a:latin typeface="黑体" panose="02010609060101010101" charset="-122"/>
                        <a:ea typeface="黑体" panose="02010609060101010101" charset="-122"/>
                        <a:cs typeface="黑体" panose="02010609060101010101" charset="-122"/>
                      </a:endParaRPr>
                    </a:p>
                  </a:txBody>
                  <a:tcPr marL="0" marR="0" marT="0" marB="0" vert="horz"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800" b="0">
                          <a:latin typeface="黑体" panose="02010609060101010101" charset="-122"/>
                          <a:ea typeface="黑体" panose="02010609060101010101" charset="-122"/>
                          <a:cs typeface="黑体" panose="02010609060101010101" charset="-122"/>
                        </a:rPr>
                        <a:t>指导者需求用例(当前版本)</a:t>
                      </a:r>
                      <a:endParaRPr lang="en-US" altLang="en-US" sz="800" b="0">
                        <a:latin typeface="黑体" panose="02010609060101010101" charset="-122"/>
                        <a:ea typeface="黑体" panose="02010609060101010101" charset="-122"/>
                        <a:cs typeface="黑体" panose="02010609060101010101" charset="-122"/>
                      </a:endParaRPr>
                    </a:p>
                  </a:txBody>
                  <a:tcPr marL="0" marR="0" marT="0" marB="0" vert="horz"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800" b="0">
                          <a:latin typeface="黑体" panose="02010609060101010101" charset="-122"/>
                          <a:ea typeface="黑体" panose="02010609060101010101" charset="-122"/>
                          <a:cs typeface="Times New Roman" panose="02020503050405090304" charset="0"/>
                        </a:rPr>
                        <a:t>I-UC-25 </a:t>
                      </a:r>
                      <a:endParaRPr lang="en-US" altLang="en-US" sz="800" b="0">
                        <a:latin typeface="黑体" panose="02010609060101010101" charset="-122"/>
                        <a:ea typeface="黑体" panose="02010609060101010101" charset="-122"/>
                        <a:cs typeface="Times New Roman" panose="02020503050405090304" charset="0"/>
                      </a:endParaRPr>
                    </a:p>
                  </a:txBody>
                  <a:tcPr marL="0" marR="0" marT="0" marB="0" vert="horz"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800" b="0">
                          <a:latin typeface="黑体" panose="02010609060101010101" charset="-122"/>
                          <a:ea typeface="黑体" panose="02010609060101010101" charset="-122"/>
                          <a:cs typeface="黑体" panose="02010609060101010101" charset="-122"/>
                        </a:rPr>
                        <a:t>指导者主页一览参与项目-查看具体实例-查看已加入成员</a:t>
                      </a:r>
                      <a:endParaRPr lang="en-US" altLang="en-US" sz="800" b="0">
                        <a:latin typeface="黑体" panose="02010609060101010101" charset="-122"/>
                        <a:ea typeface="黑体" panose="02010609060101010101" charset="-122"/>
                        <a:cs typeface="黑体" panose="02010609060101010101" charset="-122"/>
                      </a:endParaRPr>
                    </a:p>
                  </a:txBody>
                  <a:tcPr marL="0" marR="0" marT="0" marB="0" vert="horz"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r>
              <a:tr h="391795">
                <a:tc>
                  <a:txBody>
                    <a:bodyPr/>
                    <a:p>
                      <a:pPr indent="0" algn="ctr">
                        <a:buNone/>
                      </a:pPr>
                      <a:r>
                        <a:rPr lang="en-US" sz="800" b="0">
                          <a:latin typeface="黑体" panose="02010609060101010101" charset="-122"/>
                          <a:ea typeface="黑体" panose="02010609060101010101" charset="-122"/>
                          <a:cs typeface="Times New Roman" panose="02020503050405090304" charset="0"/>
                        </a:rPr>
                        <a:t>4</a:t>
                      </a:r>
                      <a:endParaRPr lang="en-US" altLang="en-US" sz="800" b="0">
                        <a:latin typeface="黑体" panose="02010609060101010101" charset="-122"/>
                        <a:ea typeface="黑体" panose="02010609060101010101" charset="-122"/>
                        <a:cs typeface="Times New Roman" panose="02020503050405090304" charset="0"/>
                      </a:endParaRPr>
                    </a:p>
                  </a:txBody>
                  <a:tcPr marL="0" marR="0" marT="0" marB="0" vert="horz"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800" b="0">
                          <a:latin typeface="黑体" panose="02010609060101010101" charset="-122"/>
                          <a:ea typeface="黑体" panose="02010609060101010101" charset="-122"/>
                          <a:cs typeface="Times New Roman" panose="02020503050405090304" charset="0"/>
                        </a:rPr>
                        <a:t>I-UC-83 </a:t>
                      </a:r>
                      <a:endParaRPr lang="en-US" altLang="en-US" sz="800" b="0">
                        <a:latin typeface="黑体" panose="02010609060101010101" charset="-122"/>
                        <a:ea typeface="黑体" panose="02010609060101010101" charset="-122"/>
                        <a:cs typeface="Times New Roman" panose="02020503050405090304" charset="0"/>
                      </a:endParaRPr>
                    </a:p>
                  </a:txBody>
                  <a:tcPr marL="0" marR="0" marT="0" marB="0" vert="horz"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800" b="0">
                          <a:latin typeface="黑体" panose="02010609060101010101" charset="-122"/>
                          <a:ea typeface="黑体" panose="02010609060101010101" charset="-122"/>
                          <a:cs typeface="Times New Roman" panose="02020503050405090304" charset="0"/>
                        </a:rPr>
                        <a:t>指导者实例分享</a:t>
                      </a:r>
                      <a:endParaRPr lang="en-US" altLang="en-US" sz="800" b="0">
                        <a:latin typeface="黑体" panose="02010609060101010101" charset="-122"/>
                        <a:ea typeface="黑体" panose="02010609060101010101" charset="-122"/>
                        <a:cs typeface="Times New Roman" panose="02020503050405090304" charset="0"/>
                      </a:endParaRPr>
                    </a:p>
                  </a:txBody>
                  <a:tcPr marL="0" marR="0" marT="0" marB="0" vert="horz"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800" b="0">
                          <a:latin typeface="黑体" panose="02010609060101010101" charset="-122"/>
                          <a:ea typeface="黑体" panose="02010609060101010101" charset="-122"/>
                          <a:cs typeface="黑体" panose="02010609060101010101" charset="-122"/>
                        </a:rPr>
                        <a:t>指导者需求用例(当前版本)  I-UC-83</a:t>
                      </a:r>
                      <a:endParaRPr lang="en-US" altLang="en-US" sz="800" b="0">
                        <a:latin typeface="黑体" panose="02010609060101010101" charset="-122"/>
                        <a:ea typeface="黑体" panose="02010609060101010101" charset="-122"/>
                        <a:cs typeface="黑体" panose="02010609060101010101" charset="-122"/>
                      </a:endParaRPr>
                    </a:p>
                  </a:txBody>
                  <a:tcPr marL="0" marR="0" marT="0" marB="0" vert="horz"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800" b="0">
                          <a:latin typeface="黑体" panose="02010609060101010101" charset="-122"/>
                          <a:ea typeface="黑体" panose="02010609060101010101" charset="-122"/>
                          <a:cs typeface="黑体" panose="02010609060101010101" charset="-122"/>
                        </a:rPr>
                        <a:t>指导者需求用例(当前版本)</a:t>
                      </a:r>
                      <a:endParaRPr lang="en-US" altLang="en-US" sz="800" b="0">
                        <a:latin typeface="黑体" panose="02010609060101010101" charset="-122"/>
                        <a:ea typeface="黑体" panose="02010609060101010101" charset="-122"/>
                        <a:cs typeface="黑体" panose="02010609060101010101" charset="-122"/>
                      </a:endParaRPr>
                    </a:p>
                  </a:txBody>
                  <a:tcPr marL="0" marR="0" marT="0" marB="0" vert="horz"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800" b="0">
                          <a:latin typeface="黑体" panose="02010609060101010101" charset="-122"/>
                          <a:ea typeface="黑体" panose="02010609060101010101" charset="-122"/>
                          <a:cs typeface="Times New Roman" panose="02020503050405090304" charset="0"/>
                        </a:rPr>
                        <a:t>I-UC-8 </a:t>
                      </a:r>
                      <a:endParaRPr lang="en-US" altLang="en-US" sz="800" b="0">
                        <a:latin typeface="黑体" panose="02010609060101010101" charset="-122"/>
                        <a:ea typeface="黑体" panose="02010609060101010101" charset="-122"/>
                        <a:cs typeface="Times New Roman" panose="02020503050405090304" charset="0"/>
                      </a:endParaRPr>
                    </a:p>
                  </a:txBody>
                  <a:tcPr marL="0" marR="0" marT="0" marB="0" vert="horz"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800" b="0">
                          <a:latin typeface="黑体" panose="02010609060101010101" charset="-122"/>
                          <a:ea typeface="黑体" panose="02010609060101010101" charset="-122"/>
                          <a:cs typeface="Times New Roman" panose="02020503050405090304" charset="0"/>
                        </a:rPr>
                        <a:t>指导者登录</a:t>
                      </a:r>
                      <a:endParaRPr lang="en-US" altLang="en-US" sz="800" b="0">
                        <a:latin typeface="黑体" panose="02010609060101010101" charset="-122"/>
                        <a:ea typeface="黑体" panose="02010609060101010101" charset="-122"/>
                        <a:cs typeface="Times New Roman" panose="02020503050405090304" charset="0"/>
                      </a:endParaRPr>
                    </a:p>
                  </a:txBody>
                  <a:tcPr marL="0" marR="0" marT="0" marB="0" vert="horz"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r>
              <a:tr h="391160">
                <a:tc>
                  <a:txBody>
                    <a:bodyPr/>
                    <a:p>
                      <a:pPr indent="0" algn="ctr">
                        <a:buNone/>
                      </a:pPr>
                      <a:r>
                        <a:rPr lang="en-US" sz="800" b="0">
                          <a:latin typeface="黑体" panose="02010609060101010101" charset="-122"/>
                          <a:ea typeface="黑体" panose="02010609060101010101" charset="-122"/>
                          <a:cs typeface="Times New Roman" panose="02020503050405090304" charset="0"/>
                        </a:rPr>
                        <a:t>5</a:t>
                      </a:r>
                      <a:endParaRPr lang="en-US" altLang="en-US" sz="800" b="0">
                        <a:latin typeface="黑体" panose="02010609060101010101" charset="-122"/>
                        <a:ea typeface="黑体" panose="02010609060101010101" charset="-122"/>
                        <a:cs typeface="Times New Roman" panose="02020503050405090304" charset="0"/>
                      </a:endParaRPr>
                    </a:p>
                  </a:txBody>
                  <a:tcPr marL="0" marR="0" marT="0" marB="0" vert="horz"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800" b="0">
                          <a:latin typeface="黑体" panose="02010609060101010101" charset="-122"/>
                          <a:ea typeface="黑体" panose="02010609060101010101" charset="-122"/>
                          <a:cs typeface="Times New Roman" panose="02020503050405090304" charset="0"/>
                        </a:rPr>
                        <a:t>I-UC-83 </a:t>
                      </a:r>
                      <a:endParaRPr lang="en-US" altLang="en-US" sz="800" b="0">
                        <a:latin typeface="黑体" panose="02010609060101010101" charset="-122"/>
                        <a:ea typeface="黑体" panose="02010609060101010101" charset="-122"/>
                        <a:cs typeface="Times New Roman" panose="02020503050405090304" charset="0"/>
                      </a:endParaRPr>
                    </a:p>
                  </a:txBody>
                  <a:tcPr marL="0" marR="0" marT="0" marB="0" vert="horz"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800" b="0">
                          <a:latin typeface="黑体" panose="02010609060101010101" charset="-122"/>
                          <a:ea typeface="黑体" panose="02010609060101010101" charset="-122"/>
                          <a:cs typeface="Times New Roman" panose="02020503050405090304" charset="0"/>
                        </a:rPr>
                        <a:t>指导者实例分享</a:t>
                      </a:r>
                      <a:endParaRPr lang="en-US" altLang="en-US" sz="800" b="0">
                        <a:latin typeface="黑体" panose="02010609060101010101" charset="-122"/>
                        <a:ea typeface="黑体" panose="02010609060101010101" charset="-122"/>
                        <a:cs typeface="Times New Roman" panose="02020503050405090304" charset="0"/>
                      </a:endParaRPr>
                    </a:p>
                  </a:txBody>
                  <a:tcPr marL="0" marR="0" marT="0" marB="0" vert="horz"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800" b="0">
                          <a:latin typeface="黑体" panose="02010609060101010101" charset="-122"/>
                          <a:ea typeface="黑体" panose="02010609060101010101" charset="-122"/>
                          <a:cs typeface="黑体" panose="02010609060101010101" charset="-122"/>
                        </a:rPr>
                        <a:t>指导者需求用例(当前版本)  I-UC-83</a:t>
                      </a:r>
                      <a:endParaRPr lang="en-US" altLang="en-US" sz="800" b="0">
                        <a:latin typeface="黑体" panose="02010609060101010101" charset="-122"/>
                        <a:ea typeface="黑体" panose="02010609060101010101" charset="-122"/>
                        <a:cs typeface="黑体" panose="02010609060101010101" charset="-122"/>
                      </a:endParaRPr>
                    </a:p>
                  </a:txBody>
                  <a:tcPr marL="0" marR="0" marT="0" marB="0" vert="horz"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800" b="0">
                          <a:latin typeface="黑体" panose="02010609060101010101" charset="-122"/>
                          <a:ea typeface="黑体" panose="02010609060101010101" charset="-122"/>
                          <a:cs typeface="黑体" panose="02010609060101010101" charset="-122"/>
                        </a:rPr>
                        <a:t>指导者需求用例(当前版本)</a:t>
                      </a:r>
                      <a:endParaRPr lang="en-US" altLang="en-US" sz="800" b="0">
                        <a:latin typeface="黑体" panose="02010609060101010101" charset="-122"/>
                        <a:ea typeface="黑体" panose="02010609060101010101" charset="-122"/>
                        <a:cs typeface="黑体" panose="02010609060101010101" charset="-122"/>
                      </a:endParaRPr>
                    </a:p>
                  </a:txBody>
                  <a:tcPr marL="0" marR="0" marT="0" marB="0" vert="horz"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800" b="0">
                          <a:latin typeface="黑体" panose="02010609060101010101" charset="-122"/>
                          <a:ea typeface="黑体" panose="02010609060101010101" charset="-122"/>
                          <a:cs typeface="Times New Roman" panose="02020503050405090304" charset="0"/>
                        </a:rPr>
                        <a:t>I-UC-51 </a:t>
                      </a:r>
                      <a:endParaRPr lang="en-US" altLang="en-US" sz="800" b="0">
                        <a:latin typeface="黑体" panose="02010609060101010101" charset="-122"/>
                        <a:ea typeface="黑体" panose="02010609060101010101" charset="-122"/>
                        <a:cs typeface="Times New Roman" panose="02020503050405090304" charset="0"/>
                      </a:endParaRPr>
                    </a:p>
                  </a:txBody>
                  <a:tcPr marL="0" marR="0" marT="0" marB="0" vert="horz"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800" b="0">
                          <a:latin typeface="黑体" panose="02010609060101010101" charset="-122"/>
                          <a:ea typeface="黑体" panose="02010609060101010101" charset="-122"/>
                          <a:cs typeface="Times New Roman" panose="02020503050405090304" charset="0"/>
                        </a:rPr>
                        <a:t>指导者搜索</a:t>
                      </a:r>
                      <a:endParaRPr lang="en-US" altLang="en-US" sz="800" b="0">
                        <a:latin typeface="黑体" panose="02010609060101010101" charset="-122"/>
                        <a:ea typeface="黑体" panose="02010609060101010101" charset="-122"/>
                        <a:cs typeface="Times New Roman" panose="02020503050405090304" charset="0"/>
                      </a:endParaRPr>
                    </a:p>
                  </a:txBody>
                  <a:tcPr marL="0" marR="0" marT="0" marB="0" vert="horz"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r>
              <a:tr h="389890">
                <a:tc>
                  <a:txBody>
                    <a:bodyPr/>
                    <a:p>
                      <a:pPr indent="0" algn="ctr">
                        <a:buNone/>
                      </a:pPr>
                      <a:r>
                        <a:rPr lang="en-US" sz="800" b="0">
                          <a:latin typeface="黑体" panose="02010609060101010101" charset="-122"/>
                          <a:ea typeface="黑体" panose="02010609060101010101" charset="-122"/>
                          <a:cs typeface="Times New Roman" panose="02020503050405090304" charset="0"/>
                        </a:rPr>
                        <a:t>6</a:t>
                      </a:r>
                      <a:endParaRPr lang="en-US" altLang="en-US" sz="800" b="0">
                        <a:latin typeface="黑体" panose="02010609060101010101" charset="-122"/>
                        <a:ea typeface="黑体" panose="02010609060101010101" charset="-122"/>
                        <a:cs typeface="Times New Roman" panose="02020503050405090304" charset="0"/>
                      </a:endParaRPr>
                    </a:p>
                  </a:txBody>
                  <a:tcPr marL="0" marR="0" marT="0" marB="0" vert="horz"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800" b="0">
                          <a:latin typeface="黑体" panose="02010609060101010101" charset="-122"/>
                          <a:ea typeface="黑体" panose="02010609060101010101" charset="-122"/>
                          <a:cs typeface="Times New Roman" panose="02020503050405090304" charset="0"/>
                        </a:rPr>
                        <a:t>I-UC-83 </a:t>
                      </a:r>
                      <a:endParaRPr lang="en-US" altLang="en-US" sz="800" b="0">
                        <a:latin typeface="黑体" panose="02010609060101010101" charset="-122"/>
                        <a:ea typeface="黑体" panose="02010609060101010101" charset="-122"/>
                        <a:cs typeface="Times New Roman" panose="02020503050405090304" charset="0"/>
                      </a:endParaRPr>
                    </a:p>
                  </a:txBody>
                  <a:tcPr marL="0" marR="0" marT="0" marB="0" vert="horz"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800" b="0">
                          <a:latin typeface="黑体" panose="02010609060101010101" charset="-122"/>
                          <a:ea typeface="黑体" panose="02010609060101010101" charset="-122"/>
                          <a:cs typeface="Times New Roman" panose="02020503050405090304" charset="0"/>
                        </a:rPr>
                        <a:t>指导者实例分享</a:t>
                      </a:r>
                      <a:endParaRPr lang="en-US" altLang="en-US" sz="800" b="0">
                        <a:latin typeface="黑体" panose="02010609060101010101" charset="-122"/>
                        <a:ea typeface="黑体" panose="02010609060101010101" charset="-122"/>
                        <a:cs typeface="Times New Roman" panose="02020503050405090304" charset="0"/>
                      </a:endParaRPr>
                    </a:p>
                  </a:txBody>
                  <a:tcPr marL="0" marR="0" marT="0" marB="0" vert="horz"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800" b="0">
                          <a:latin typeface="黑体" panose="02010609060101010101" charset="-122"/>
                          <a:ea typeface="黑体" panose="02010609060101010101" charset="-122"/>
                          <a:cs typeface="黑体" panose="02010609060101010101" charset="-122"/>
                        </a:rPr>
                        <a:t>指导者需求用例(当前版本)  I-UC-83</a:t>
                      </a:r>
                      <a:endParaRPr lang="en-US" altLang="en-US" sz="800" b="0">
                        <a:latin typeface="黑体" panose="02010609060101010101" charset="-122"/>
                        <a:ea typeface="黑体" panose="02010609060101010101" charset="-122"/>
                        <a:cs typeface="黑体" panose="02010609060101010101" charset="-122"/>
                      </a:endParaRPr>
                    </a:p>
                  </a:txBody>
                  <a:tcPr marL="0" marR="0" marT="0" marB="0" vert="horz"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800" b="0">
                          <a:latin typeface="黑体" panose="02010609060101010101" charset="-122"/>
                          <a:ea typeface="黑体" panose="02010609060101010101" charset="-122"/>
                          <a:cs typeface="黑体" panose="02010609060101010101" charset="-122"/>
                        </a:rPr>
                        <a:t>指导者需求用例(当前版本)</a:t>
                      </a:r>
                      <a:endParaRPr lang="en-US" altLang="en-US" sz="800" b="0">
                        <a:latin typeface="黑体" panose="02010609060101010101" charset="-122"/>
                        <a:ea typeface="黑体" panose="02010609060101010101" charset="-122"/>
                        <a:cs typeface="黑体" panose="02010609060101010101" charset="-122"/>
                      </a:endParaRPr>
                    </a:p>
                  </a:txBody>
                  <a:tcPr marL="0" marR="0" marT="0" marB="0" vert="horz"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800" b="0">
                          <a:latin typeface="黑体" panose="02010609060101010101" charset="-122"/>
                          <a:ea typeface="黑体" panose="02010609060101010101" charset="-122"/>
                          <a:cs typeface="Times New Roman" panose="02020503050405090304" charset="0"/>
                        </a:rPr>
                        <a:t>I-UC-61 </a:t>
                      </a:r>
                      <a:endParaRPr lang="en-US" altLang="en-US" sz="800" b="0">
                        <a:latin typeface="黑体" panose="02010609060101010101" charset="-122"/>
                        <a:ea typeface="黑体" panose="02010609060101010101" charset="-122"/>
                        <a:cs typeface="Times New Roman" panose="02020503050405090304" charset="0"/>
                      </a:endParaRPr>
                    </a:p>
                  </a:txBody>
                  <a:tcPr marL="0" marR="0" marT="0" marB="0" vert="horz"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800" b="0">
                          <a:latin typeface="黑体" panose="02010609060101010101" charset="-122"/>
                          <a:ea typeface="黑体" panose="02010609060101010101" charset="-122"/>
                          <a:cs typeface="黑体" panose="02010609060101010101" charset="-122"/>
                        </a:rPr>
                        <a:t>指导者搜索查看实例-查看已加入成员</a:t>
                      </a:r>
                      <a:endParaRPr lang="en-US" altLang="en-US" sz="800" b="0">
                        <a:latin typeface="黑体" panose="02010609060101010101" charset="-122"/>
                        <a:ea typeface="黑体" panose="02010609060101010101" charset="-122"/>
                        <a:cs typeface="黑体" panose="02010609060101010101" charset="-122"/>
                      </a:endParaRPr>
                    </a:p>
                  </a:txBody>
                  <a:tcPr marL="0" marR="0" marT="0" marB="0" vert="horz"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r>
              <a:tr h="488315">
                <a:tc>
                  <a:txBody>
                    <a:bodyPr/>
                    <a:p>
                      <a:pPr indent="0" algn="ctr">
                        <a:buNone/>
                      </a:pPr>
                      <a:r>
                        <a:rPr lang="en-US" sz="800" b="0">
                          <a:latin typeface="黑体" panose="02010609060101010101" charset="-122"/>
                          <a:ea typeface="黑体" panose="02010609060101010101" charset="-122"/>
                          <a:cs typeface="Times New Roman" panose="02020503050405090304" charset="0"/>
                        </a:rPr>
                        <a:t>7</a:t>
                      </a:r>
                      <a:endParaRPr lang="en-US" altLang="en-US" sz="800" b="0">
                        <a:latin typeface="黑体" panose="02010609060101010101" charset="-122"/>
                        <a:ea typeface="黑体" panose="02010609060101010101" charset="-122"/>
                        <a:cs typeface="Times New Roman" panose="02020503050405090304" charset="0"/>
                      </a:endParaRPr>
                    </a:p>
                  </a:txBody>
                  <a:tcPr marL="0" marR="0" marT="0" marB="0" vert="horz"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800" b="0">
                          <a:latin typeface="黑体" panose="02010609060101010101" charset="-122"/>
                          <a:ea typeface="黑体" panose="02010609060101010101" charset="-122"/>
                          <a:cs typeface="Times New Roman" panose="02020503050405090304" charset="0"/>
                        </a:rPr>
                        <a:t>I-UC-83 </a:t>
                      </a:r>
                      <a:endParaRPr lang="en-US" altLang="en-US" sz="800" b="0">
                        <a:latin typeface="黑体" panose="02010609060101010101" charset="-122"/>
                        <a:ea typeface="黑体" panose="02010609060101010101" charset="-122"/>
                        <a:cs typeface="Times New Roman" panose="02020503050405090304" charset="0"/>
                      </a:endParaRPr>
                    </a:p>
                  </a:txBody>
                  <a:tcPr marL="0" marR="0" marT="0" marB="0" vert="horz"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800" b="0">
                          <a:latin typeface="黑体" panose="02010609060101010101" charset="-122"/>
                          <a:ea typeface="黑体" panose="02010609060101010101" charset="-122"/>
                          <a:cs typeface="Times New Roman" panose="02020503050405090304" charset="0"/>
                        </a:rPr>
                        <a:t>指导者实例分享</a:t>
                      </a:r>
                      <a:endParaRPr lang="en-US" altLang="en-US" sz="800" b="0">
                        <a:latin typeface="黑体" panose="02010609060101010101" charset="-122"/>
                        <a:ea typeface="黑体" panose="02010609060101010101" charset="-122"/>
                        <a:cs typeface="Times New Roman" panose="02020503050405090304" charset="0"/>
                      </a:endParaRPr>
                    </a:p>
                  </a:txBody>
                  <a:tcPr marL="0" marR="0" marT="0" marB="0" vert="horz"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800" b="0">
                          <a:latin typeface="黑体" panose="02010609060101010101" charset="-122"/>
                          <a:ea typeface="黑体" panose="02010609060101010101" charset="-122"/>
                          <a:cs typeface="黑体" panose="02010609060101010101" charset="-122"/>
                        </a:rPr>
                        <a:t>指导者需求用例(当前版本)  I-UC-83</a:t>
                      </a:r>
                      <a:endParaRPr lang="en-US" altLang="en-US" sz="800" b="0">
                        <a:latin typeface="黑体" panose="02010609060101010101" charset="-122"/>
                        <a:ea typeface="黑体" panose="02010609060101010101" charset="-122"/>
                        <a:cs typeface="黑体" panose="02010609060101010101" charset="-122"/>
                      </a:endParaRPr>
                    </a:p>
                  </a:txBody>
                  <a:tcPr marL="0" marR="0" marT="0" marB="0" vert="horz"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800" b="0">
                          <a:latin typeface="黑体" panose="02010609060101010101" charset="-122"/>
                          <a:ea typeface="黑体" panose="02010609060101010101" charset="-122"/>
                          <a:cs typeface="黑体" panose="02010609060101010101" charset="-122"/>
                        </a:rPr>
                        <a:t>指导者需求用例(当前版本)</a:t>
                      </a:r>
                      <a:endParaRPr lang="en-US" altLang="en-US" sz="800" b="0">
                        <a:latin typeface="黑体" panose="02010609060101010101" charset="-122"/>
                        <a:ea typeface="黑体" panose="02010609060101010101" charset="-122"/>
                        <a:cs typeface="黑体" panose="02010609060101010101" charset="-122"/>
                      </a:endParaRPr>
                    </a:p>
                  </a:txBody>
                  <a:tcPr marL="0" marR="0" marT="0" marB="0" vert="horz"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800" b="0">
                          <a:latin typeface="黑体" panose="02010609060101010101" charset="-122"/>
                          <a:ea typeface="黑体" panose="02010609060101010101" charset="-122"/>
                          <a:cs typeface="Times New Roman" panose="02020503050405090304" charset="0"/>
                        </a:rPr>
                        <a:t>I-UC-24 </a:t>
                      </a:r>
                      <a:endParaRPr lang="en-US" altLang="en-US" sz="800" b="0">
                        <a:latin typeface="黑体" panose="02010609060101010101" charset="-122"/>
                        <a:ea typeface="黑体" panose="02010609060101010101" charset="-122"/>
                        <a:cs typeface="Times New Roman" panose="02020503050405090304" charset="0"/>
                      </a:endParaRPr>
                    </a:p>
                  </a:txBody>
                  <a:tcPr marL="0" marR="0" marT="0" marB="0" vert="horz"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800" b="0">
                          <a:latin typeface="黑体" panose="02010609060101010101" charset="-122"/>
                          <a:ea typeface="黑体" panose="02010609060101010101" charset="-122"/>
                          <a:cs typeface="黑体" panose="02010609060101010101" charset="-122"/>
                        </a:rPr>
                        <a:t>指导者主页一览参与项目-查看具体实例</a:t>
                      </a:r>
                      <a:endParaRPr lang="en-US" altLang="en-US" sz="800" b="0">
                        <a:latin typeface="黑体" panose="02010609060101010101" charset="-122"/>
                        <a:ea typeface="黑体" panose="02010609060101010101" charset="-122"/>
                        <a:cs typeface="黑体" panose="02010609060101010101" charset="-122"/>
                      </a:endParaRPr>
                    </a:p>
                  </a:txBody>
                  <a:tcPr marL="0" marR="0" marT="0" marB="0" vert="horz"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r>
              <a:tr h="391160">
                <a:tc>
                  <a:txBody>
                    <a:bodyPr/>
                    <a:p>
                      <a:pPr indent="0" algn="ctr">
                        <a:buNone/>
                      </a:pPr>
                      <a:r>
                        <a:rPr lang="en-US" sz="800" b="0">
                          <a:latin typeface="黑体" panose="02010609060101010101" charset="-122"/>
                          <a:ea typeface="黑体" panose="02010609060101010101" charset="-122"/>
                          <a:cs typeface="Times New Roman" panose="02020503050405090304" charset="0"/>
                        </a:rPr>
                        <a:t>8</a:t>
                      </a:r>
                      <a:endParaRPr lang="en-US" altLang="en-US" sz="800" b="0">
                        <a:latin typeface="黑体" panose="02010609060101010101" charset="-122"/>
                        <a:ea typeface="黑体" panose="02010609060101010101" charset="-122"/>
                        <a:cs typeface="Times New Roman" panose="02020503050405090304" charset="0"/>
                      </a:endParaRPr>
                    </a:p>
                  </a:txBody>
                  <a:tcPr marL="0" marR="0" marT="0" marB="0" vert="horz"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800" b="0">
                          <a:latin typeface="黑体" panose="02010609060101010101" charset="-122"/>
                          <a:ea typeface="黑体" panose="02010609060101010101" charset="-122"/>
                          <a:cs typeface="Times New Roman" panose="02020503050405090304" charset="0"/>
                        </a:rPr>
                        <a:t>I-UC-83 </a:t>
                      </a:r>
                      <a:endParaRPr lang="en-US" altLang="en-US" sz="800" b="0">
                        <a:latin typeface="黑体" panose="02010609060101010101" charset="-122"/>
                        <a:ea typeface="黑体" panose="02010609060101010101" charset="-122"/>
                        <a:cs typeface="Times New Roman" panose="02020503050405090304" charset="0"/>
                      </a:endParaRPr>
                    </a:p>
                  </a:txBody>
                  <a:tcPr marL="0" marR="0" marT="0" marB="0" vert="horz"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800" b="0">
                          <a:latin typeface="黑体" panose="02010609060101010101" charset="-122"/>
                          <a:ea typeface="黑体" panose="02010609060101010101" charset="-122"/>
                          <a:cs typeface="Times New Roman" panose="02020503050405090304" charset="0"/>
                        </a:rPr>
                        <a:t>指导者实例分享</a:t>
                      </a:r>
                      <a:endParaRPr lang="en-US" altLang="en-US" sz="800" b="0">
                        <a:latin typeface="黑体" panose="02010609060101010101" charset="-122"/>
                        <a:ea typeface="黑体" panose="02010609060101010101" charset="-122"/>
                        <a:cs typeface="Times New Roman" panose="02020503050405090304" charset="0"/>
                      </a:endParaRPr>
                    </a:p>
                  </a:txBody>
                  <a:tcPr marL="0" marR="0" marT="0" marB="0" vert="horz"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800" b="0">
                          <a:latin typeface="黑体" panose="02010609060101010101" charset="-122"/>
                          <a:ea typeface="黑体" panose="02010609060101010101" charset="-122"/>
                          <a:cs typeface="黑体" panose="02010609060101010101" charset="-122"/>
                        </a:rPr>
                        <a:t>指导者需求用例(当前版本)  I-UC-83</a:t>
                      </a:r>
                      <a:endParaRPr lang="en-US" altLang="en-US" sz="800" b="0">
                        <a:latin typeface="黑体" panose="02010609060101010101" charset="-122"/>
                        <a:ea typeface="黑体" panose="02010609060101010101" charset="-122"/>
                        <a:cs typeface="黑体" panose="02010609060101010101" charset="-122"/>
                      </a:endParaRPr>
                    </a:p>
                  </a:txBody>
                  <a:tcPr marL="0" marR="0" marT="0" marB="0" vert="horz"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800" b="0">
                          <a:latin typeface="黑体" panose="02010609060101010101" charset="-122"/>
                          <a:ea typeface="黑体" panose="02010609060101010101" charset="-122"/>
                          <a:cs typeface="黑体" panose="02010609060101010101" charset="-122"/>
                        </a:rPr>
                        <a:t>指导者需求用例(当前版本)</a:t>
                      </a:r>
                      <a:endParaRPr lang="en-US" altLang="en-US" sz="800" b="0">
                        <a:latin typeface="黑体" panose="02010609060101010101" charset="-122"/>
                        <a:ea typeface="黑体" panose="02010609060101010101" charset="-122"/>
                        <a:cs typeface="黑体" panose="02010609060101010101" charset="-122"/>
                      </a:endParaRPr>
                    </a:p>
                  </a:txBody>
                  <a:tcPr marL="0" marR="0" marT="0" marB="0" vert="horz"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800" b="0">
                          <a:latin typeface="黑体" panose="02010609060101010101" charset="-122"/>
                          <a:ea typeface="黑体" panose="02010609060101010101" charset="-122"/>
                          <a:cs typeface="Times New Roman" panose="02020503050405090304" charset="0"/>
                        </a:rPr>
                        <a:t>I-UC-62 </a:t>
                      </a:r>
                      <a:endParaRPr lang="en-US" altLang="en-US" sz="800" b="0">
                        <a:latin typeface="黑体" panose="02010609060101010101" charset="-122"/>
                        <a:ea typeface="黑体" panose="02010609060101010101" charset="-122"/>
                        <a:cs typeface="Times New Roman" panose="02020503050405090304" charset="0"/>
                      </a:endParaRPr>
                    </a:p>
                  </a:txBody>
                  <a:tcPr marL="0" marR="0" marT="0" marB="0" vert="horz"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800" b="0">
                          <a:latin typeface="黑体" panose="02010609060101010101" charset="-122"/>
                          <a:ea typeface="黑体" panose="02010609060101010101" charset="-122"/>
                          <a:cs typeface="黑体" panose="02010609060101010101" charset="-122"/>
                        </a:rPr>
                        <a:t>指导者搜索查看实例-查看实例动态</a:t>
                      </a:r>
                      <a:endParaRPr lang="en-US" altLang="en-US" sz="800" b="0">
                        <a:latin typeface="黑体" panose="02010609060101010101" charset="-122"/>
                        <a:ea typeface="黑体" panose="02010609060101010101" charset="-122"/>
                        <a:cs typeface="黑体" panose="02010609060101010101" charset="-122"/>
                      </a:endParaRPr>
                    </a:p>
                  </a:txBody>
                  <a:tcPr marL="0" marR="0" marT="0" marB="0" vert="horz"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r>
              <a:tr h="585470">
                <a:tc>
                  <a:txBody>
                    <a:bodyPr/>
                    <a:p>
                      <a:pPr indent="0" algn="ctr">
                        <a:buNone/>
                      </a:pPr>
                      <a:r>
                        <a:rPr lang="en-US" sz="800" b="0">
                          <a:latin typeface="黑体" panose="02010609060101010101" charset="-122"/>
                          <a:ea typeface="黑体" panose="02010609060101010101" charset="-122"/>
                          <a:cs typeface="Times New Roman" panose="02020503050405090304" charset="0"/>
                        </a:rPr>
                        <a:t>9</a:t>
                      </a:r>
                      <a:endParaRPr lang="en-US" altLang="en-US" sz="800" b="0">
                        <a:latin typeface="黑体" panose="02010609060101010101" charset="-122"/>
                        <a:ea typeface="黑体" panose="02010609060101010101" charset="-122"/>
                        <a:cs typeface="Times New Roman" panose="02020503050405090304" charset="0"/>
                      </a:endParaRPr>
                    </a:p>
                  </a:txBody>
                  <a:tcPr marL="0" marR="0" marT="0" marB="0" vert="horz"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800" b="0">
                          <a:latin typeface="黑体" panose="02010609060101010101" charset="-122"/>
                          <a:ea typeface="黑体" panose="02010609060101010101" charset="-122"/>
                          <a:cs typeface="Times New Roman" panose="02020503050405090304" charset="0"/>
                        </a:rPr>
                        <a:t>I-UC-83 </a:t>
                      </a:r>
                      <a:endParaRPr lang="en-US" altLang="en-US" sz="800" b="0">
                        <a:latin typeface="黑体" panose="02010609060101010101" charset="-122"/>
                        <a:ea typeface="黑体" panose="02010609060101010101" charset="-122"/>
                        <a:cs typeface="Times New Roman" panose="02020503050405090304" charset="0"/>
                      </a:endParaRPr>
                    </a:p>
                  </a:txBody>
                  <a:tcPr marL="0" marR="0" marT="0" marB="0" vert="horz"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800" b="0">
                          <a:latin typeface="黑体" panose="02010609060101010101" charset="-122"/>
                          <a:ea typeface="黑体" panose="02010609060101010101" charset="-122"/>
                          <a:cs typeface="Times New Roman" panose="02020503050405090304" charset="0"/>
                        </a:rPr>
                        <a:t>指导者实例分享</a:t>
                      </a:r>
                      <a:endParaRPr lang="en-US" altLang="en-US" sz="800" b="0">
                        <a:latin typeface="黑体" panose="02010609060101010101" charset="-122"/>
                        <a:ea typeface="黑体" panose="02010609060101010101" charset="-122"/>
                        <a:cs typeface="Times New Roman" panose="02020503050405090304" charset="0"/>
                      </a:endParaRPr>
                    </a:p>
                  </a:txBody>
                  <a:tcPr marL="0" marR="0" marT="0" marB="0" vert="horz"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800" b="0">
                          <a:latin typeface="黑体" panose="02010609060101010101" charset="-122"/>
                          <a:ea typeface="黑体" panose="02010609060101010101" charset="-122"/>
                          <a:cs typeface="黑体" panose="02010609060101010101" charset="-122"/>
                        </a:rPr>
                        <a:t>指导者需求用例(当前版本)  I-UC-83</a:t>
                      </a:r>
                      <a:endParaRPr lang="en-US" altLang="en-US" sz="800" b="0">
                        <a:latin typeface="黑体" panose="02010609060101010101" charset="-122"/>
                        <a:ea typeface="黑体" panose="02010609060101010101" charset="-122"/>
                        <a:cs typeface="黑体" panose="02010609060101010101" charset="-122"/>
                      </a:endParaRPr>
                    </a:p>
                  </a:txBody>
                  <a:tcPr marL="0" marR="0" marT="0" marB="0" vert="horz"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800" b="0">
                          <a:latin typeface="黑体" panose="02010609060101010101" charset="-122"/>
                          <a:ea typeface="黑体" panose="02010609060101010101" charset="-122"/>
                          <a:cs typeface="黑体" panose="02010609060101010101" charset="-122"/>
                        </a:rPr>
                        <a:t>指导者需求用例(当前版本)</a:t>
                      </a:r>
                      <a:endParaRPr lang="en-US" altLang="en-US" sz="800" b="0">
                        <a:latin typeface="黑体" panose="02010609060101010101" charset="-122"/>
                        <a:ea typeface="黑体" panose="02010609060101010101" charset="-122"/>
                        <a:cs typeface="黑体" panose="02010609060101010101" charset="-122"/>
                      </a:endParaRPr>
                    </a:p>
                  </a:txBody>
                  <a:tcPr marL="0" marR="0" marT="0" marB="0" vert="horz"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800" b="0">
                          <a:latin typeface="黑体" panose="02010609060101010101" charset="-122"/>
                          <a:ea typeface="黑体" panose="02010609060101010101" charset="-122"/>
                          <a:cs typeface="Times New Roman" panose="02020503050405090304" charset="0"/>
                        </a:rPr>
                        <a:t>I-UC-26 </a:t>
                      </a:r>
                      <a:endParaRPr lang="en-US" altLang="en-US" sz="800" b="0">
                        <a:latin typeface="黑体" panose="02010609060101010101" charset="-122"/>
                        <a:ea typeface="黑体" panose="02010609060101010101" charset="-122"/>
                        <a:cs typeface="Times New Roman" panose="02020503050405090304" charset="0"/>
                      </a:endParaRPr>
                    </a:p>
                  </a:txBody>
                  <a:tcPr marL="0" marR="0" marT="0" marB="0" vert="horz"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800" b="0">
                          <a:latin typeface="黑体" panose="02010609060101010101" charset="-122"/>
                          <a:ea typeface="黑体" panose="02010609060101010101" charset="-122"/>
                          <a:cs typeface="黑体" panose="02010609060101010101" charset="-122"/>
                        </a:rPr>
                        <a:t>指导者主页一览参与项目-查看具体实例-查看实例动态</a:t>
                      </a:r>
                      <a:endParaRPr lang="en-US" altLang="en-US" sz="800" b="0">
                        <a:latin typeface="黑体" panose="02010609060101010101" charset="-122"/>
                        <a:ea typeface="黑体" panose="02010609060101010101" charset="-122"/>
                        <a:cs typeface="黑体" panose="02010609060101010101" charset="-122"/>
                      </a:endParaRPr>
                    </a:p>
                  </a:txBody>
                  <a:tcPr marL="0" marR="0" marT="0" marB="0" vert="horz"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r>
              <a:tr h="391795">
                <a:tc>
                  <a:txBody>
                    <a:bodyPr/>
                    <a:p>
                      <a:pPr indent="0" algn="ctr">
                        <a:buNone/>
                      </a:pPr>
                      <a:r>
                        <a:rPr lang="en-US" sz="800" b="0">
                          <a:latin typeface="黑体" panose="02010609060101010101" charset="-122"/>
                          <a:ea typeface="黑体" panose="02010609060101010101" charset="-122"/>
                          <a:cs typeface="Times New Roman" panose="02020503050405090304" charset="0"/>
                        </a:rPr>
                        <a:t>10</a:t>
                      </a:r>
                      <a:endParaRPr lang="en-US" altLang="en-US" sz="800" b="0">
                        <a:latin typeface="黑体" panose="02010609060101010101" charset="-122"/>
                        <a:ea typeface="黑体" panose="02010609060101010101" charset="-122"/>
                        <a:cs typeface="Times New Roman" panose="02020503050405090304" charset="0"/>
                      </a:endParaRPr>
                    </a:p>
                  </a:txBody>
                  <a:tcPr marL="0" marR="0" marT="0" marB="0" vert="horz"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800" b="0">
                          <a:latin typeface="黑体" panose="02010609060101010101" charset="-122"/>
                          <a:ea typeface="黑体" panose="02010609060101010101" charset="-122"/>
                          <a:cs typeface="Times New Roman" panose="02020503050405090304" charset="0"/>
                        </a:rPr>
                        <a:t>I-UC-83 </a:t>
                      </a:r>
                      <a:endParaRPr lang="en-US" altLang="en-US" sz="800" b="0">
                        <a:latin typeface="黑体" panose="02010609060101010101" charset="-122"/>
                        <a:ea typeface="黑体" panose="02010609060101010101" charset="-122"/>
                        <a:cs typeface="Times New Roman" panose="02020503050405090304" charset="0"/>
                      </a:endParaRPr>
                    </a:p>
                  </a:txBody>
                  <a:tcPr marL="0" marR="0" marT="0" marB="0" vert="horz"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800" b="0">
                          <a:latin typeface="黑体" panose="02010609060101010101" charset="-122"/>
                          <a:ea typeface="黑体" panose="02010609060101010101" charset="-122"/>
                          <a:cs typeface="Times New Roman" panose="02020503050405090304" charset="0"/>
                        </a:rPr>
                        <a:t>指导者实例分享</a:t>
                      </a:r>
                      <a:endParaRPr lang="en-US" altLang="en-US" sz="800" b="0">
                        <a:latin typeface="黑体" panose="02010609060101010101" charset="-122"/>
                        <a:ea typeface="黑体" panose="02010609060101010101" charset="-122"/>
                        <a:cs typeface="Times New Roman" panose="02020503050405090304" charset="0"/>
                      </a:endParaRPr>
                    </a:p>
                  </a:txBody>
                  <a:tcPr marL="0" marR="0" marT="0" marB="0" vert="horz"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800" b="0">
                          <a:latin typeface="黑体" panose="02010609060101010101" charset="-122"/>
                          <a:ea typeface="黑体" panose="02010609060101010101" charset="-122"/>
                          <a:cs typeface="黑体" panose="02010609060101010101" charset="-122"/>
                        </a:rPr>
                        <a:t>指导者需求用例(当前版本)  I-UC-83</a:t>
                      </a:r>
                      <a:endParaRPr lang="en-US" altLang="en-US" sz="800" b="0">
                        <a:latin typeface="黑体" panose="02010609060101010101" charset="-122"/>
                        <a:ea typeface="黑体" panose="02010609060101010101" charset="-122"/>
                        <a:cs typeface="黑体" panose="02010609060101010101" charset="-122"/>
                      </a:endParaRPr>
                    </a:p>
                  </a:txBody>
                  <a:tcPr marL="0" marR="0" marT="0" marB="0" vert="horz"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800" b="0">
                          <a:latin typeface="黑体" panose="02010609060101010101" charset="-122"/>
                          <a:ea typeface="黑体" panose="02010609060101010101" charset="-122"/>
                          <a:cs typeface="黑体" panose="02010609060101010101" charset="-122"/>
                        </a:rPr>
                        <a:t>指导者需求用例(当前版本)</a:t>
                      </a:r>
                      <a:endParaRPr lang="en-US" altLang="en-US" sz="800" b="0">
                        <a:latin typeface="黑体" panose="02010609060101010101" charset="-122"/>
                        <a:ea typeface="黑体" panose="02010609060101010101" charset="-122"/>
                        <a:cs typeface="黑体" panose="02010609060101010101" charset="-122"/>
                      </a:endParaRPr>
                    </a:p>
                  </a:txBody>
                  <a:tcPr marL="0" marR="0" marT="0" marB="0" vert="horz"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800" b="0">
                          <a:latin typeface="黑体" panose="02010609060101010101" charset="-122"/>
                          <a:ea typeface="黑体" panose="02010609060101010101" charset="-122"/>
                          <a:cs typeface="Times New Roman" panose="02020503050405090304" charset="0"/>
                        </a:rPr>
                        <a:t>I-UC-60 </a:t>
                      </a:r>
                      <a:endParaRPr lang="en-US" altLang="en-US" sz="800" b="0">
                        <a:latin typeface="黑体" panose="02010609060101010101" charset="-122"/>
                        <a:ea typeface="黑体" panose="02010609060101010101" charset="-122"/>
                        <a:cs typeface="Times New Roman" panose="02020503050405090304" charset="0"/>
                      </a:endParaRPr>
                    </a:p>
                  </a:txBody>
                  <a:tcPr marL="0" marR="0" marT="0" marB="0" vert="horz"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800" b="0">
                          <a:latin typeface="黑体" panose="02010609060101010101" charset="-122"/>
                          <a:ea typeface="黑体" panose="02010609060101010101" charset="-122"/>
                          <a:cs typeface="Times New Roman" panose="02020503050405090304" charset="0"/>
                        </a:rPr>
                        <a:t>指导者搜索查看实例</a:t>
                      </a:r>
                      <a:endParaRPr lang="en-US" altLang="en-US" sz="800" b="0">
                        <a:latin typeface="黑体" panose="02010609060101010101" charset="-122"/>
                        <a:ea typeface="黑体" panose="02010609060101010101" charset="-122"/>
                        <a:cs typeface="Times New Roman" panose="02020503050405090304" charset="0"/>
                      </a:endParaRPr>
                    </a:p>
                  </a:txBody>
                  <a:tcPr marL="0" marR="0" marT="0" marB="0" vert="horz"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r>
            </a:tbl>
          </a:graphicData>
        </a:graphic>
      </p:graphicFrame>
      <p:sp>
        <p:nvSpPr>
          <p:cNvPr id="8" name="文本框 7"/>
          <p:cNvSpPr txBox="1"/>
          <p:nvPr/>
        </p:nvSpPr>
        <p:spPr>
          <a:xfrm>
            <a:off x="411480" y="1644650"/>
            <a:ext cx="2520950" cy="1814830"/>
          </a:xfrm>
          <a:prstGeom prst="rect">
            <a:avLst/>
          </a:prstGeom>
          <a:noFill/>
          <a:ln w="9525">
            <a:noFill/>
          </a:ln>
        </p:spPr>
        <p:txBody>
          <a:bodyPr wrap="square">
            <a:spAutoFit/>
          </a:bodyPr>
          <a:p>
            <a:pPr indent="266700"/>
            <a:r>
              <a:rPr lang="zh-CN" altLang="en-US" sz="1600" b="0">
                <a:latin typeface="黑体" panose="02010609060101010101" charset="-122"/>
                <a:ea typeface="黑体" panose="02010609060101010101" charset="-122"/>
                <a:cs typeface="黑体" panose="02010609060101010101" charset="-122"/>
              </a:rPr>
              <a:t>具体影响：</a:t>
            </a:r>
            <a:endParaRPr lang="zh-CN" altLang="en-US" sz="1600" b="0">
              <a:latin typeface="黑体" panose="02010609060101010101" charset="-122"/>
              <a:ea typeface="黑体" panose="02010609060101010101" charset="-122"/>
              <a:cs typeface="黑体" panose="02010609060101010101" charset="-122"/>
            </a:endParaRPr>
          </a:p>
          <a:p>
            <a:pPr indent="266700"/>
            <a:r>
              <a:rPr lang="zh-CN" altLang="en-US" sz="1600" b="0">
                <a:latin typeface="黑体" panose="02010609060101010101" charset="-122"/>
                <a:ea typeface="黑体" panose="02010609060101010101" charset="-122"/>
                <a:cs typeface="黑体" panose="02010609060101010101" charset="-122"/>
              </a:rPr>
              <a:t>这里摘录了前</a:t>
            </a:r>
            <a:r>
              <a:rPr lang="en-US" altLang="zh-CN" sz="1600" b="0">
                <a:latin typeface="黑体" panose="02010609060101010101" charset="-122"/>
                <a:ea typeface="黑体" panose="02010609060101010101" charset="-122"/>
                <a:cs typeface="黑体" panose="02010609060101010101" charset="-122"/>
              </a:rPr>
              <a:t>10</a:t>
            </a:r>
            <a:r>
              <a:rPr lang="zh-CN" altLang="en-US" sz="1600" b="0">
                <a:latin typeface="黑体" panose="02010609060101010101" charset="-122"/>
                <a:ea typeface="黑体" panose="02010609060101010101" charset="-122"/>
                <a:cs typeface="黑体" panose="02010609060101010101" charset="-122"/>
              </a:rPr>
              <a:t>条</a:t>
            </a:r>
            <a:endParaRPr lang="zh-CN" altLang="en-US" sz="1600" b="0">
              <a:latin typeface="黑体" panose="02010609060101010101" charset="-122"/>
              <a:ea typeface="黑体" panose="02010609060101010101" charset="-122"/>
              <a:cs typeface="黑体" panose="02010609060101010101" charset="-122"/>
            </a:endParaRPr>
          </a:p>
          <a:p>
            <a:pPr indent="266700"/>
            <a:r>
              <a:rPr lang="zh-CN" altLang="en-US" sz="1600" b="0">
                <a:latin typeface="黑体" panose="02010609060101010101" charset="-122"/>
                <a:ea typeface="黑体" panose="02010609060101010101" charset="-122"/>
                <a:cs typeface="黑体" panose="02010609060101010101" charset="-122"/>
              </a:rPr>
              <a:t>影响用例</a:t>
            </a:r>
            <a:endParaRPr lang="zh-CN" altLang="en-US" sz="1600" b="0">
              <a:latin typeface="黑体" panose="02010609060101010101" charset="-122"/>
              <a:ea typeface="黑体" panose="02010609060101010101" charset="-122"/>
              <a:cs typeface="黑体" panose="02010609060101010101" charset="-122"/>
            </a:endParaRPr>
          </a:p>
          <a:p>
            <a:pPr indent="266700"/>
            <a:endParaRPr lang="zh-CN" altLang="en-US" sz="1600" b="0">
              <a:latin typeface="黑体" panose="02010609060101010101" charset="-122"/>
              <a:ea typeface="黑体" panose="02010609060101010101" charset="-122"/>
              <a:cs typeface="黑体" panose="02010609060101010101" charset="-122"/>
            </a:endParaRPr>
          </a:p>
          <a:p>
            <a:pPr indent="266700"/>
            <a:r>
              <a:rPr lang="zh-CN" altLang="en-US" sz="1600" b="0">
                <a:latin typeface="黑体" panose="02010609060101010101" charset="-122"/>
                <a:ea typeface="黑体" panose="02010609060101010101" charset="-122"/>
                <a:cs typeface="黑体" panose="02010609060101010101" charset="-122"/>
              </a:rPr>
              <a:t>详情请见</a:t>
            </a:r>
            <a:endParaRPr lang="zh-CN" altLang="en-US" sz="1600" b="0">
              <a:latin typeface="黑体" panose="02010609060101010101" charset="-122"/>
              <a:ea typeface="黑体" panose="02010609060101010101" charset="-122"/>
              <a:cs typeface="黑体" panose="02010609060101010101" charset="-122"/>
            </a:endParaRPr>
          </a:p>
          <a:p>
            <a:pPr indent="266700"/>
            <a:r>
              <a:rPr lang="zh-CN" altLang="en-US" sz="1600" b="0">
                <a:latin typeface="黑体" panose="02010609060101010101" charset="-122"/>
                <a:ea typeface="黑体" panose="02010609060101010101" charset="-122"/>
                <a:cs typeface="黑体" panose="02010609060101010101" charset="-122"/>
              </a:rPr>
              <a:t>《</a:t>
            </a:r>
            <a:r>
              <a:rPr lang="en-US" altLang="zh-CN" sz="1600" b="0">
                <a:latin typeface="黑体" panose="02010609060101010101" charset="-122"/>
                <a:ea typeface="黑体" panose="02010609060101010101" charset="-122"/>
                <a:cs typeface="黑体" panose="02010609060101010101" charset="-122"/>
              </a:rPr>
              <a:t>PRD2019-G10-</a:t>
            </a:r>
            <a:endParaRPr lang="en-US" altLang="zh-CN" sz="1600" b="0">
              <a:latin typeface="黑体" panose="02010609060101010101" charset="-122"/>
              <a:ea typeface="黑体" panose="02010609060101010101" charset="-122"/>
              <a:cs typeface="黑体" panose="02010609060101010101" charset="-122"/>
            </a:endParaRPr>
          </a:p>
          <a:p>
            <a:pPr indent="266700"/>
            <a:r>
              <a:rPr lang="zh-CN" altLang="en-US" sz="1600" b="0">
                <a:latin typeface="黑体" panose="02010609060101010101" charset="-122"/>
                <a:ea typeface="黑体" panose="02010609060101010101" charset="-122"/>
                <a:cs typeface="黑体" panose="02010609060101010101" charset="-122"/>
              </a:rPr>
              <a:t>需求变更影响分析》</a:t>
            </a:r>
            <a:endParaRPr lang="zh-CN" altLang="en-US" sz="1600" b="0">
              <a:latin typeface="黑体" panose="02010609060101010101" charset="-122"/>
              <a:ea typeface="黑体" panose="02010609060101010101" charset="-122"/>
              <a:cs typeface="黑体" panose="02010609060101010101" charset="-122"/>
            </a:endParaRPr>
          </a:p>
        </p:txBody>
      </p:sp>
    </p:spTree>
  </p:cSld>
  <p:clrMapOvr>
    <a:masterClrMapping/>
  </p:clrMapOvr>
  <p:transition advClick="0" advTm="7000">
    <p:pull dir="l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down)">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圆角矩形 1"/>
          <p:cNvSpPr>
            <a:spLocks noChangeArrowheads="1"/>
          </p:cNvSpPr>
          <p:nvPr/>
        </p:nvSpPr>
        <p:spPr bwMode="auto">
          <a:xfrm>
            <a:off x="361950" y="229235"/>
            <a:ext cx="1495425" cy="343535"/>
          </a:xfrm>
          <a:prstGeom prst="roundRect">
            <a:avLst>
              <a:gd name="adj" fmla="val 50000"/>
            </a:avLst>
          </a:prstGeom>
          <a:solidFill>
            <a:schemeClr val="accent1"/>
          </a:solidFill>
          <a:ln w="12700" algn="ctr">
            <a:noFill/>
            <a:miter lim="800000"/>
          </a:ln>
          <a:effectLst>
            <a:outerShdw blurRad="317500" dist="190500" dir="9000000" algn="r" rotWithShape="0">
              <a:prstClr val="black">
                <a:alpha val="40000"/>
              </a:prstClr>
            </a:outerShdw>
          </a:effectLst>
        </p:spPr>
        <p:txBody>
          <a:bodyPr lIns="91438" tIns="45719" rIns="91438" bIns="45719" anchor="ctr"/>
          <a:p>
            <a:pPr algn="ctr" defTabSz="913130">
              <a:defRPr/>
            </a:pPr>
            <a:r>
              <a:rPr lang="zh-CN" altLang="en-US">
                <a:solidFill>
                  <a:schemeClr val="bg1"/>
                </a:solidFill>
              </a:rPr>
              <a:t>需求变更</a:t>
            </a:r>
            <a:endParaRPr lang="zh-CN" altLang="en-US">
              <a:solidFill>
                <a:schemeClr val="bg1"/>
              </a:solidFill>
            </a:endParaRPr>
          </a:p>
        </p:txBody>
      </p:sp>
      <p:sp>
        <p:nvSpPr>
          <p:cNvPr id="6" name="文本框 5"/>
          <p:cNvSpPr txBox="1"/>
          <p:nvPr/>
        </p:nvSpPr>
        <p:spPr>
          <a:xfrm>
            <a:off x="1857375" y="109220"/>
            <a:ext cx="6967220" cy="583565"/>
          </a:xfrm>
          <a:prstGeom prst="rect">
            <a:avLst/>
          </a:prstGeom>
          <a:noFill/>
          <a:ln w="9525">
            <a:noFill/>
          </a:ln>
        </p:spPr>
        <p:txBody>
          <a:bodyPr wrap="square">
            <a:spAutoFit/>
          </a:bodyPr>
          <a:p>
            <a:pPr indent="266700"/>
            <a:r>
              <a:rPr sz="1600" b="1">
                <a:latin typeface="华文楷体" panose="02010600040101010101" charset="-122"/>
                <a:ea typeface="华文楷体" panose="02010600040101010101" charset="-122"/>
                <a:cs typeface="华文楷体" panose="02010600040101010101" charset="-122"/>
              </a:rPr>
              <a:t>45.针对变更的影响，在项目计划中，建议的变更如何影响任务的执行顺序、依赖性、工作量或进度？</a:t>
            </a:r>
            <a:endParaRPr sz="1600" b="1">
              <a:latin typeface="华文楷体" panose="02010600040101010101" charset="-122"/>
              <a:ea typeface="华文楷体" panose="02010600040101010101" charset="-122"/>
              <a:cs typeface="华文楷体" panose="02010600040101010101" charset="-122"/>
            </a:endParaRPr>
          </a:p>
        </p:txBody>
      </p:sp>
      <p:graphicFrame>
        <p:nvGraphicFramePr>
          <p:cNvPr id="8" name="表格 7"/>
          <p:cNvGraphicFramePr>
            <a:graphicFrameLocks noGrp="1"/>
          </p:cNvGraphicFramePr>
          <p:nvPr>
            <p:custDataLst>
              <p:tags r:id="rId1"/>
            </p:custDataLst>
          </p:nvPr>
        </p:nvGraphicFramePr>
        <p:xfrm>
          <a:off x="1343660" y="692785"/>
          <a:ext cx="7108825" cy="4320540"/>
        </p:xfrm>
        <a:graphic>
          <a:graphicData uri="http://schemas.openxmlformats.org/drawingml/2006/table">
            <a:tbl>
              <a:tblPr firstRow="1" firstCol="1" bandRow="1">
                <a:tableStyleId>{616DA210-FB5B-4158-B5E0-FEB733F419BA}</a:tableStyleId>
              </a:tblPr>
              <a:tblGrid>
                <a:gridCol w="2074545"/>
                <a:gridCol w="2074545"/>
                <a:gridCol w="1479550"/>
                <a:gridCol w="1480185"/>
              </a:tblGrid>
              <a:tr h="205740">
                <a:tc>
                  <a:txBody>
                    <a:bodyPr/>
                    <a:p>
                      <a:pPr algn="just">
                        <a:lnSpc>
                          <a:spcPct val="150000"/>
                        </a:lnSpc>
                        <a:spcAft>
                          <a:spcPts val="0"/>
                        </a:spcAft>
                      </a:pPr>
                      <a:r>
                        <a:rPr lang="zh-CN" sz="900" kern="100">
                          <a:solidFill>
                            <a:schemeClr val="bg1"/>
                          </a:solidFill>
                          <a:effectLst/>
                        </a:rPr>
                        <a:t>变更</a:t>
                      </a:r>
                      <a:r>
                        <a:rPr lang="en-US" sz="900" kern="100">
                          <a:solidFill>
                            <a:schemeClr val="bg1"/>
                          </a:solidFill>
                          <a:effectLst/>
                        </a:rPr>
                        <a:t>ID</a:t>
                      </a:r>
                      <a:endParaRPr lang="en-US" sz="900" kern="100">
                        <a:solidFill>
                          <a:schemeClr val="bg1"/>
                        </a:solidFill>
                        <a:effectLst/>
                      </a:endParaRPr>
                    </a:p>
                  </a:txBody>
                  <a:tcPr marL="19427" marR="19427" marT="0" marB="0">
                    <a:solidFill>
                      <a:schemeClr val="accent1"/>
                    </a:solidFill>
                  </a:tcPr>
                </a:tc>
                <a:tc>
                  <a:txBody>
                    <a:bodyPr/>
                    <a:p>
                      <a:pPr algn="just">
                        <a:lnSpc>
                          <a:spcPct val="150000"/>
                        </a:lnSpc>
                        <a:spcAft>
                          <a:spcPts val="0"/>
                        </a:spcAft>
                      </a:pPr>
                      <a:r>
                        <a:rPr lang="en-US" sz="900" kern="100" dirty="0">
                          <a:effectLst/>
                        </a:rPr>
                        <a:t>CUC-01</a:t>
                      </a:r>
                      <a:endParaRPr lang="en-US" sz="900" kern="100" dirty="0">
                        <a:effectLst/>
                      </a:endParaRPr>
                    </a:p>
                  </a:txBody>
                  <a:tcPr marL="19427" marR="19427" marT="0" marB="0"/>
                </a:tc>
                <a:tc>
                  <a:txBody>
                    <a:bodyPr/>
                    <a:p>
                      <a:pPr algn="just">
                        <a:lnSpc>
                          <a:spcPct val="150000"/>
                        </a:lnSpc>
                        <a:spcAft>
                          <a:spcPts val="0"/>
                        </a:spcAft>
                      </a:pPr>
                      <a:r>
                        <a:rPr lang="zh-CN" sz="900" kern="100">
                          <a:solidFill>
                            <a:schemeClr val="bg1"/>
                          </a:solidFill>
                          <a:effectLst/>
                        </a:rPr>
                        <a:t>评估人</a:t>
                      </a:r>
                      <a:endParaRPr lang="zh-CN" sz="900" kern="100">
                        <a:solidFill>
                          <a:schemeClr val="bg1"/>
                        </a:solidFill>
                        <a:effectLst/>
                      </a:endParaRPr>
                    </a:p>
                  </a:txBody>
                  <a:tcPr marL="19427" marR="19427" marT="0" marB="0">
                    <a:solidFill>
                      <a:schemeClr val="accent1"/>
                    </a:solidFill>
                  </a:tcPr>
                </a:tc>
                <a:tc>
                  <a:txBody>
                    <a:bodyPr/>
                    <a:p>
                      <a:pPr algn="just">
                        <a:lnSpc>
                          <a:spcPct val="150000"/>
                        </a:lnSpc>
                        <a:spcAft>
                          <a:spcPts val="0"/>
                        </a:spcAft>
                      </a:pPr>
                      <a:r>
                        <a:rPr lang="zh-CN" altLang="en-US" sz="900" kern="100">
                          <a:effectLst/>
                        </a:rPr>
                        <a:t>周南</a:t>
                      </a:r>
                      <a:endParaRPr lang="zh-CN" altLang="en-US" sz="900" kern="100">
                        <a:effectLst/>
                      </a:endParaRPr>
                    </a:p>
                  </a:txBody>
                  <a:tcPr marL="19427" marR="19427" marT="0" marB="0"/>
                </a:tc>
              </a:tr>
              <a:tr h="205740">
                <a:tc>
                  <a:txBody>
                    <a:bodyPr/>
                    <a:p>
                      <a:pPr algn="just">
                        <a:lnSpc>
                          <a:spcPct val="150000"/>
                        </a:lnSpc>
                        <a:spcAft>
                          <a:spcPts val="0"/>
                        </a:spcAft>
                      </a:pPr>
                      <a:r>
                        <a:rPr lang="zh-CN" sz="900" kern="100">
                          <a:solidFill>
                            <a:schemeClr val="bg1"/>
                          </a:solidFill>
                          <a:effectLst/>
                        </a:rPr>
                        <a:t>标题</a:t>
                      </a:r>
                      <a:endParaRPr lang="zh-CN" sz="900" kern="100">
                        <a:solidFill>
                          <a:schemeClr val="bg1"/>
                        </a:solidFill>
                        <a:effectLst/>
                      </a:endParaRPr>
                    </a:p>
                  </a:txBody>
                  <a:tcPr marL="19427" marR="19427" marT="0" marB="0">
                    <a:solidFill>
                      <a:schemeClr val="accent1"/>
                    </a:solidFill>
                  </a:tcPr>
                </a:tc>
                <a:tc gridSpan="3">
                  <a:txBody>
                    <a:bodyPr/>
                    <a:p>
                      <a:pPr algn="just">
                        <a:lnSpc>
                          <a:spcPct val="150000"/>
                        </a:lnSpc>
                        <a:spcAft>
                          <a:spcPts val="0"/>
                        </a:spcAft>
                      </a:pPr>
                      <a:r>
                        <a:rPr lang="zh-CN" sz="900" kern="100">
                          <a:effectLst/>
                        </a:rPr>
                        <a:t>指导者用户实例分享功能</a:t>
                      </a:r>
                      <a:endParaRPr lang="zh-CN" sz="900" kern="100">
                        <a:effectLst/>
                      </a:endParaRPr>
                    </a:p>
                  </a:txBody>
                  <a:tcPr marL="19427" marR="19427" marT="0" marB="0">
                    <a:noFill/>
                  </a:tcPr>
                </a:tc>
                <a:tc hMerge="1">
                  <a:tcPr/>
                </a:tc>
                <a:tc hMerge="1">
                  <a:tcPr/>
                </a:tc>
              </a:tr>
              <a:tr h="411480">
                <a:tc>
                  <a:txBody>
                    <a:bodyPr/>
                    <a:p>
                      <a:pPr algn="just">
                        <a:lnSpc>
                          <a:spcPct val="150000"/>
                        </a:lnSpc>
                        <a:spcAft>
                          <a:spcPts val="0"/>
                        </a:spcAft>
                      </a:pPr>
                      <a:r>
                        <a:rPr lang="zh-CN" sz="900" kern="100">
                          <a:solidFill>
                            <a:schemeClr val="bg1"/>
                          </a:solidFill>
                          <a:effectLst/>
                        </a:rPr>
                        <a:t>描述</a:t>
                      </a:r>
                      <a:endParaRPr lang="zh-CN" sz="900" kern="100">
                        <a:solidFill>
                          <a:schemeClr val="bg1"/>
                        </a:solidFill>
                        <a:effectLst/>
                      </a:endParaRPr>
                    </a:p>
                  </a:txBody>
                  <a:tcPr marL="19427" marR="19427" marT="0" marB="0">
                    <a:solidFill>
                      <a:schemeClr val="accent1"/>
                    </a:solidFill>
                  </a:tcPr>
                </a:tc>
                <a:tc gridSpan="3">
                  <a:txBody>
                    <a:bodyPr/>
                    <a:p>
                      <a:pPr algn="just">
                        <a:lnSpc>
                          <a:spcPct val="150000"/>
                        </a:lnSpc>
                        <a:spcAft>
                          <a:spcPts val="0"/>
                        </a:spcAft>
                      </a:pPr>
                      <a:r>
                        <a:rPr lang="zh-CN" sz="900" kern="100" dirty="0">
                          <a:effectLst/>
                        </a:rPr>
                        <a:t>指导者增加实例分享功能，具体形式是外部链接，可在常用</a:t>
                      </a:r>
                      <a:r>
                        <a:rPr lang="en-US" altLang="zh-CN" sz="900" kern="100" dirty="0">
                          <a:effectLst/>
                        </a:rPr>
                        <a:t>app</a:t>
                      </a:r>
                      <a:r>
                        <a:rPr lang="zh-CN" altLang="en-US" sz="900" kern="100" dirty="0">
                          <a:effectLst/>
                        </a:rPr>
                        <a:t>上进行案例教学系统</a:t>
                      </a:r>
                      <a:r>
                        <a:rPr lang="en-US" altLang="zh-CN" sz="900" kern="100" dirty="0">
                          <a:effectLst/>
                        </a:rPr>
                        <a:t>app</a:t>
                      </a:r>
                      <a:r>
                        <a:rPr lang="zh-CN" altLang="en-US" sz="900" kern="100" dirty="0">
                          <a:effectLst/>
                        </a:rPr>
                        <a:t>中实例的分享</a:t>
                      </a:r>
                      <a:endParaRPr lang="zh-CN" altLang="en-US" sz="900" kern="100" dirty="0">
                        <a:effectLst/>
                      </a:endParaRPr>
                    </a:p>
                  </a:txBody>
                  <a:tcPr marL="19427" marR="19427" marT="0" marB="0"/>
                </a:tc>
                <a:tc hMerge="1">
                  <a:tcPr/>
                </a:tc>
                <a:tc hMerge="1">
                  <a:tcPr/>
                </a:tc>
              </a:tr>
              <a:tr h="205740">
                <a:tc>
                  <a:txBody>
                    <a:bodyPr/>
                    <a:p>
                      <a:pPr algn="just">
                        <a:lnSpc>
                          <a:spcPct val="150000"/>
                        </a:lnSpc>
                        <a:spcAft>
                          <a:spcPts val="0"/>
                        </a:spcAft>
                      </a:pPr>
                      <a:r>
                        <a:rPr lang="zh-CN" sz="900" kern="100">
                          <a:solidFill>
                            <a:schemeClr val="bg1"/>
                          </a:solidFill>
                          <a:effectLst/>
                        </a:rPr>
                        <a:t>准备日期</a:t>
                      </a:r>
                      <a:endParaRPr lang="zh-CN" sz="900" kern="100">
                        <a:solidFill>
                          <a:schemeClr val="bg1"/>
                        </a:solidFill>
                        <a:effectLst/>
                      </a:endParaRPr>
                    </a:p>
                  </a:txBody>
                  <a:tcPr marL="19427" marR="19427" marT="0" marB="0">
                    <a:solidFill>
                      <a:schemeClr val="accent1"/>
                    </a:solidFill>
                  </a:tcPr>
                </a:tc>
                <a:tc>
                  <a:txBody>
                    <a:bodyPr/>
                    <a:p>
                      <a:pPr algn="just">
                        <a:lnSpc>
                          <a:spcPct val="150000"/>
                        </a:lnSpc>
                        <a:spcAft>
                          <a:spcPts val="0"/>
                        </a:spcAft>
                      </a:pPr>
                      <a:r>
                        <a:rPr lang="en-US" sz="900" kern="100">
                          <a:effectLst/>
                        </a:rPr>
                        <a:t>2019-1-3</a:t>
                      </a:r>
                      <a:endParaRPr lang="en-US" sz="900" kern="100">
                        <a:effectLst/>
                      </a:endParaRPr>
                    </a:p>
                  </a:txBody>
                  <a:tcPr marL="19427" marR="19427" marT="0" marB="0">
                    <a:noFill/>
                  </a:tcPr>
                </a:tc>
                <a:tc>
                  <a:txBody>
                    <a:bodyPr/>
                    <a:p>
                      <a:pPr algn="just">
                        <a:lnSpc>
                          <a:spcPct val="150000"/>
                        </a:lnSpc>
                        <a:spcAft>
                          <a:spcPts val="0"/>
                        </a:spcAft>
                      </a:pPr>
                      <a:r>
                        <a:rPr lang="zh-CN" sz="900" kern="100">
                          <a:effectLst/>
                        </a:rPr>
                        <a:t>预估总时间</a:t>
                      </a:r>
                      <a:endParaRPr lang="zh-CN" sz="900" kern="100">
                        <a:effectLst/>
                      </a:endParaRPr>
                    </a:p>
                  </a:txBody>
                  <a:tcPr marL="19427" marR="19427" marT="0" marB="0">
                    <a:noFill/>
                  </a:tcPr>
                </a:tc>
                <a:tc>
                  <a:txBody>
                    <a:bodyPr/>
                    <a:p>
                      <a:pPr algn="just">
                        <a:lnSpc>
                          <a:spcPct val="150000"/>
                        </a:lnSpc>
                        <a:spcAft>
                          <a:spcPts val="0"/>
                        </a:spcAft>
                      </a:pPr>
                      <a:r>
                        <a:rPr lang="en-US" altLang="zh-CN" sz="900" kern="100">
                          <a:effectLst/>
                        </a:rPr>
                        <a:t>44</a:t>
                      </a:r>
                      <a:r>
                        <a:rPr lang="zh-CN" sz="900" kern="100">
                          <a:effectLst/>
                        </a:rPr>
                        <a:t>工时</a:t>
                      </a:r>
                      <a:endParaRPr lang="zh-CN" sz="900" kern="100">
                        <a:effectLst/>
                      </a:endParaRPr>
                    </a:p>
                  </a:txBody>
                  <a:tcPr marL="19427" marR="19427" marT="0" marB="0">
                    <a:noFill/>
                  </a:tcPr>
                </a:tc>
              </a:tr>
              <a:tr h="205740">
                <a:tc>
                  <a:txBody>
                    <a:bodyPr/>
                    <a:p>
                      <a:pPr algn="just">
                        <a:lnSpc>
                          <a:spcPct val="150000"/>
                        </a:lnSpc>
                        <a:spcAft>
                          <a:spcPts val="0"/>
                        </a:spcAft>
                      </a:pPr>
                      <a:r>
                        <a:rPr lang="zh-CN" sz="900" kern="100">
                          <a:solidFill>
                            <a:schemeClr val="bg1"/>
                          </a:solidFill>
                          <a:effectLst/>
                        </a:rPr>
                        <a:t>预估排期影响</a:t>
                      </a:r>
                      <a:endParaRPr lang="zh-CN" sz="900" kern="100">
                        <a:solidFill>
                          <a:schemeClr val="bg1"/>
                        </a:solidFill>
                        <a:effectLst/>
                      </a:endParaRPr>
                    </a:p>
                  </a:txBody>
                  <a:tcPr marL="19427" marR="19427" marT="0" marB="0">
                    <a:solidFill>
                      <a:schemeClr val="accent1"/>
                    </a:solidFill>
                  </a:tcPr>
                </a:tc>
                <a:tc gridSpan="3">
                  <a:txBody>
                    <a:bodyPr/>
                    <a:p>
                      <a:pPr algn="just">
                        <a:lnSpc>
                          <a:spcPct val="150000"/>
                        </a:lnSpc>
                        <a:spcAft>
                          <a:spcPts val="0"/>
                        </a:spcAft>
                      </a:pPr>
                      <a:r>
                        <a:rPr lang="zh-CN" sz="900" kern="100" dirty="0">
                          <a:effectLst/>
                        </a:rPr>
                        <a:t>一般</a:t>
                      </a:r>
                      <a:endParaRPr lang="zh-CN" sz="900" kern="100" dirty="0">
                        <a:effectLst/>
                      </a:endParaRPr>
                    </a:p>
                  </a:txBody>
                  <a:tcPr marL="19427" marR="19427" marT="0" marB="0"/>
                </a:tc>
                <a:tc hMerge="1">
                  <a:tcPr/>
                </a:tc>
                <a:tc hMerge="1">
                  <a:tcPr/>
                </a:tc>
              </a:tr>
              <a:tr h="205740">
                <a:tc>
                  <a:txBody>
                    <a:bodyPr/>
                    <a:p>
                      <a:pPr algn="just">
                        <a:lnSpc>
                          <a:spcPct val="150000"/>
                        </a:lnSpc>
                        <a:spcAft>
                          <a:spcPts val="0"/>
                        </a:spcAft>
                      </a:pPr>
                      <a:r>
                        <a:rPr lang="zh-CN" sz="900" kern="100">
                          <a:solidFill>
                            <a:schemeClr val="bg1"/>
                          </a:solidFill>
                          <a:effectLst/>
                        </a:rPr>
                        <a:t>其他成本影响</a:t>
                      </a:r>
                      <a:endParaRPr lang="zh-CN" sz="900" kern="100">
                        <a:solidFill>
                          <a:schemeClr val="bg1"/>
                        </a:solidFill>
                        <a:effectLst/>
                      </a:endParaRPr>
                    </a:p>
                  </a:txBody>
                  <a:tcPr marL="19427" marR="19427" marT="0" marB="0">
                    <a:solidFill>
                      <a:schemeClr val="accent1"/>
                    </a:solidFill>
                  </a:tcPr>
                </a:tc>
                <a:tc gridSpan="3">
                  <a:txBody>
                    <a:bodyPr/>
                    <a:p>
                      <a:pPr algn="just">
                        <a:lnSpc>
                          <a:spcPct val="150000"/>
                        </a:lnSpc>
                        <a:spcAft>
                          <a:spcPts val="0"/>
                        </a:spcAft>
                      </a:pPr>
                      <a:r>
                        <a:rPr lang="zh-CN" sz="900" kern="100">
                          <a:effectLst/>
                        </a:rPr>
                        <a:t>造成了时间上的成本，增加了</a:t>
                      </a:r>
                      <a:r>
                        <a:rPr lang="en-US" altLang="zh-CN" sz="900" kern="100">
                          <a:effectLst/>
                        </a:rPr>
                        <a:t>44</a:t>
                      </a:r>
                      <a:r>
                        <a:rPr lang="zh-CN" altLang="en-US" sz="900" kern="100">
                          <a:effectLst/>
                        </a:rPr>
                        <a:t>个工时</a:t>
                      </a:r>
                      <a:endParaRPr lang="zh-CN" altLang="en-US" sz="900" kern="100">
                        <a:effectLst/>
                      </a:endParaRPr>
                    </a:p>
                  </a:txBody>
                  <a:tcPr marL="19427" marR="19427" marT="0" marB="0">
                    <a:noFill/>
                  </a:tcPr>
                </a:tc>
                <a:tc hMerge="1">
                  <a:tcPr/>
                </a:tc>
                <a:tc hMerge="1">
                  <a:tcPr/>
                </a:tc>
              </a:tr>
              <a:tr h="205740">
                <a:tc>
                  <a:txBody>
                    <a:bodyPr/>
                    <a:p>
                      <a:pPr algn="just">
                        <a:lnSpc>
                          <a:spcPct val="150000"/>
                        </a:lnSpc>
                        <a:spcAft>
                          <a:spcPts val="0"/>
                        </a:spcAft>
                      </a:pPr>
                      <a:r>
                        <a:rPr lang="zh-CN" sz="900" kern="100">
                          <a:solidFill>
                            <a:schemeClr val="bg1"/>
                          </a:solidFill>
                          <a:effectLst/>
                        </a:rPr>
                        <a:t>质量影响</a:t>
                      </a:r>
                      <a:endParaRPr lang="zh-CN" sz="900" kern="100">
                        <a:solidFill>
                          <a:schemeClr val="bg1"/>
                        </a:solidFill>
                        <a:effectLst/>
                      </a:endParaRPr>
                    </a:p>
                  </a:txBody>
                  <a:tcPr marL="19427" marR="19427" marT="0" marB="0">
                    <a:solidFill>
                      <a:schemeClr val="accent1"/>
                    </a:solidFill>
                  </a:tcPr>
                </a:tc>
                <a:tc gridSpan="3">
                  <a:txBody>
                    <a:bodyPr/>
                    <a:p>
                      <a:pPr algn="just">
                        <a:lnSpc>
                          <a:spcPct val="150000"/>
                        </a:lnSpc>
                        <a:spcAft>
                          <a:spcPts val="0"/>
                        </a:spcAft>
                      </a:pPr>
                      <a:r>
                        <a:rPr lang="en-US" altLang="zh-CN" sz="900" kern="100">
                          <a:effectLst/>
                        </a:rPr>
                        <a:t>TBD</a:t>
                      </a:r>
                      <a:endParaRPr lang="en-US" altLang="zh-CN" sz="900" kern="100">
                        <a:effectLst/>
                      </a:endParaRPr>
                    </a:p>
                  </a:txBody>
                  <a:tcPr marL="19427" marR="19427" marT="0" marB="0"/>
                </a:tc>
                <a:tc hMerge="1">
                  <a:tcPr/>
                </a:tc>
                <a:tc hMerge="1">
                  <a:tcPr/>
                </a:tc>
              </a:tr>
              <a:tr h="205740">
                <a:tc>
                  <a:txBody>
                    <a:bodyPr/>
                    <a:p>
                      <a:pPr algn="just">
                        <a:lnSpc>
                          <a:spcPct val="150000"/>
                        </a:lnSpc>
                        <a:spcAft>
                          <a:spcPts val="0"/>
                        </a:spcAft>
                      </a:pPr>
                      <a:r>
                        <a:rPr lang="zh-CN" sz="900" kern="100">
                          <a:solidFill>
                            <a:schemeClr val="bg1"/>
                          </a:solidFill>
                          <a:effectLst/>
                        </a:rPr>
                        <a:t>其他受影响的组件</a:t>
                      </a:r>
                      <a:endParaRPr lang="zh-CN" sz="900" kern="100">
                        <a:solidFill>
                          <a:schemeClr val="bg1"/>
                        </a:solidFill>
                        <a:effectLst/>
                      </a:endParaRPr>
                    </a:p>
                  </a:txBody>
                  <a:tcPr marL="19427" marR="19427" marT="0" marB="0">
                    <a:solidFill>
                      <a:schemeClr val="accent1"/>
                    </a:solidFill>
                  </a:tcPr>
                </a:tc>
                <a:tc gridSpan="3">
                  <a:txBody>
                    <a:bodyPr/>
                    <a:p>
                      <a:pPr algn="just">
                        <a:lnSpc>
                          <a:spcPct val="150000"/>
                        </a:lnSpc>
                        <a:spcAft>
                          <a:spcPts val="0"/>
                        </a:spcAft>
                      </a:pPr>
                      <a:r>
                        <a:rPr lang="zh-CN" sz="900" kern="100">
                          <a:effectLst/>
                        </a:rPr>
                        <a:t>相关的用户手册、测试用例、界面原型、</a:t>
                      </a:r>
                      <a:r>
                        <a:rPr lang="en-US" altLang="zh-CN" sz="900" kern="100">
                          <a:effectLst/>
                        </a:rPr>
                        <a:t>SRS</a:t>
                      </a:r>
                      <a:r>
                        <a:rPr lang="zh-CN" altLang="en-US" sz="900" kern="100">
                          <a:effectLst/>
                        </a:rPr>
                        <a:t>文档、其他文档如用例我呢当等</a:t>
                      </a:r>
                      <a:endParaRPr lang="zh-CN" altLang="en-US" sz="900" kern="100">
                        <a:effectLst/>
                      </a:endParaRPr>
                    </a:p>
                  </a:txBody>
                  <a:tcPr marL="19427" marR="19427" marT="0" marB="0">
                    <a:noFill/>
                  </a:tcPr>
                </a:tc>
                <a:tc hMerge="1">
                  <a:tcPr/>
                </a:tc>
                <a:tc hMerge="1">
                  <a:tcPr/>
                </a:tc>
              </a:tr>
              <a:tr h="205740">
                <a:tc>
                  <a:txBody>
                    <a:bodyPr/>
                    <a:p>
                      <a:pPr algn="just">
                        <a:lnSpc>
                          <a:spcPct val="150000"/>
                        </a:lnSpc>
                        <a:spcAft>
                          <a:spcPts val="0"/>
                        </a:spcAft>
                      </a:pPr>
                      <a:r>
                        <a:rPr lang="zh-CN" sz="900" kern="100">
                          <a:solidFill>
                            <a:schemeClr val="bg1"/>
                          </a:solidFill>
                          <a:effectLst/>
                        </a:rPr>
                        <a:t>其他受影响的任务</a:t>
                      </a:r>
                      <a:endParaRPr lang="zh-CN" sz="900" kern="100">
                        <a:solidFill>
                          <a:schemeClr val="bg1"/>
                        </a:solidFill>
                        <a:effectLst/>
                      </a:endParaRPr>
                    </a:p>
                  </a:txBody>
                  <a:tcPr marL="19427" marR="19427" marT="0" marB="0">
                    <a:solidFill>
                      <a:schemeClr val="accent1"/>
                    </a:solidFill>
                  </a:tcPr>
                </a:tc>
                <a:tc gridSpan="3">
                  <a:txBody>
                    <a:bodyPr/>
                    <a:p>
                      <a:r>
                        <a:rPr lang="en-US" altLang="zh-CN" sz="900"/>
                        <a:t>TBD</a:t>
                      </a:r>
                      <a:endParaRPr lang="en-US" altLang="zh-CN" sz="900"/>
                    </a:p>
                  </a:txBody>
                  <a:tcPr marL="19427" marR="19427" marT="0" marB="0"/>
                </a:tc>
                <a:tc hMerge="1">
                  <a:tcPr/>
                </a:tc>
                <a:tc hMerge="1">
                  <a:tcPr/>
                </a:tc>
              </a:tr>
              <a:tr h="205740">
                <a:tc>
                  <a:txBody>
                    <a:bodyPr/>
                    <a:p>
                      <a:pPr algn="just">
                        <a:lnSpc>
                          <a:spcPct val="150000"/>
                        </a:lnSpc>
                        <a:spcAft>
                          <a:spcPts val="0"/>
                        </a:spcAft>
                      </a:pPr>
                      <a:r>
                        <a:rPr lang="zh-CN" sz="900" kern="100">
                          <a:solidFill>
                            <a:schemeClr val="bg1"/>
                          </a:solidFill>
                          <a:effectLst/>
                        </a:rPr>
                        <a:t>任务</a:t>
                      </a:r>
                      <a:endParaRPr lang="zh-CN" sz="900" kern="100">
                        <a:solidFill>
                          <a:schemeClr val="bg1"/>
                        </a:solidFill>
                        <a:effectLst/>
                      </a:endParaRPr>
                    </a:p>
                  </a:txBody>
                  <a:tcPr marL="19427" marR="19427" marT="0" marB="0">
                    <a:solidFill>
                      <a:schemeClr val="accent1"/>
                    </a:solidFill>
                  </a:tcPr>
                </a:tc>
                <a:tc>
                  <a:txBody>
                    <a:bodyPr/>
                    <a:p>
                      <a:pPr algn="just">
                        <a:lnSpc>
                          <a:spcPct val="150000"/>
                        </a:lnSpc>
                        <a:spcAft>
                          <a:spcPts val="0"/>
                        </a:spcAft>
                      </a:pPr>
                      <a:r>
                        <a:rPr lang="zh-CN" sz="900" kern="100">
                          <a:effectLst/>
                        </a:rPr>
                        <a:t>工时（小时）</a:t>
                      </a:r>
                      <a:endParaRPr lang="zh-CN" sz="900" kern="100">
                        <a:effectLst/>
                      </a:endParaRPr>
                    </a:p>
                  </a:txBody>
                  <a:tcPr marL="19427" marR="19427" marT="0" marB="0">
                    <a:noFill/>
                  </a:tcPr>
                </a:tc>
                <a:tc>
                  <a:txBody>
                    <a:bodyPr/>
                    <a:p>
                      <a:endParaRPr lang="zh-CN" altLang="en-US" sz="900"/>
                    </a:p>
                  </a:txBody>
                  <a:tcPr marL="25902" marR="25902" marT="12951" marB="12951">
                    <a:noFill/>
                  </a:tcPr>
                </a:tc>
                <a:tc>
                  <a:txBody>
                    <a:bodyPr/>
                    <a:p>
                      <a:endParaRPr lang="zh-CN" altLang="en-US" sz="900"/>
                    </a:p>
                  </a:txBody>
                  <a:tcPr marL="25902" marR="25902" marT="12951" marB="12951">
                    <a:noFill/>
                  </a:tcPr>
                </a:tc>
              </a:tr>
              <a:tr h="205740">
                <a:tc>
                  <a:txBody>
                    <a:bodyPr/>
                    <a:p>
                      <a:pPr algn="just">
                        <a:lnSpc>
                          <a:spcPct val="150000"/>
                        </a:lnSpc>
                        <a:spcAft>
                          <a:spcPts val="0"/>
                        </a:spcAft>
                      </a:pPr>
                      <a:r>
                        <a:rPr lang="zh-CN" sz="900" kern="100">
                          <a:solidFill>
                            <a:schemeClr val="bg1"/>
                          </a:solidFill>
                          <a:effectLst/>
                        </a:rPr>
                        <a:t>更新用例文档</a:t>
                      </a:r>
                      <a:endParaRPr lang="zh-CN" sz="900" kern="100">
                        <a:solidFill>
                          <a:schemeClr val="bg1"/>
                        </a:solidFill>
                        <a:effectLst/>
                      </a:endParaRPr>
                    </a:p>
                  </a:txBody>
                  <a:tcPr marL="19427" marR="19427" marT="0" marB="0">
                    <a:solidFill>
                      <a:schemeClr val="accent1"/>
                    </a:solidFill>
                  </a:tcPr>
                </a:tc>
                <a:tc>
                  <a:txBody>
                    <a:bodyPr/>
                    <a:p>
                      <a:pPr algn="just">
                        <a:lnSpc>
                          <a:spcPct val="150000"/>
                        </a:lnSpc>
                        <a:spcAft>
                          <a:spcPts val="0"/>
                        </a:spcAft>
                      </a:pPr>
                      <a:r>
                        <a:rPr lang="en-US" sz="900" kern="100">
                          <a:effectLst/>
                        </a:rPr>
                        <a:t>5</a:t>
                      </a:r>
                      <a:endParaRPr lang="en-US" sz="900" kern="100">
                        <a:effectLst/>
                      </a:endParaRPr>
                    </a:p>
                  </a:txBody>
                  <a:tcPr marL="19427" marR="19427" marT="0" marB="0"/>
                </a:tc>
                <a:tc>
                  <a:txBody>
                    <a:bodyPr/>
                    <a:p>
                      <a:endParaRPr lang="zh-CN" altLang="en-US" sz="900"/>
                    </a:p>
                  </a:txBody>
                  <a:tcPr marL="25902" marR="25902" marT="12951" marB="12951"/>
                </a:tc>
                <a:tc>
                  <a:txBody>
                    <a:bodyPr/>
                    <a:p>
                      <a:endParaRPr lang="zh-CN" altLang="en-US" sz="900"/>
                    </a:p>
                  </a:txBody>
                  <a:tcPr marL="25902" marR="25902" marT="12951" marB="12951"/>
                </a:tc>
              </a:tr>
              <a:tr h="205740">
                <a:tc>
                  <a:txBody>
                    <a:bodyPr/>
                    <a:p>
                      <a:pPr algn="just">
                        <a:lnSpc>
                          <a:spcPct val="150000"/>
                        </a:lnSpc>
                        <a:spcAft>
                          <a:spcPts val="0"/>
                        </a:spcAft>
                      </a:pPr>
                      <a:r>
                        <a:rPr lang="zh-CN" sz="900" kern="100">
                          <a:solidFill>
                            <a:schemeClr val="bg1"/>
                          </a:solidFill>
                          <a:effectLst/>
                        </a:rPr>
                        <a:t>更新界面原型</a:t>
                      </a:r>
                      <a:endParaRPr lang="zh-CN" sz="900" kern="100">
                        <a:solidFill>
                          <a:schemeClr val="bg1"/>
                        </a:solidFill>
                        <a:effectLst/>
                      </a:endParaRPr>
                    </a:p>
                  </a:txBody>
                  <a:tcPr marL="19427" marR="19427" marT="0" marB="0">
                    <a:solidFill>
                      <a:schemeClr val="accent1"/>
                    </a:solidFill>
                  </a:tcPr>
                </a:tc>
                <a:tc>
                  <a:txBody>
                    <a:bodyPr/>
                    <a:p>
                      <a:pPr algn="just">
                        <a:lnSpc>
                          <a:spcPct val="150000"/>
                        </a:lnSpc>
                        <a:spcAft>
                          <a:spcPts val="0"/>
                        </a:spcAft>
                      </a:pPr>
                      <a:r>
                        <a:rPr lang="en-US" sz="900" kern="100">
                          <a:effectLst/>
                        </a:rPr>
                        <a:t>2</a:t>
                      </a:r>
                      <a:endParaRPr lang="en-US" sz="900" kern="100">
                        <a:effectLst/>
                      </a:endParaRPr>
                    </a:p>
                  </a:txBody>
                  <a:tcPr marL="19427" marR="19427" marT="0" marB="0">
                    <a:noFill/>
                  </a:tcPr>
                </a:tc>
                <a:tc>
                  <a:txBody>
                    <a:bodyPr/>
                    <a:p>
                      <a:endParaRPr lang="zh-CN" altLang="en-US" sz="900"/>
                    </a:p>
                  </a:txBody>
                  <a:tcPr marL="25902" marR="25902" marT="12951" marB="12951">
                    <a:noFill/>
                  </a:tcPr>
                </a:tc>
                <a:tc>
                  <a:txBody>
                    <a:bodyPr/>
                    <a:p>
                      <a:endParaRPr lang="zh-CN" altLang="en-US" sz="900"/>
                    </a:p>
                  </a:txBody>
                  <a:tcPr marL="25902" marR="25902" marT="12951" marB="12951">
                    <a:noFill/>
                  </a:tcPr>
                </a:tc>
              </a:tr>
              <a:tr h="205740">
                <a:tc>
                  <a:txBody>
                    <a:bodyPr/>
                    <a:p>
                      <a:pPr algn="just">
                        <a:lnSpc>
                          <a:spcPct val="150000"/>
                        </a:lnSpc>
                        <a:spcAft>
                          <a:spcPts val="0"/>
                        </a:spcAft>
                      </a:pPr>
                      <a:r>
                        <a:rPr lang="zh-CN" sz="900" kern="100">
                          <a:solidFill>
                            <a:schemeClr val="bg1"/>
                          </a:solidFill>
                          <a:effectLst/>
                        </a:rPr>
                        <a:t>更新用户手册</a:t>
                      </a:r>
                      <a:endParaRPr lang="zh-CN" sz="900" kern="100">
                        <a:solidFill>
                          <a:schemeClr val="bg1"/>
                        </a:solidFill>
                        <a:effectLst/>
                      </a:endParaRPr>
                    </a:p>
                  </a:txBody>
                  <a:tcPr marL="19427" marR="19427" marT="0" marB="0">
                    <a:solidFill>
                      <a:schemeClr val="accent1"/>
                    </a:solidFill>
                  </a:tcPr>
                </a:tc>
                <a:tc>
                  <a:txBody>
                    <a:bodyPr/>
                    <a:p>
                      <a:pPr algn="just">
                        <a:lnSpc>
                          <a:spcPct val="150000"/>
                        </a:lnSpc>
                        <a:spcAft>
                          <a:spcPts val="0"/>
                        </a:spcAft>
                      </a:pPr>
                      <a:r>
                        <a:rPr lang="en-US" sz="900" kern="100">
                          <a:effectLst/>
                        </a:rPr>
                        <a:t>3</a:t>
                      </a:r>
                      <a:endParaRPr lang="en-US" sz="900" kern="100">
                        <a:effectLst/>
                      </a:endParaRPr>
                    </a:p>
                  </a:txBody>
                  <a:tcPr marL="19427" marR="19427" marT="0" marB="0"/>
                </a:tc>
                <a:tc>
                  <a:txBody>
                    <a:bodyPr/>
                    <a:p>
                      <a:endParaRPr lang="zh-CN" altLang="en-US" sz="900"/>
                    </a:p>
                  </a:txBody>
                  <a:tcPr marL="25902" marR="25902" marT="12951" marB="12951"/>
                </a:tc>
                <a:tc>
                  <a:txBody>
                    <a:bodyPr/>
                    <a:p>
                      <a:endParaRPr lang="zh-CN" altLang="en-US" sz="900"/>
                    </a:p>
                  </a:txBody>
                  <a:tcPr marL="25902" marR="25902" marT="12951" marB="12951"/>
                </a:tc>
              </a:tr>
              <a:tr h="205740">
                <a:tc>
                  <a:txBody>
                    <a:bodyPr/>
                    <a:p>
                      <a:pPr algn="just">
                        <a:lnSpc>
                          <a:spcPct val="150000"/>
                        </a:lnSpc>
                        <a:spcAft>
                          <a:spcPts val="0"/>
                        </a:spcAft>
                      </a:pPr>
                      <a:r>
                        <a:rPr lang="zh-CN" sz="900" kern="100">
                          <a:solidFill>
                            <a:schemeClr val="bg1"/>
                          </a:solidFill>
                          <a:effectLst/>
                        </a:rPr>
                        <a:t>更新测试用例</a:t>
                      </a:r>
                      <a:endParaRPr lang="zh-CN" sz="900" kern="100">
                        <a:solidFill>
                          <a:schemeClr val="bg1"/>
                        </a:solidFill>
                        <a:effectLst/>
                      </a:endParaRPr>
                    </a:p>
                  </a:txBody>
                  <a:tcPr marL="19427" marR="19427" marT="0" marB="0">
                    <a:solidFill>
                      <a:schemeClr val="accent1"/>
                    </a:solidFill>
                  </a:tcPr>
                </a:tc>
                <a:tc>
                  <a:txBody>
                    <a:bodyPr/>
                    <a:p>
                      <a:pPr algn="just">
                        <a:lnSpc>
                          <a:spcPct val="150000"/>
                        </a:lnSpc>
                        <a:spcAft>
                          <a:spcPts val="0"/>
                        </a:spcAft>
                      </a:pPr>
                      <a:r>
                        <a:rPr lang="en-US" sz="900" kern="100">
                          <a:effectLst/>
                        </a:rPr>
                        <a:t>4</a:t>
                      </a:r>
                      <a:endParaRPr lang="en-US" sz="900" kern="100">
                        <a:effectLst/>
                      </a:endParaRPr>
                    </a:p>
                  </a:txBody>
                  <a:tcPr marL="19427" marR="19427" marT="0" marB="0">
                    <a:noFill/>
                  </a:tcPr>
                </a:tc>
                <a:tc>
                  <a:txBody>
                    <a:bodyPr/>
                    <a:p>
                      <a:endParaRPr lang="zh-CN" altLang="en-US" sz="900"/>
                    </a:p>
                  </a:txBody>
                  <a:tcPr marL="25902" marR="25902" marT="12951" marB="12951">
                    <a:noFill/>
                  </a:tcPr>
                </a:tc>
                <a:tc>
                  <a:txBody>
                    <a:bodyPr/>
                    <a:p>
                      <a:endParaRPr lang="zh-CN" altLang="en-US" sz="900"/>
                    </a:p>
                  </a:txBody>
                  <a:tcPr marL="25902" marR="25902" marT="12951" marB="12951">
                    <a:noFill/>
                  </a:tcPr>
                </a:tc>
              </a:tr>
              <a:tr h="205740">
                <a:tc>
                  <a:txBody>
                    <a:bodyPr/>
                    <a:p>
                      <a:pPr algn="just">
                        <a:lnSpc>
                          <a:spcPct val="150000"/>
                        </a:lnSpc>
                        <a:spcAft>
                          <a:spcPts val="0"/>
                        </a:spcAft>
                      </a:pPr>
                      <a:r>
                        <a:rPr lang="zh-CN" sz="900" kern="100">
                          <a:solidFill>
                            <a:schemeClr val="bg1"/>
                          </a:solidFill>
                          <a:effectLst/>
                        </a:rPr>
                        <a:t>更新需求规格说明</a:t>
                      </a:r>
                      <a:endParaRPr lang="zh-CN" sz="900" kern="100">
                        <a:solidFill>
                          <a:schemeClr val="bg1"/>
                        </a:solidFill>
                        <a:effectLst/>
                      </a:endParaRPr>
                    </a:p>
                  </a:txBody>
                  <a:tcPr marL="19427" marR="19427" marT="0" marB="0">
                    <a:solidFill>
                      <a:schemeClr val="accent1"/>
                    </a:solidFill>
                  </a:tcPr>
                </a:tc>
                <a:tc>
                  <a:txBody>
                    <a:bodyPr/>
                    <a:p>
                      <a:pPr algn="just">
                        <a:lnSpc>
                          <a:spcPct val="150000"/>
                        </a:lnSpc>
                        <a:spcAft>
                          <a:spcPts val="0"/>
                        </a:spcAft>
                      </a:pPr>
                      <a:r>
                        <a:rPr lang="en-US" sz="900" kern="100">
                          <a:effectLst/>
                        </a:rPr>
                        <a:t>4</a:t>
                      </a:r>
                      <a:endParaRPr lang="en-US" sz="900" kern="100">
                        <a:effectLst/>
                      </a:endParaRPr>
                    </a:p>
                  </a:txBody>
                  <a:tcPr marL="19427" marR="19427" marT="0" marB="0"/>
                </a:tc>
                <a:tc>
                  <a:txBody>
                    <a:bodyPr/>
                    <a:p>
                      <a:endParaRPr lang="zh-CN" altLang="en-US" sz="900"/>
                    </a:p>
                  </a:txBody>
                  <a:tcPr marL="25902" marR="25902" marT="12951" marB="12951"/>
                </a:tc>
                <a:tc>
                  <a:txBody>
                    <a:bodyPr/>
                    <a:p>
                      <a:endParaRPr lang="zh-CN" altLang="en-US" sz="900"/>
                    </a:p>
                  </a:txBody>
                  <a:tcPr marL="25902" marR="25902" marT="12951" marB="12951"/>
                </a:tc>
              </a:tr>
              <a:tr h="205740">
                <a:tc>
                  <a:txBody>
                    <a:bodyPr/>
                    <a:p>
                      <a:pPr algn="just">
                        <a:lnSpc>
                          <a:spcPct val="150000"/>
                        </a:lnSpc>
                        <a:spcAft>
                          <a:spcPts val="0"/>
                        </a:spcAft>
                      </a:pPr>
                      <a:r>
                        <a:rPr lang="zh-CN" sz="900" kern="100">
                          <a:solidFill>
                            <a:schemeClr val="bg1"/>
                          </a:solidFill>
                          <a:effectLst/>
                        </a:rPr>
                        <a:t>更新其他文档</a:t>
                      </a:r>
                      <a:endParaRPr lang="zh-CN" sz="900" kern="100">
                        <a:solidFill>
                          <a:schemeClr val="bg1"/>
                        </a:solidFill>
                        <a:effectLst/>
                      </a:endParaRPr>
                    </a:p>
                  </a:txBody>
                  <a:tcPr marL="19427" marR="19427" marT="0" marB="0">
                    <a:solidFill>
                      <a:schemeClr val="accent1"/>
                    </a:solidFill>
                  </a:tcPr>
                </a:tc>
                <a:tc>
                  <a:txBody>
                    <a:bodyPr/>
                    <a:p>
                      <a:pPr algn="just">
                        <a:lnSpc>
                          <a:spcPct val="150000"/>
                        </a:lnSpc>
                        <a:spcAft>
                          <a:spcPts val="0"/>
                        </a:spcAft>
                      </a:pPr>
                      <a:r>
                        <a:rPr lang="en-US" sz="900" kern="100">
                          <a:effectLst/>
                        </a:rPr>
                        <a:t>4</a:t>
                      </a:r>
                      <a:endParaRPr lang="en-US" sz="900" kern="100">
                        <a:effectLst/>
                      </a:endParaRPr>
                    </a:p>
                  </a:txBody>
                  <a:tcPr marL="19427" marR="19427" marT="0" marB="0">
                    <a:noFill/>
                  </a:tcPr>
                </a:tc>
                <a:tc>
                  <a:txBody>
                    <a:bodyPr/>
                    <a:p>
                      <a:endParaRPr lang="zh-CN" altLang="en-US" sz="900"/>
                    </a:p>
                  </a:txBody>
                  <a:tcPr marL="25902" marR="25902" marT="12951" marB="12951">
                    <a:noFill/>
                  </a:tcPr>
                </a:tc>
                <a:tc>
                  <a:txBody>
                    <a:bodyPr/>
                    <a:p>
                      <a:endParaRPr lang="zh-CN" altLang="en-US" sz="900"/>
                    </a:p>
                  </a:txBody>
                  <a:tcPr marL="25902" marR="25902" marT="12951" marB="12951">
                    <a:noFill/>
                  </a:tcPr>
                </a:tc>
              </a:tr>
              <a:tr h="205740">
                <a:tc>
                  <a:txBody>
                    <a:bodyPr/>
                    <a:p>
                      <a:pPr algn="just">
                        <a:lnSpc>
                          <a:spcPct val="150000"/>
                        </a:lnSpc>
                        <a:spcAft>
                          <a:spcPts val="0"/>
                        </a:spcAft>
                      </a:pPr>
                      <a:r>
                        <a:rPr lang="zh-CN" sz="900" kern="100">
                          <a:solidFill>
                            <a:schemeClr val="bg1"/>
                          </a:solidFill>
                          <a:effectLst/>
                        </a:rPr>
                        <a:t>评审</a:t>
                      </a:r>
                      <a:endParaRPr lang="zh-CN" sz="900" kern="100">
                        <a:solidFill>
                          <a:schemeClr val="bg1"/>
                        </a:solidFill>
                        <a:effectLst/>
                      </a:endParaRPr>
                    </a:p>
                  </a:txBody>
                  <a:tcPr marL="19427" marR="19427" marT="0" marB="0">
                    <a:solidFill>
                      <a:schemeClr val="accent1"/>
                    </a:solidFill>
                  </a:tcPr>
                </a:tc>
                <a:tc>
                  <a:txBody>
                    <a:bodyPr/>
                    <a:p>
                      <a:pPr algn="just">
                        <a:lnSpc>
                          <a:spcPct val="150000"/>
                        </a:lnSpc>
                        <a:spcAft>
                          <a:spcPts val="0"/>
                        </a:spcAft>
                      </a:pPr>
                      <a:r>
                        <a:rPr lang="en-US" sz="900" kern="100">
                          <a:effectLst/>
                        </a:rPr>
                        <a:t>2</a:t>
                      </a:r>
                      <a:endParaRPr lang="en-US" sz="900" kern="100">
                        <a:effectLst/>
                      </a:endParaRPr>
                    </a:p>
                  </a:txBody>
                  <a:tcPr marL="19427" marR="19427" marT="0" marB="0"/>
                </a:tc>
                <a:tc>
                  <a:txBody>
                    <a:bodyPr/>
                    <a:p>
                      <a:endParaRPr lang="zh-CN" altLang="en-US" sz="900"/>
                    </a:p>
                  </a:txBody>
                  <a:tcPr marL="25902" marR="25902" marT="12951" marB="12951"/>
                </a:tc>
                <a:tc>
                  <a:txBody>
                    <a:bodyPr/>
                    <a:p>
                      <a:endParaRPr lang="zh-CN" altLang="en-US" sz="900"/>
                    </a:p>
                  </a:txBody>
                  <a:tcPr marL="25902" marR="25902" marT="12951" marB="12951"/>
                </a:tc>
              </a:tr>
              <a:tr h="205740">
                <a:tc>
                  <a:txBody>
                    <a:bodyPr/>
                    <a:p>
                      <a:pPr algn="just">
                        <a:lnSpc>
                          <a:spcPct val="150000"/>
                        </a:lnSpc>
                        <a:spcAft>
                          <a:spcPts val="0"/>
                        </a:spcAft>
                      </a:pPr>
                      <a:r>
                        <a:rPr lang="zh-CN" sz="900" kern="100">
                          <a:solidFill>
                            <a:schemeClr val="bg1"/>
                          </a:solidFill>
                          <a:effectLst/>
                        </a:rPr>
                        <a:t>导出变更影响矩阵</a:t>
                      </a:r>
                      <a:endParaRPr lang="zh-CN" sz="900" kern="100">
                        <a:solidFill>
                          <a:schemeClr val="bg1"/>
                        </a:solidFill>
                        <a:effectLst/>
                      </a:endParaRPr>
                    </a:p>
                  </a:txBody>
                  <a:tcPr marL="19427" marR="19427" marT="0" marB="0">
                    <a:solidFill>
                      <a:schemeClr val="accent1"/>
                    </a:solidFill>
                  </a:tcPr>
                </a:tc>
                <a:tc>
                  <a:txBody>
                    <a:bodyPr/>
                    <a:p>
                      <a:pPr algn="just">
                        <a:lnSpc>
                          <a:spcPct val="150000"/>
                        </a:lnSpc>
                        <a:spcAft>
                          <a:spcPts val="0"/>
                        </a:spcAft>
                      </a:pPr>
                      <a:r>
                        <a:rPr lang="en-US" sz="900" kern="100">
                          <a:effectLst/>
                        </a:rPr>
                        <a:t>20</a:t>
                      </a:r>
                      <a:endParaRPr lang="en-US" sz="900" kern="100">
                        <a:effectLst/>
                      </a:endParaRPr>
                    </a:p>
                  </a:txBody>
                  <a:tcPr marL="19427" marR="19427" marT="0" marB="0">
                    <a:noFill/>
                  </a:tcPr>
                </a:tc>
                <a:tc>
                  <a:txBody>
                    <a:bodyPr/>
                    <a:p>
                      <a:endParaRPr lang="zh-CN" altLang="en-US" sz="900"/>
                    </a:p>
                  </a:txBody>
                  <a:tcPr marL="25902" marR="25902" marT="12951" marB="12951">
                    <a:noFill/>
                  </a:tcPr>
                </a:tc>
                <a:tc>
                  <a:txBody>
                    <a:bodyPr/>
                    <a:p>
                      <a:endParaRPr lang="zh-CN" altLang="en-US" sz="900"/>
                    </a:p>
                  </a:txBody>
                  <a:tcPr marL="25902" marR="25902" marT="12951" marB="12951">
                    <a:noFill/>
                  </a:tcPr>
                </a:tc>
              </a:tr>
              <a:tr h="205740">
                <a:tc>
                  <a:txBody>
                    <a:bodyPr/>
                    <a:p>
                      <a:pPr algn="just">
                        <a:lnSpc>
                          <a:spcPct val="150000"/>
                        </a:lnSpc>
                        <a:spcAft>
                          <a:spcPts val="0"/>
                        </a:spcAft>
                      </a:pPr>
                      <a:r>
                        <a:rPr lang="zh-CN" sz="900" kern="100" dirty="0">
                          <a:solidFill>
                            <a:schemeClr val="bg1"/>
                          </a:solidFill>
                          <a:effectLst/>
                        </a:rPr>
                        <a:t>总计</a:t>
                      </a:r>
                      <a:endParaRPr lang="zh-CN" sz="900" kern="100" dirty="0">
                        <a:solidFill>
                          <a:schemeClr val="bg1"/>
                        </a:solidFill>
                        <a:effectLst/>
                      </a:endParaRPr>
                    </a:p>
                  </a:txBody>
                  <a:tcPr marL="19427" marR="19427" marT="0" marB="0">
                    <a:solidFill>
                      <a:schemeClr val="accent1"/>
                    </a:solidFill>
                  </a:tcPr>
                </a:tc>
                <a:tc>
                  <a:txBody>
                    <a:bodyPr/>
                    <a:p>
                      <a:pPr algn="just">
                        <a:lnSpc>
                          <a:spcPct val="150000"/>
                        </a:lnSpc>
                        <a:spcAft>
                          <a:spcPts val="0"/>
                        </a:spcAft>
                      </a:pPr>
                      <a:r>
                        <a:rPr lang="en-US" sz="900" kern="100" dirty="0">
                          <a:effectLst/>
                        </a:rPr>
                        <a:t>44</a:t>
                      </a:r>
                      <a:endParaRPr lang="en-US" sz="900" kern="100" dirty="0">
                        <a:effectLst/>
                      </a:endParaRPr>
                    </a:p>
                  </a:txBody>
                  <a:tcPr marL="19427" marR="19427" marT="0" marB="0"/>
                </a:tc>
                <a:tc>
                  <a:txBody>
                    <a:bodyPr/>
                    <a:p>
                      <a:endParaRPr lang="zh-CN" altLang="en-US" sz="900"/>
                    </a:p>
                  </a:txBody>
                  <a:tcPr marL="25902" marR="25902" marT="12951" marB="12951"/>
                </a:tc>
                <a:tc>
                  <a:txBody>
                    <a:bodyPr/>
                    <a:p>
                      <a:endParaRPr lang="zh-CN" altLang="en-US" sz="900"/>
                    </a:p>
                  </a:txBody>
                  <a:tcPr marL="25902" marR="25902" marT="12951" marB="12951"/>
                </a:tc>
              </a:tr>
              <a:tr h="0">
                <a:tc>
                  <a:txBody>
                    <a:bodyPr/>
                    <a:p>
                      <a:pPr algn="just">
                        <a:lnSpc>
                          <a:spcPct val="150000"/>
                        </a:lnSpc>
                        <a:spcAft>
                          <a:spcPts val="0"/>
                        </a:spcAft>
                      </a:pPr>
                      <a:r>
                        <a:rPr lang="zh-CN" sz="900" kern="100">
                          <a:solidFill>
                            <a:schemeClr val="bg1"/>
                          </a:solidFill>
                          <a:effectLst/>
                        </a:rPr>
                        <a:t>生命周期成本问题</a:t>
                      </a:r>
                      <a:endParaRPr lang="zh-CN" sz="900" kern="100">
                        <a:solidFill>
                          <a:schemeClr val="bg1"/>
                        </a:solidFill>
                        <a:effectLst/>
                      </a:endParaRPr>
                    </a:p>
                  </a:txBody>
                  <a:tcPr marL="19427" marR="19427" marT="0" marB="0">
                    <a:solidFill>
                      <a:schemeClr val="accent1"/>
                    </a:solidFill>
                  </a:tcPr>
                </a:tc>
                <a:tc gridSpan="3">
                  <a:txBody>
                    <a:bodyPr/>
                    <a:p>
                      <a:pPr algn="just">
                        <a:lnSpc>
                          <a:spcPct val="150000"/>
                        </a:lnSpc>
                        <a:spcAft>
                          <a:spcPts val="0"/>
                        </a:spcAft>
                      </a:pPr>
                      <a:r>
                        <a:rPr lang="zh-CN" sz="900" kern="100" dirty="0">
                          <a:effectLst/>
                        </a:rPr>
                        <a:t>成本影响为</a:t>
                      </a:r>
                      <a:r>
                        <a:rPr lang="en-US" altLang="zh-CN" sz="900" kern="100" dirty="0">
                          <a:effectLst/>
                        </a:rPr>
                        <a:t>2992</a:t>
                      </a:r>
                      <a:r>
                        <a:rPr lang="zh-CN" sz="900" kern="100" dirty="0">
                          <a:effectLst/>
                        </a:rPr>
                        <a:t>元（</a:t>
                      </a:r>
                      <a:r>
                        <a:rPr lang="en-US" altLang="zh-CN" sz="900" kern="100" dirty="0">
                          <a:effectLst/>
                        </a:rPr>
                        <a:t>68</a:t>
                      </a:r>
                      <a:r>
                        <a:rPr lang="zh-CN" sz="900" kern="100" dirty="0">
                          <a:effectLst/>
                        </a:rPr>
                        <a:t>元</a:t>
                      </a:r>
                      <a:r>
                        <a:rPr lang="en-US" sz="900" kern="100" dirty="0">
                          <a:effectLst/>
                        </a:rPr>
                        <a:t>/</a:t>
                      </a:r>
                      <a:r>
                        <a:rPr lang="zh-CN" sz="900" kern="100" dirty="0">
                          <a:effectLst/>
                        </a:rPr>
                        <a:t>工时）。</a:t>
                      </a:r>
                      <a:endParaRPr lang="zh-CN" sz="900" kern="100" dirty="0">
                        <a:effectLst/>
                      </a:endParaRPr>
                    </a:p>
                  </a:txBody>
                  <a:tcPr marL="19427" marR="19427" marT="0" marB="0">
                    <a:noFill/>
                  </a:tcPr>
                </a:tc>
                <a:tc hMerge="1">
                  <a:tcPr/>
                </a:tc>
                <a:tc hMerge="1">
                  <a:tcPr/>
                </a:tc>
              </a:tr>
            </a:tbl>
          </a:graphicData>
        </a:graphic>
      </p:graphicFrame>
    </p:spTree>
  </p:cSld>
  <p:clrMapOvr>
    <a:masterClrMapping/>
  </p:clrMapOvr>
  <p:transition advClick="0" advTm="7000">
    <p:pull dir="l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down)">
                                      <p:cBhvr>
                                        <p:cTn id="8" dur="500"/>
                                        <p:tgtEl>
                                          <p:spTgt spid="2"/>
                                        </p:tgtEl>
                                      </p:cBhvr>
                                    </p:animEffect>
                                  </p:childTnLst>
                                </p:cTn>
                              </p:par>
                              <p:par>
                                <p:cTn id="9" presetID="10"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圆角矩形 1"/>
          <p:cNvSpPr>
            <a:spLocks noChangeArrowheads="1"/>
          </p:cNvSpPr>
          <p:nvPr/>
        </p:nvSpPr>
        <p:spPr bwMode="auto">
          <a:xfrm>
            <a:off x="415290" y="397510"/>
            <a:ext cx="1495425" cy="334010"/>
          </a:xfrm>
          <a:prstGeom prst="roundRect">
            <a:avLst>
              <a:gd name="adj" fmla="val 50000"/>
            </a:avLst>
          </a:prstGeom>
          <a:solidFill>
            <a:schemeClr val="accent1"/>
          </a:solidFill>
          <a:ln w="12700" algn="ctr">
            <a:noFill/>
            <a:miter lim="800000"/>
          </a:ln>
          <a:effectLst>
            <a:outerShdw blurRad="317500" dist="190500" dir="9000000" algn="r" rotWithShape="0">
              <a:prstClr val="black">
                <a:alpha val="40000"/>
              </a:prstClr>
            </a:outerShdw>
          </a:effectLst>
        </p:spPr>
        <p:txBody>
          <a:bodyPr lIns="91438" tIns="45719" rIns="91438" bIns="45719" anchor="ctr"/>
          <a:p>
            <a:pPr algn="ctr" defTabSz="913130">
              <a:defRPr/>
            </a:pPr>
            <a:r>
              <a:rPr lang="zh-CN" altLang="en-US">
                <a:solidFill>
                  <a:schemeClr val="bg1"/>
                </a:solidFill>
              </a:rPr>
              <a:t>后续工作</a:t>
            </a:r>
            <a:endParaRPr lang="zh-CN" altLang="en-US">
              <a:solidFill>
                <a:schemeClr val="bg1"/>
              </a:solidFill>
            </a:endParaRPr>
          </a:p>
        </p:txBody>
      </p:sp>
      <p:sp>
        <p:nvSpPr>
          <p:cNvPr id="6" name="文本框 5"/>
          <p:cNvSpPr txBox="1"/>
          <p:nvPr/>
        </p:nvSpPr>
        <p:spPr>
          <a:xfrm>
            <a:off x="2094865" y="342900"/>
            <a:ext cx="6967220" cy="583565"/>
          </a:xfrm>
          <a:prstGeom prst="rect">
            <a:avLst/>
          </a:prstGeom>
          <a:noFill/>
          <a:ln w="9525">
            <a:noFill/>
          </a:ln>
        </p:spPr>
        <p:txBody>
          <a:bodyPr wrap="square">
            <a:spAutoFit/>
          </a:bodyPr>
          <a:p>
            <a:pPr indent="266700"/>
            <a:r>
              <a:rPr sz="1600" b="1">
                <a:latin typeface="华文楷体" panose="02010600040101010101" charset="-122"/>
                <a:ea typeface="华文楷体" panose="02010600040101010101" charset="-122"/>
                <a:cs typeface="华文楷体" panose="02010600040101010101" charset="-122"/>
              </a:rPr>
              <a:t>48.项目阶段性工作中，后续设计，开发，部署，测试等阶段的计划性安排是否完成？</a:t>
            </a:r>
            <a:endParaRPr sz="1600" b="1">
              <a:latin typeface="华文楷体" panose="02010600040101010101" charset="-122"/>
              <a:ea typeface="华文楷体" panose="02010600040101010101" charset="-122"/>
              <a:cs typeface="华文楷体" panose="02010600040101010101" charset="-122"/>
            </a:endParaRPr>
          </a:p>
        </p:txBody>
      </p:sp>
      <p:pic>
        <p:nvPicPr>
          <p:cNvPr id="3" name="图片 2"/>
          <p:cNvPicPr>
            <a:picLocks noChangeAspect="1"/>
          </p:cNvPicPr>
          <p:nvPr/>
        </p:nvPicPr>
        <p:blipFill>
          <a:blip r:embed="rId1"/>
          <a:srcRect l="5455" t="21824" r="-5455" b="6840"/>
          <a:stretch>
            <a:fillRect/>
          </a:stretch>
        </p:blipFill>
        <p:spPr>
          <a:xfrm>
            <a:off x="2039620" y="1437005"/>
            <a:ext cx="5552440" cy="2503170"/>
          </a:xfrm>
          <a:prstGeom prst="rect">
            <a:avLst/>
          </a:prstGeom>
        </p:spPr>
      </p:pic>
    </p:spTree>
  </p:cSld>
  <p:clrMapOvr>
    <a:masterClrMapping/>
  </p:clrMapOvr>
  <p:transition advClick="0" advTm="7000">
    <p:pull dir="l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down)">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圆角矩形 1"/>
          <p:cNvSpPr>
            <a:spLocks noChangeArrowheads="1"/>
          </p:cNvSpPr>
          <p:nvPr/>
        </p:nvSpPr>
        <p:spPr bwMode="auto">
          <a:xfrm>
            <a:off x="563880" y="335280"/>
            <a:ext cx="1495425" cy="326390"/>
          </a:xfrm>
          <a:prstGeom prst="roundRect">
            <a:avLst>
              <a:gd name="adj" fmla="val 50000"/>
            </a:avLst>
          </a:prstGeom>
          <a:solidFill>
            <a:schemeClr val="accent1"/>
          </a:solidFill>
          <a:ln w="12700" algn="ctr">
            <a:noFill/>
            <a:miter lim="800000"/>
          </a:ln>
          <a:effectLst>
            <a:outerShdw blurRad="317500" dist="190500" dir="9000000" algn="r" rotWithShape="0">
              <a:prstClr val="black">
                <a:alpha val="40000"/>
              </a:prstClr>
            </a:outerShdw>
          </a:effectLst>
        </p:spPr>
        <p:txBody>
          <a:bodyPr lIns="91438" tIns="45719" rIns="91438" bIns="45719" anchor="ctr"/>
          <a:p>
            <a:pPr algn="ctr" defTabSz="913130">
              <a:defRPr/>
            </a:pPr>
            <a:r>
              <a:rPr lang="zh-CN" altLang="en-US">
                <a:solidFill>
                  <a:schemeClr val="bg1"/>
                </a:solidFill>
              </a:rPr>
              <a:t>后续工作</a:t>
            </a:r>
            <a:endParaRPr lang="zh-CN" altLang="en-US">
              <a:solidFill>
                <a:schemeClr val="bg1"/>
              </a:solidFill>
            </a:endParaRPr>
          </a:p>
        </p:txBody>
      </p:sp>
      <p:sp>
        <p:nvSpPr>
          <p:cNvPr id="6" name="文本框 5"/>
          <p:cNvSpPr txBox="1"/>
          <p:nvPr/>
        </p:nvSpPr>
        <p:spPr>
          <a:xfrm>
            <a:off x="2255520" y="206375"/>
            <a:ext cx="6387465" cy="583565"/>
          </a:xfrm>
          <a:prstGeom prst="rect">
            <a:avLst/>
          </a:prstGeom>
          <a:noFill/>
          <a:ln w="9525">
            <a:noFill/>
          </a:ln>
        </p:spPr>
        <p:txBody>
          <a:bodyPr wrap="square">
            <a:spAutoFit/>
          </a:bodyPr>
          <a:p>
            <a:pPr indent="266700"/>
            <a:r>
              <a:rPr sz="1600" b="1">
                <a:latin typeface="华文楷体" panose="02010600040101010101" charset="-122"/>
                <a:ea typeface="华文楷体" panose="02010600040101010101" charset="-122"/>
                <a:cs typeface="华文楷体" panose="02010600040101010101" charset="-122"/>
              </a:rPr>
              <a:t>49.是否还完成了课程作业要求的工作阶段之外的工作？比如：设计、实现等</a:t>
            </a:r>
            <a:endParaRPr sz="1600" b="1">
              <a:latin typeface="华文楷体" panose="02010600040101010101" charset="-122"/>
              <a:ea typeface="华文楷体" panose="02010600040101010101" charset="-122"/>
              <a:cs typeface="华文楷体" panose="02010600040101010101" charset="-122"/>
            </a:endParaRPr>
          </a:p>
        </p:txBody>
      </p:sp>
      <p:sp>
        <p:nvSpPr>
          <p:cNvPr id="8" name="文本框 7"/>
          <p:cNvSpPr txBox="1"/>
          <p:nvPr/>
        </p:nvSpPr>
        <p:spPr>
          <a:xfrm>
            <a:off x="6607810" y="1817370"/>
            <a:ext cx="2035175" cy="1076325"/>
          </a:xfrm>
          <a:prstGeom prst="rect">
            <a:avLst/>
          </a:prstGeom>
          <a:noFill/>
          <a:ln w="9525">
            <a:noFill/>
          </a:ln>
        </p:spPr>
        <p:txBody>
          <a:bodyPr wrap="square">
            <a:spAutoFit/>
          </a:bodyPr>
          <a:p>
            <a:pPr indent="266700"/>
            <a:r>
              <a:rPr lang="zh-CN" altLang="en-US" sz="1600" b="0">
                <a:latin typeface="黑体" panose="02010609060101010101" charset="-122"/>
                <a:ea typeface="黑体" panose="02010609060101010101" charset="-122"/>
                <a:cs typeface="黑体" panose="02010609060101010101" charset="-122"/>
              </a:rPr>
              <a:t>在</a:t>
            </a:r>
            <a:r>
              <a:rPr lang="en-US" altLang="zh-CN" sz="1600" b="0">
                <a:latin typeface="黑体" panose="02010609060101010101" charset="-122"/>
                <a:ea typeface="黑体" panose="02010609060101010101" charset="-122"/>
                <a:cs typeface="黑体" panose="02010609060101010101" charset="-122"/>
              </a:rPr>
              <a:t>SRS</a:t>
            </a:r>
            <a:r>
              <a:rPr lang="zh-CN" altLang="en-US" sz="1600" b="0">
                <a:latin typeface="黑体" panose="02010609060101010101" charset="-122"/>
                <a:ea typeface="黑体" panose="02010609060101010101" charset="-122"/>
                <a:cs typeface="黑体" panose="02010609060101010101" charset="-122"/>
              </a:rPr>
              <a:t>中我们定义了外部接口  需求，含用户界面、软件接口、通信接口</a:t>
            </a:r>
            <a:endParaRPr lang="zh-CN" altLang="en-US" sz="1600" b="0">
              <a:latin typeface="黑体" panose="02010609060101010101" charset="-122"/>
              <a:ea typeface="黑体" panose="02010609060101010101" charset="-122"/>
              <a:cs typeface="黑体" panose="02010609060101010101" charset="-122"/>
            </a:endParaRPr>
          </a:p>
        </p:txBody>
      </p:sp>
      <p:sp>
        <p:nvSpPr>
          <p:cNvPr id="102" name="文本框 101"/>
          <p:cNvSpPr txBox="1"/>
          <p:nvPr/>
        </p:nvSpPr>
        <p:spPr>
          <a:xfrm>
            <a:off x="784860" y="1156970"/>
            <a:ext cx="5080000" cy="768350"/>
          </a:xfrm>
          <a:prstGeom prst="rect">
            <a:avLst/>
          </a:prstGeom>
          <a:noFill/>
          <a:ln w="9525">
            <a:noFill/>
          </a:ln>
        </p:spPr>
        <p:txBody>
          <a:bodyPr>
            <a:spAutoFit/>
          </a:bodyPr>
          <a:p>
            <a:pPr indent="0"/>
            <a:r>
              <a:rPr lang="en-US" altLang="zh-CN" sz="1600" b="0">
                <a:latin typeface="黑体-简" panose="02000000000000000000" charset="-122"/>
                <a:ea typeface="黑体-简" panose="02000000000000000000" charset="-122"/>
                <a:cs typeface="黑体-简" panose="02000000000000000000" charset="-122"/>
              </a:rPr>
              <a:t> </a:t>
            </a:r>
            <a:r>
              <a:rPr lang="zh-CN" altLang="en-US" sz="1600" b="0">
                <a:latin typeface="黑体-简" panose="02000000000000000000" charset="-122"/>
                <a:ea typeface="黑体-简" panose="02000000000000000000" charset="-122"/>
                <a:cs typeface="黑体-简" panose="02000000000000000000" charset="-122"/>
              </a:rPr>
              <a:t>用户界面</a:t>
            </a:r>
            <a:r>
              <a:rPr lang="zh-CN" altLang="en-US" sz="1050" b="0">
                <a:latin typeface="宋体" charset="0"/>
                <a:cs typeface="宋体" charset="0"/>
              </a:rPr>
              <a:t></a:t>
            </a:r>
            <a:r>
              <a:rPr lang="zh-CN" altLang="en-US" sz="1400" b="0">
                <a:latin typeface="华文楷体" panose="02010600040101010101" charset="-122"/>
                <a:ea typeface="华文楷体" panose="02010600040101010101" charset="-122"/>
                <a:cs typeface="华文楷体" panose="02010600040101010101" charset="-122"/>
              </a:rPr>
              <a:t>用户界面采用</a:t>
            </a:r>
            <a:r>
              <a:rPr lang="en-US" altLang="zh-CN" sz="1400" b="0">
                <a:latin typeface="华文楷体" panose="02010600040101010101" charset="-122"/>
                <a:ea typeface="华文楷体" panose="02010600040101010101" charset="-122"/>
                <a:cs typeface="华文楷体" panose="02010600040101010101" charset="-122"/>
              </a:rPr>
              <a:t>material design</a:t>
            </a:r>
            <a:r>
              <a:rPr lang="zh-CN" altLang="en-US" sz="1400" b="0">
                <a:latin typeface="华文楷体" panose="02010600040101010101" charset="-122"/>
                <a:ea typeface="华文楷体" panose="02010600040101010101" charset="-122"/>
                <a:cs typeface="华文楷体" panose="02010600040101010101" charset="-122"/>
              </a:rPr>
              <a:t>作为基本的设计原则，辅以</a:t>
            </a:r>
            <a:r>
              <a:rPr lang="en-US" altLang="zh-CN" sz="1400" b="0">
                <a:latin typeface="华文楷体" panose="02010600040101010101" charset="-122"/>
                <a:ea typeface="华文楷体" panose="02010600040101010101" charset="-122"/>
                <a:cs typeface="华文楷体" panose="02010600040101010101" charset="-122"/>
              </a:rPr>
              <a:t>wireframe component</a:t>
            </a:r>
            <a:r>
              <a:rPr lang="zh-CN" altLang="en-US" sz="1400" b="0">
                <a:latin typeface="华文楷体" panose="02010600040101010101" charset="-122"/>
                <a:ea typeface="华文楷体" panose="02010600040101010101" charset="-122"/>
                <a:cs typeface="华文楷体" panose="02010600040101010101" charset="-122"/>
              </a:rPr>
              <a:t>作为设计辅助。</a:t>
            </a:r>
            <a:endParaRPr lang="zh-CN" altLang="en-US" sz="1400" b="0">
              <a:latin typeface="华文楷体" panose="02010600040101010101" charset="-122"/>
              <a:ea typeface="华文楷体" panose="02010600040101010101" charset="-122"/>
              <a:cs typeface="华文楷体" panose="02010600040101010101" charset="-122"/>
            </a:endParaRPr>
          </a:p>
        </p:txBody>
      </p:sp>
      <p:sp>
        <p:nvSpPr>
          <p:cNvPr id="3" name="文本框 2"/>
          <p:cNvSpPr txBox="1"/>
          <p:nvPr/>
        </p:nvSpPr>
        <p:spPr>
          <a:xfrm>
            <a:off x="784860" y="2099627"/>
            <a:ext cx="5080000" cy="337185"/>
          </a:xfrm>
          <a:prstGeom prst="rect">
            <a:avLst/>
          </a:prstGeom>
          <a:noFill/>
          <a:ln w="9525">
            <a:noFill/>
          </a:ln>
        </p:spPr>
        <p:txBody>
          <a:bodyPr>
            <a:spAutoFit/>
          </a:bodyPr>
          <a:p>
            <a:pPr indent="0"/>
            <a:r>
              <a:rPr lang="zh-CN" altLang="en-US" sz="1600" b="0">
                <a:latin typeface="黑体-简" panose="02000000000000000000" charset="-122"/>
                <a:ea typeface="黑体-简" panose="02000000000000000000" charset="-122"/>
                <a:cs typeface="黑体-简" panose="02000000000000000000" charset="-122"/>
              </a:rPr>
              <a:t>软件接口</a:t>
            </a:r>
            <a:endParaRPr lang="zh-CN" altLang="en-US"/>
          </a:p>
        </p:txBody>
      </p:sp>
      <p:graphicFrame>
        <p:nvGraphicFramePr>
          <p:cNvPr id="7" name="表格 6"/>
          <p:cNvGraphicFramePr/>
          <p:nvPr/>
        </p:nvGraphicFramePr>
        <p:xfrm>
          <a:off x="784860" y="2436812"/>
          <a:ext cx="5411470" cy="0"/>
        </p:xfrm>
        <a:graphic>
          <a:graphicData uri="http://schemas.openxmlformats.org/drawingml/2006/table">
            <a:tbl>
              <a:tblPr firstRow="1" bandRow="1">
                <a:tableStyleId>{5940675A-B579-460E-94D1-54222C63F5DA}</a:tableStyleId>
              </a:tblPr>
              <a:tblGrid>
                <a:gridCol w="973138"/>
                <a:gridCol w="1101725"/>
                <a:gridCol w="742950"/>
                <a:gridCol w="2593975"/>
              </a:tblGrid>
              <a:tr h="152400">
                <a:tc>
                  <a:txBody>
                    <a:bodyPr/>
                    <a:p>
                      <a:pPr indent="0" algn="ctr">
                        <a:buNone/>
                      </a:pPr>
                      <a:r>
                        <a:rPr lang="zh-CN" altLang="en-US" sz="1200" b="1">
                          <a:latin typeface="黑体-简" panose="02000000000000000000" charset="-122"/>
                          <a:ea typeface="黑体-简" panose="02000000000000000000" charset="-122"/>
                          <a:cs typeface="宋体" charset="0"/>
                        </a:rPr>
                        <a:t>软件接口名称</a:t>
                      </a:r>
                      <a:endParaRPr lang="zh-CN" altLang="en-US" sz="1200" b="1">
                        <a:latin typeface="黑体-简" panose="02000000000000000000" charset="-122"/>
                        <a:ea typeface="黑体-简" panose="02000000000000000000" charset="-122"/>
                        <a:cs typeface="宋体" charset="0"/>
                      </a:endParaRPr>
                    </a:p>
                  </a:txBody>
                  <a:tcPr marL="0" marR="0" marT="0" marB="1" vert="horz" anchor="t">
                    <a:lnL w="1905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9050" cap="flat" cmpd="sng">
                      <a:solidFill>
                        <a:srgbClr val="080000"/>
                      </a:solidFill>
                      <a:prstDash val="solid"/>
                      <a:headEnd type="none" w="med" len="med"/>
                      <a:tailEnd type="none" w="med" len="med"/>
                    </a:lnT>
                    <a:lnB w="1905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zh-CN" altLang="en-US" sz="1200" b="1">
                          <a:latin typeface="黑体-简" panose="02000000000000000000" charset="-122"/>
                          <a:ea typeface="黑体-简" panose="02000000000000000000" charset="-122"/>
                          <a:cs typeface="宋体" charset="0"/>
                        </a:rPr>
                        <a:t>外部组件名称</a:t>
                      </a:r>
                      <a:endParaRPr lang="zh-CN" altLang="en-US" sz="1200" b="1">
                        <a:latin typeface="黑体-简" panose="02000000000000000000" charset="-122"/>
                        <a:ea typeface="黑体-简" panose="02000000000000000000" charset="-122"/>
                        <a:cs typeface="宋体"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9050" cap="flat" cmpd="sng">
                      <a:solidFill>
                        <a:srgbClr val="080000"/>
                      </a:solidFill>
                      <a:prstDash val="solid"/>
                      <a:headEnd type="none" w="med" len="med"/>
                      <a:tailEnd type="none" w="med" len="med"/>
                    </a:lnT>
                    <a:lnB w="1905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zh-CN" altLang="en-US" sz="1200" b="1">
                          <a:latin typeface="黑体-简" panose="02000000000000000000" charset="-122"/>
                          <a:ea typeface="黑体-简" panose="02000000000000000000" charset="-122"/>
                          <a:cs typeface="宋体" charset="0"/>
                        </a:rPr>
                        <a:t>版本号</a:t>
                      </a:r>
                      <a:endParaRPr lang="zh-CN" altLang="en-US" sz="1200" b="1">
                        <a:latin typeface="黑体-简" panose="02000000000000000000" charset="-122"/>
                        <a:ea typeface="黑体-简" panose="02000000000000000000" charset="-122"/>
                        <a:cs typeface="宋体"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9050" cap="flat" cmpd="sng">
                      <a:solidFill>
                        <a:srgbClr val="080000"/>
                      </a:solidFill>
                      <a:prstDash val="solid"/>
                      <a:headEnd type="none" w="med" len="med"/>
                      <a:tailEnd type="none" w="med" len="med"/>
                    </a:lnT>
                    <a:lnB w="1905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zh-CN" altLang="en-US" sz="1200" b="1">
                          <a:latin typeface="黑体-简" panose="02000000000000000000" charset="-122"/>
                          <a:ea typeface="黑体-简" panose="02000000000000000000" charset="-122"/>
                          <a:cs typeface="宋体" charset="0"/>
                        </a:rPr>
                        <a:t>接口描述</a:t>
                      </a:r>
                      <a:endParaRPr lang="zh-CN" altLang="en-US" sz="1200" b="1">
                        <a:latin typeface="黑体-简" panose="02000000000000000000" charset="-122"/>
                        <a:ea typeface="黑体-简" panose="02000000000000000000" charset="-122"/>
                        <a:cs typeface="宋体" charset="0"/>
                      </a:endParaRPr>
                    </a:p>
                  </a:txBody>
                  <a:tcPr marL="0" marR="0" marT="0" marB="1" vert="horz" anchor="t">
                    <a:lnL w="12700" cap="flat" cmpd="sng">
                      <a:solidFill>
                        <a:srgbClr val="080000"/>
                      </a:solidFill>
                      <a:prstDash val="solid"/>
                      <a:headEnd type="none" w="med" len="med"/>
                      <a:tailEnd type="none" w="med" len="med"/>
                    </a:lnL>
                    <a:lnR w="19050" cap="flat" cmpd="sng">
                      <a:solidFill>
                        <a:srgbClr val="080000"/>
                      </a:solidFill>
                      <a:prstDash val="solid"/>
                      <a:headEnd type="none" w="med" len="med"/>
                      <a:tailEnd type="none" w="med" len="med"/>
                    </a:lnR>
                    <a:lnT w="19050" cap="flat" cmpd="sng">
                      <a:solidFill>
                        <a:srgbClr val="080000"/>
                      </a:solidFill>
                      <a:prstDash val="solid"/>
                      <a:headEnd type="none" w="med" len="med"/>
                      <a:tailEnd type="none" w="med" len="med"/>
                    </a:lnT>
                    <a:lnB w="19050" cap="flat" cmpd="sng">
                      <a:solidFill>
                        <a:srgbClr val="080000"/>
                      </a:solidFill>
                      <a:prstDash val="solid"/>
                      <a:headEnd type="none" w="med" len="med"/>
                      <a:tailEnd type="none" w="med" len="med"/>
                    </a:lnB>
                    <a:lnTlToBr>
                      <a:noFill/>
                    </a:lnTlToBr>
                    <a:lnBlToTr>
                      <a:noFill/>
                    </a:lnBlToTr>
                    <a:noFill/>
                  </a:tcPr>
                </a:tc>
              </a:tr>
              <a:tr h="0">
                <a:tc>
                  <a:txBody>
                    <a:bodyPr/>
                    <a:p>
                      <a:pPr indent="0" algn="ctr">
                        <a:buNone/>
                      </a:pPr>
                      <a:r>
                        <a:rPr lang="en-US" altLang="zh-CN" sz="1200" b="0">
                          <a:latin typeface="华文楷体" panose="02010600040101010101" charset="-122"/>
                          <a:ea typeface="华文楷体" panose="02010600040101010101" charset="-122"/>
                          <a:cs typeface="宋体" charset="0"/>
                        </a:rPr>
                        <a:t>TXSQL</a:t>
                      </a:r>
                      <a:endParaRPr lang="en-US" altLang="zh-CN" sz="1200" b="0">
                        <a:latin typeface="华文楷体" panose="02010600040101010101" charset="-122"/>
                        <a:ea typeface="华文楷体" panose="02010600040101010101" charset="-122"/>
                        <a:cs typeface="宋体" charset="0"/>
                      </a:endParaRPr>
                    </a:p>
                  </a:txBody>
                  <a:tcPr marL="0" marR="0" marT="0" marB="1" vert="horz" anchor="t">
                    <a:lnL w="1905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905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1200" b="0">
                          <a:latin typeface="华文楷体" panose="02010600040101010101" charset="-122"/>
                          <a:ea typeface="华文楷体" panose="02010600040101010101" charset="-122"/>
                          <a:cs typeface="宋体" charset="0"/>
                        </a:rPr>
                        <a:t>TXSQL</a:t>
                      </a:r>
                      <a:endParaRPr lang="en-US" altLang="zh-CN" sz="1200" b="0">
                        <a:latin typeface="华文楷体" panose="02010600040101010101" charset="-122"/>
                        <a:ea typeface="华文楷体" panose="02010600040101010101" charset="-122"/>
                        <a:cs typeface="宋体"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905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1200" b="0">
                          <a:latin typeface="华文楷体" panose="02010600040101010101" charset="-122"/>
                          <a:ea typeface="华文楷体" panose="02010600040101010101" charset="-122"/>
                          <a:cs typeface="华文楷体" panose="02010600040101010101" charset="-122"/>
                        </a:rPr>
                        <a:t>MySQL 5.7 </a:t>
                      </a:r>
                      <a:r>
                        <a:rPr lang="zh-CN" altLang="en-US" sz="1200" b="0">
                          <a:latin typeface="华文楷体" panose="02010600040101010101" charset="-122"/>
                          <a:ea typeface="华文楷体" panose="02010600040101010101" charset="-122"/>
                          <a:cs typeface="华文楷体" panose="02010600040101010101" charset="-122"/>
                        </a:rPr>
                        <a:t>高可用版</a:t>
                      </a:r>
                      <a:endParaRPr lang="zh-CN" altLang="en-US" sz="1200" b="0">
                        <a:latin typeface="华文楷体" panose="02010600040101010101" charset="-122"/>
                        <a:ea typeface="华文楷体" panose="02010600040101010101" charset="-122"/>
                        <a:cs typeface="华文楷体" panose="02010600040101010101"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905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1200" b="0">
                          <a:latin typeface="华文楷体" panose="02010600040101010101" charset="-122"/>
                          <a:ea typeface="华文楷体" panose="02010600040101010101" charset="-122"/>
                          <a:cs typeface="华文楷体" panose="02010600040101010101" charset="-122"/>
                        </a:rPr>
                        <a:t>规格：</a:t>
                      </a:r>
                      <a:r>
                        <a:rPr lang="en-US" altLang="zh-CN" sz="1200" b="0">
                          <a:latin typeface="华文楷体" panose="02010600040101010101" charset="-122"/>
                          <a:ea typeface="华文楷体" panose="02010600040101010101" charset="-122"/>
                          <a:cs typeface="华文楷体" panose="02010600040101010101" charset="-122"/>
                        </a:rPr>
                        <a:t>4</a:t>
                      </a:r>
                      <a:r>
                        <a:rPr lang="zh-CN" altLang="en-US" sz="1200" b="0">
                          <a:latin typeface="华文楷体" panose="02010600040101010101" charset="-122"/>
                          <a:ea typeface="华文楷体" panose="02010600040101010101" charset="-122"/>
                          <a:cs typeface="华文楷体" panose="02010600040101010101" charset="-122"/>
                        </a:rPr>
                        <a:t>核 </a:t>
                      </a:r>
                      <a:r>
                        <a:rPr lang="en-US" altLang="zh-CN" sz="1200" b="0">
                          <a:latin typeface="华文楷体" panose="02010600040101010101" charset="-122"/>
                          <a:ea typeface="华文楷体" panose="02010600040101010101" charset="-122"/>
                          <a:cs typeface="华文楷体" panose="02010600040101010101" charset="-122"/>
                        </a:rPr>
                        <a:t>CPU</a:t>
                      </a:r>
                      <a:r>
                        <a:rPr lang="zh-CN" altLang="en-US" sz="1200" b="0">
                          <a:latin typeface="华文楷体" panose="02010600040101010101" charset="-122"/>
                          <a:ea typeface="华文楷体" panose="02010600040101010101" charset="-122"/>
                          <a:cs typeface="华文楷体" panose="02010600040101010101" charset="-122"/>
                        </a:rPr>
                        <a:t>，</a:t>
                      </a:r>
                      <a:r>
                        <a:rPr lang="en-US" altLang="zh-CN" sz="1200" b="0">
                          <a:latin typeface="华文楷体" panose="02010600040101010101" charset="-122"/>
                          <a:ea typeface="华文楷体" panose="02010600040101010101" charset="-122"/>
                          <a:cs typeface="华文楷体" panose="02010600040101010101" charset="-122"/>
                        </a:rPr>
                        <a:t>8GB </a:t>
                      </a:r>
                      <a:r>
                        <a:rPr lang="zh-CN" altLang="en-US" sz="1200" b="0">
                          <a:latin typeface="华文楷体" panose="02010600040101010101" charset="-122"/>
                          <a:ea typeface="华文楷体" panose="02010600040101010101" charset="-122"/>
                          <a:cs typeface="华文楷体" panose="02010600040101010101" charset="-122"/>
                        </a:rPr>
                        <a:t>内存存储：</a:t>
                      </a:r>
                      <a:r>
                        <a:rPr lang="en-US" altLang="zh-CN" sz="1200" b="0">
                          <a:latin typeface="华文楷体" panose="02010600040101010101" charset="-122"/>
                          <a:ea typeface="华文楷体" panose="02010600040101010101" charset="-122"/>
                          <a:cs typeface="华文楷体" panose="02010600040101010101" charset="-122"/>
                        </a:rPr>
                        <a:t>1000GB </a:t>
                      </a:r>
                      <a:r>
                        <a:rPr lang="zh-CN" altLang="en-US" sz="1200" b="0">
                          <a:latin typeface="华文楷体" panose="02010600040101010101" charset="-122"/>
                          <a:ea typeface="华文楷体" panose="02010600040101010101" charset="-122"/>
                          <a:cs typeface="华文楷体" panose="02010600040101010101" charset="-122"/>
                        </a:rPr>
                        <a:t>本地</a:t>
                      </a:r>
                      <a:r>
                        <a:rPr lang="en-US" altLang="zh-CN" sz="1200" b="0">
                          <a:latin typeface="华文楷体" panose="02010600040101010101" charset="-122"/>
                          <a:ea typeface="华文楷体" panose="02010600040101010101" charset="-122"/>
                          <a:cs typeface="华文楷体" panose="02010600040101010101" charset="-122"/>
                        </a:rPr>
                        <a:t>SSD</a:t>
                      </a:r>
                      <a:r>
                        <a:rPr lang="zh-CN" altLang="en-US" sz="1200" b="0">
                          <a:latin typeface="华文楷体" panose="02010600040101010101" charset="-122"/>
                          <a:ea typeface="华文楷体" panose="02010600040101010101" charset="-122"/>
                          <a:cs typeface="华文楷体" panose="02010600040101010101" charset="-122"/>
                        </a:rPr>
                        <a:t>盘</a:t>
                      </a:r>
                      <a:endParaRPr lang="zh-CN" altLang="en-US" sz="1200" b="0">
                        <a:latin typeface="华文楷体" panose="02010600040101010101" charset="-122"/>
                        <a:ea typeface="华文楷体" panose="02010600040101010101" charset="-122"/>
                        <a:cs typeface="华文楷体" panose="02010600040101010101" charset="-122"/>
                      </a:endParaRPr>
                    </a:p>
                  </a:txBody>
                  <a:tcPr marL="0" marR="0" marT="0" marB="1" vert="horz" anchor="t">
                    <a:lnL w="12700" cap="flat" cmpd="sng">
                      <a:solidFill>
                        <a:srgbClr val="080000"/>
                      </a:solidFill>
                      <a:prstDash val="solid"/>
                      <a:headEnd type="none" w="med" len="med"/>
                      <a:tailEnd type="none" w="med" len="med"/>
                    </a:lnL>
                    <a:lnR w="19050" cap="flat" cmpd="sng">
                      <a:solidFill>
                        <a:srgbClr val="080000"/>
                      </a:solidFill>
                      <a:prstDash val="solid"/>
                      <a:headEnd type="none" w="med" len="med"/>
                      <a:tailEnd type="none" w="med" len="med"/>
                    </a:lnR>
                    <a:lnT w="1905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
        <p:nvSpPr>
          <p:cNvPr id="9" name="文本框 8"/>
          <p:cNvSpPr txBox="1"/>
          <p:nvPr/>
        </p:nvSpPr>
        <p:spPr>
          <a:xfrm>
            <a:off x="784860" y="2894012"/>
            <a:ext cx="5080000" cy="660400"/>
          </a:xfrm>
          <a:prstGeom prst="rect">
            <a:avLst/>
          </a:prstGeom>
          <a:noFill/>
          <a:ln w="9525">
            <a:noFill/>
          </a:ln>
        </p:spPr>
        <p:txBody>
          <a:bodyPr>
            <a:spAutoFit/>
          </a:bodyPr>
          <a:p>
            <a:pPr indent="0"/>
            <a:r>
              <a:rPr lang="en-US" altLang="zh-CN" sz="1050" b="0">
                <a:latin typeface="Calibri" panose="020F0502020204030204" charset="0"/>
                <a:cs typeface="Calibri" panose="020F0502020204030204" charset="0"/>
              </a:rPr>
              <a:t> </a:t>
            </a:r>
            <a:r>
              <a:rPr lang="en-US" altLang="zh-CN" sz="1600" b="0">
                <a:latin typeface="黑体-简" panose="02000000000000000000" charset="-122"/>
                <a:ea typeface="黑体-简" panose="02000000000000000000" charset="-122"/>
                <a:cs typeface="黑体-简" panose="02000000000000000000" charset="-122"/>
              </a:rPr>
              <a:t></a:t>
            </a:r>
            <a:r>
              <a:rPr lang="zh-CN" altLang="en-US" sz="1600" b="0">
                <a:latin typeface="黑体-简" panose="02000000000000000000" charset="-122"/>
                <a:ea typeface="黑体-简" panose="02000000000000000000" charset="-122"/>
                <a:cs typeface="黑体-简" panose="02000000000000000000" charset="-122"/>
              </a:rPr>
              <a:t>通信接口</a:t>
            </a:r>
            <a:endParaRPr lang="zh-CN" altLang="en-US"/>
          </a:p>
        </p:txBody>
      </p:sp>
      <p:graphicFrame>
        <p:nvGraphicFramePr>
          <p:cNvPr id="10" name="表格 9"/>
          <p:cNvGraphicFramePr/>
          <p:nvPr/>
        </p:nvGraphicFramePr>
        <p:xfrm>
          <a:off x="784860" y="3554412"/>
          <a:ext cx="5411470" cy="0"/>
        </p:xfrm>
        <a:graphic>
          <a:graphicData uri="http://schemas.openxmlformats.org/drawingml/2006/table">
            <a:tbl>
              <a:tblPr firstRow="1" bandRow="1">
                <a:tableStyleId>{5940675A-B579-460E-94D1-54222C63F5DA}</a:tableStyleId>
              </a:tblPr>
              <a:tblGrid>
                <a:gridCol w="938213"/>
                <a:gridCol w="817562"/>
                <a:gridCol w="974725"/>
                <a:gridCol w="1139825"/>
                <a:gridCol w="1541463"/>
              </a:tblGrid>
              <a:tr h="0">
                <a:tc>
                  <a:txBody>
                    <a:bodyPr/>
                    <a:p>
                      <a:pPr indent="0" algn="ctr">
                        <a:buNone/>
                      </a:pPr>
                      <a:r>
                        <a:rPr lang="zh-CN" altLang="en-US" sz="1200" b="1">
                          <a:latin typeface="黑体-简" panose="02000000000000000000" charset="-122"/>
                          <a:ea typeface="黑体-简" panose="02000000000000000000" charset="-122"/>
                          <a:cs typeface="宋体" charset="0"/>
                        </a:rPr>
                        <a:t>通信接口名称</a:t>
                      </a:r>
                      <a:endParaRPr lang="zh-CN" altLang="en-US" sz="1200" b="1">
                        <a:latin typeface="黑体-简" panose="02000000000000000000" charset="-122"/>
                        <a:ea typeface="黑体-简" panose="02000000000000000000" charset="-122"/>
                        <a:cs typeface="宋体" charset="0"/>
                      </a:endParaRPr>
                    </a:p>
                  </a:txBody>
                  <a:tcPr marL="0" marR="0" marT="0" marB="1" vert="horz" anchor="t">
                    <a:lnL w="1905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9050" cap="flat" cmpd="sng">
                      <a:solidFill>
                        <a:srgbClr val="080000"/>
                      </a:solidFill>
                      <a:prstDash val="solid"/>
                      <a:headEnd type="none" w="med" len="med"/>
                      <a:tailEnd type="none" w="med" len="med"/>
                    </a:lnT>
                    <a:lnB w="1905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zh-CN" altLang="en-US" sz="1200" b="1">
                          <a:latin typeface="黑体-简" panose="02000000000000000000" charset="-122"/>
                          <a:ea typeface="黑体-简" panose="02000000000000000000" charset="-122"/>
                          <a:cs typeface="宋体" charset="0"/>
                        </a:rPr>
                        <a:t>协议或方式</a:t>
                      </a:r>
                      <a:endParaRPr lang="zh-CN" altLang="en-US" sz="1200" b="1">
                        <a:latin typeface="黑体-简" panose="02000000000000000000" charset="-122"/>
                        <a:ea typeface="黑体-简" panose="02000000000000000000" charset="-122"/>
                        <a:cs typeface="宋体"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9050" cap="flat" cmpd="sng">
                      <a:solidFill>
                        <a:srgbClr val="080000"/>
                      </a:solidFill>
                      <a:prstDash val="solid"/>
                      <a:headEnd type="none" w="med" len="med"/>
                      <a:tailEnd type="none" w="med" len="med"/>
                    </a:lnT>
                    <a:lnB w="1905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zh-CN" altLang="en-US" sz="1200" b="1">
                          <a:latin typeface="黑体-简" panose="02000000000000000000" charset="-122"/>
                          <a:ea typeface="黑体-简" panose="02000000000000000000" charset="-122"/>
                          <a:cs typeface="宋体" charset="0"/>
                        </a:rPr>
                        <a:t>安全要求</a:t>
                      </a:r>
                      <a:endParaRPr lang="zh-CN" altLang="en-US" sz="1200" b="1">
                        <a:latin typeface="黑体-简" panose="02000000000000000000" charset="-122"/>
                        <a:ea typeface="黑体-简" panose="02000000000000000000" charset="-122"/>
                        <a:cs typeface="宋体"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9050" cap="flat" cmpd="sng">
                      <a:solidFill>
                        <a:srgbClr val="080000"/>
                      </a:solidFill>
                      <a:prstDash val="solid"/>
                      <a:headEnd type="none" w="med" len="med"/>
                      <a:tailEnd type="none" w="med" len="med"/>
                    </a:lnT>
                    <a:lnB w="1905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zh-CN" altLang="en-US" sz="1200" b="1">
                          <a:latin typeface="黑体-简" panose="02000000000000000000" charset="-122"/>
                          <a:ea typeface="黑体-简" panose="02000000000000000000" charset="-122"/>
                          <a:cs typeface="宋体" charset="0"/>
                        </a:rPr>
                        <a:t>传输速率要求</a:t>
                      </a:r>
                      <a:endParaRPr lang="zh-CN" altLang="en-US" sz="1200" b="1">
                        <a:latin typeface="黑体-简" panose="02000000000000000000" charset="-122"/>
                        <a:ea typeface="黑体-简" panose="02000000000000000000" charset="-122"/>
                        <a:cs typeface="宋体"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9050" cap="flat" cmpd="sng">
                      <a:solidFill>
                        <a:srgbClr val="080000"/>
                      </a:solidFill>
                      <a:prstDash val="solid"/>
                      <a:headEnd type="none" w="med" len="med"/>
                      <a:tailEnd type="none" w="med" len="med"/>
                    </a:lnT>
                    <a:lnB w="1905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zh-CN" altLang="en-US" sz="1200" b="1">
                          <a:latin typeface="黑体-简" panose="02000000000000000000" charset="-122"/>
                          <a:ea typeface="黑体-简" panose="02000000000000000000" charset="-122"/>
                          <a:cs typeface="宋体" charset="0"/>
                        </a:rPr>
                        <a:t>同步通信描述</a:t>
                      </a:r>
                      <a:endParaRPr lang="zh-CN" altLang="en-US" sz="1200" b="1">
                        <a:latin typeface="黑体-简" panose="02000000000000000000" charset="-122"/>
                        <a:ea typeface="黑体-简" panose="02000000000000000000" charset="-122"/>
                        <a:cs typeface="宋体" charset="0"/>
                      </a:endParaRPr>
                    </a:p>
                  </a:txBody>
                  <a:tcPr marL="0" marR="0" marT="0" marB="1" vert="horz" anchor="t">
                    <a:lnL w="12700" cap="flat" cmpd="sng">
                      <a:solidFill>
                        <a:srgbClr val="080000"/>
                      </a:solidFill>
                      <a:prstDash val="solid"/>
                      <a:headEnd type="none" w="med" len="med"/>
                      <a:tailEnd type="none" w="med" len="med"/>
                    </a:lnL>
                    <a:lnR w="19050" cap="flat" cmpd="sng">
                      <a:solidFill>
                        <a:srgbClr val="080000"/>
                      </a:solidFill>
                      <a:prstDash val="solid"/>
                      <a:headEnd type="none" w="med" len="med"/>
                      <a:tailEnd type="none" w="med" len="med"/>
                    </a:lnR>
                    <a:lnT w="19050" cap="flat" cmpd="sng">
                      <a:solidFill>
                        <a:srgbClr val="080000"/>
                      </a:solidFill>
                      <a:prstDash val="solid"/>
                      <a:headEnd type="none" w="med" len="med"/>
                      <a:tailEnd type="none" w="med" len="med"/>
                    </a:lnT>
                    <a:lnB w="1905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zh-CN" altLang="en-US" sz="1200" b="0">
                          <a:latin typeface="华文楷体" panose="02010600040101010101" charset="-122"/>
                          <a:ea typeface="华文楷体" panose="02010600040101010101" charset="-122"/>
                          <a:cs typeface="宋体" charset="0"/>
                        </a:rPr>
                        <a:t>网络通信标准</a:t>
                      </a:r>
                      <a:endParaRPr lang="zh-CN" altLang="en-US" sz="1200" b="0">
                        <a:latin typeface="华文楷体" panose="02010600040101010101" charset="-122"/>
                        <a:ea typeface="华文楷体" panose="02010600040101010101" charset="-122"/>
                        <a:cs typeface="宋体" charset="0"/>
                      </a:endParaRPr>
                    </a:p>
                  </a:txBody>
                  <a:tcPr marL="0" marR="0" marT="0" marB="1" vert="horz" anchor="t">
                    <a:lnL w="1905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905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1200" b="0">
                          <a:latin typeface="华文楷体" panose="02010600040101010101" charset="-122"/>
                          <a:ea typeface="华文楷体" panose="02010600040101010101" charset="-122"/>
                          <a:cs typeface="宋体" charset="0"/>
                        </a:rPr>
                        <a:t>https</a:t>
                      </a:r>
                      <a:endParaRPr lang="en-US" altLang="zh-CN" sz="1200" b="0">
                        <a:latin typeface="华文楷体" panose="02010600040101010101" charset="-122"/>
                        <a:ea typeface="华文楷体" panose="02010600040101010101" charset="-122"/>
                        <a:cs typeface="宋体"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905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1200" b="0">
                          <a:latin typeface="华文楷体" panose="02010600040101010101" charset="-122"/>
                          <a:ea typeface="华文楷体" panose="02010600040101010101" charset="-122"/>
                          <a:cs typeface="宋体" charset="0"/>
                        </a:rPr>
                        <a:t>加密</a:t>
                      </a:r>
                      <a:endParaRPr lang="zh-CN" altLang="en-US" sz="1200" b="0">
                        <a:latin typeface="华文楷体" panose="02010600040101010101" charset="-122"/>
                        <a:ea typeface="华文楷体" panose="02010600040101010101" charset="-122"/>
                        <a:cs typeface="宋体"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905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1200" b="0">
                          <a:latin typeface="华文楷体" panose="02010600040101010101" charset="-122"/>
                          <a:ea typeface="华文楷体" panose="02010600040101010101" charset="-122"/>
                          <a:cs typeface="宋体" charset="0"/>
                        </a:rPr>
                        <a:t>1</a:t>
                      </a:r>
                      <a:r>
                        <a:rPr lang="en-US" altLang="zh-CN" sz="1200" b="0">
                          <a:latin typeface="华文楷体" panose="02010600040101010101" charset="-122"/>
                          <a:ea typeface="华文楷体" panose="02010600040101010101" charset="-122"/>
                          <a:cs typeface="Calibri" panose="020F0502020204030204" charset="0"/>
                        </a:rPr>
                        <a:t>00M</a:t>
                      </a:r>
                      <a:r>
                        <a:rPr lang="en-US" altLang="zh-CN" sz="1200" b="0">
                          <a:latin typeface="华文楷体" panose="02010600040101010101" charset="-122"/>
                          <a:ea typeface="华文楷体" panose="02010600040101010101" charset="-122"/>
                          <a:cs typeface="宋体" charset="0"/>
                        </a:rPr>
                        <a:t>bps</a:t>
                      </a:r>
                      <a:endParaRPr lang="en-US" altLang="zh-CN" sz="1200" b="0">
                        <a:latin typeface="华文楷体" panose="02010600040101010101" charset="-122"/>
                        <a:ea typeface="华文楷体" panose="02010600040101010101" charset="-122"/>
                        <a:cs typeface="宋体"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905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1200" b="0">
                          <a:latin typeface="华文楷体" panose="02010600040101010101" charset="-122"/>
                          <a:ea typeface="华文楷体" panose="02010600040101010101" charset="-122"/>
                          <a:cs typeface="宋体" charset="0"/>
                        </a:rPr>
                        <a:t>无要求</a:t>
                      </a:r>
                      <a:endParaRPr lang="zh-CN" altLang="en-US" sz="1200" b="0">
                        <a:latin typeface="华文楷体" panose="02010600040101010101" charset="-122"/>
                        <a:ea typeface="华文楷体" panose="02010600040101010101" charset="-122"/>
                        <a:cs typeface="宋体" charset="0"/>
                      </a:endParaRPr>
                    </a:p>
                  </a:txBody>
                  <a:tcPr marL="0" marR="0" marT="0" marB="1" vert="horz" anchor="t">
                    <a:lnL w="12700" cap="flat" cmpd="sng">
                      <a:solidFill>
                        <a:srgbClr val="080000"/>
                      </a:solidFill>
                      <a:prstDash val="solid"/>
                      <a:headEnd type="none" w="med" len="med"/>
                      <a:tailEnd type="none" w="med" len="med"/>
                    </a:lnL>
                    <a:lnR w="19050" cap="flat" cmpd="sng">
                      <a:solidFill>
                        <a:srgbClr val="080000"/>
                      </a:solidFill>
                      <a:prstDash val="solid"/>
                      <a:headEnd type="none" w="med" len="med"/>
                      <a:tailEnd type="none" w="med" len="med"/>
                    </a:lnR>
                    <a:lnT w="1905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Tree>
  </p:cSld>
  <p:clrMapOvr>
    <a:masterClrMapping/>
  </p:clrMapOvr>
  <p:transition advClick="0" advTm="7000">
    <p:pull dir="l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down)">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圆角矩形 1"/>
          <p:cNvSpPr>
            <a:spLocks noChangeArrowheads="1"/>
          </p:cNvSpPr>
          <p:nvPr/>
        </p:nvSpPr>
        <p:spPr bwMode="auto">
          <a:xfrm>
            <a:off x="520065" y="345440"/>
            <a:ext cx="1363980" cy="335280"/>
          </a:xfrm>
          <a:prstGeom prst="roundRect">
            <a:avLst>
              <a:gd name="adj" fmla="val 50000"/>
            </a:avLst>
          </a:prstGeom>
          <a:solidFill>
            <a:schemeClr val="accent1"/>
          </a:solidFill>
          <a:ln w="12700" algn="ctr">
            <a:noFill/>
            <a:miter lim="800000"/>
          </a:ln>
          <a:effectLst>
            <a:outerShdw blurRad="317500" dist="190500" dir="9000000" algn="r" rotWithShape="0">
              <a:prstClr val="black">
                <a:alpha val="40000"/>
              </a:prstClr>
            </a:outerShdw>
          </a:effectLst>
        </p:spPr>
        <p:txBody>
          <a:bodyPr lIns="91438" tIns="45719" rIns="91438" bIns="45719" anchor="ctr"/>
          <a:p>
            <a:pPr algn="ctr" defTabSz="913130">
              <a:defRPr/>
            </a:pPr>
            <a:r>
              <a:rPr lang="zh-CN" altLang="en-US">
                <a:solidFill>
                  <a:schemeClr val="bg1"/>
                </a:solidFill>
              </a:rPr>
              <a:t>团建记录</a:t>
            </a:r>
            <a:endParaRPr lang="zh-CN" altLang="en-US">
              <a:solidFill>
                <a:schemeClr val="bg1"/>
              </a:solidFill>
            </a:endParaRPr>
          </a:p>
        </p:txBody>
      </p:sp>
      <p:sp>
        <p:nvSpPr>
          <p:cNvPr id="6" name="文本框 5"/>
          <p:cNvSpPr txBox="1"/>
          <p:nvPr/>
        </p:nvSpPr>
        <p:spPr>
          <a:xfrm>
            <a:off x="2085975" y="221615"/>
            <a:ext cx="6967220" cy="583565"/>
          </a:xfrm>
          <a:prstGeom prst="rect">
            <a:avLst/>
          </a:prstGeom>
          <a:noFill/>
          <a:ln w="9525">
            <a:noFill/>
          </a:ln>
        </p:spPr>
        <p:txBody>
          <a:bodyPr wrap="square">
            <a:spAutoFit/>
          </a:bodyPr>
          <a:p>
            <a:pPr indent="266700"/>
            <a:r>
              <a:rPr sz="1600" b="1">
                <a:latin typeface="华文楷体" panose="02010600040101010101" charset="-122"/>
                <a:ea typeface="华文楷体" panose="02010600040101010101" charset="-122"/>
                <a:cs typeface="华文楷体" panose="02010600040101010101" charset="-122"/>
              </a:rPr>
              <a:t>50.项目过程中，是否进行了Team Building？目的是什么？方式是什么？是否有效？</a:t>
            </a:r>
            <a:endParaRPr sz="1600" b="1">
              <a:latin typeface="华文楷体" panose="02010600040101010101" charset="-122"/>
              <a:ea typeface="华文楷体" panose="02010600040101010101" charset="-122"/>
              <a:cs typeface="华文楷体" panose="02010600040101010101" charset="-122"/>
            </a:endParaRPr>
          </a:p>
        </p:txBody>
      </p:sp>
      <p:pic>
        <p:nvPicPr>
          <p:cNvPr id="3" name="图片 2"/>
          <p:cNvPicPr>
            <a:picLocks noChangeAspect="1"/>
          </p:cNvPicPr>
          <p:nvPr/>
        </p:nvPicPr>
        <p:blipFill>
          <a:blip r:embed="rId1"/>
          <a:stretch>
            <a:fillRect/>
          </a:stretch>
        </p:blipFill>
        <p:spPr>
          <a:xfrm>
            <a:off x="1170305" y="984885"/>
            <a:ext cx="3909060" cy="723900"/>
          </a:xfrm>
          <a:prstGeom prst="rect">
            <a:avLst/>
          </a:prstGeom>
        </p:spPr>
      </p:pic>
      <p:graphicFrame>
        <p:nvGraphicFramePr>
          <p:cNvPr id="5" name="表格 4"/>
          <p:cNvGraphicFramePr/>
          <p:nvPr>
            <p:custDataLst>
              <p:tags r:id="rId2"/>
            </p:custDataLst>
          </p:nvPr>
        </p:nvGraphicFramePr>
        <p:xfrm>
          <a:off x="1254125" y="1929130"/>
          <a:ext cx="7009130" cy="2674620"/>
        </p:xfrm>
        <a:graphic>
          <a:graphicData uri="http://schemas.openxmlformats.org/drawingml/2006/table">
            <a:tbl>
              <a:tblPr firstRow="1" bandRow="1">
                <a:tableStyleId>{5940675A-B579-460E-94D1-54222C63F5DA}</a:tableStyleId>
              </a:tblPr>
              <a:tblGrid>
                <a:gridCol w="975995"/>
                <a:gridCol w="2823845"/>
                <a:gridCol w="898525"/>
                <a:gridCol w="2310765"/>
              </a:tblGrid>
              <a:tr h="412750">
                <a:tc>
                  <a:txBody>
                    <a:bodyPr/>
                    <a:p>
                      <a:pPr indent="0" algn="ctr">
                        <a:buNone/>
                      </a:pPr>
                      <a:r>
                        <a:rPr lang="en-US" sz="1200" b="0">
                          <a:latin typeface="黑体" panose="02010609060101010101" charset="-122"/>
                          <a:ea typeface="黑体" panose="02010609060101010101" charset="-122"/>
                          <a:cs typeface="黑体" panose="02010609060101010101" charset="-122"/>
                        </a:rPr>
                        <a:t>团建地点</a:t>
                      </a:r>
                      <a:endParaRPr lang="en-US" altLang="en-US" sz="1200" b="0">
                        <a:latin typeface="黑体" panose="02010609060101010101" charset="-122"/>
                        <a:ea typeface="黑体" panose="02010609060101010101" charset="-122"/>
                        <a:cs typeface="黑体" panose="02010609060101010101" charset="-122"/>
                      </a:endParaRPr>
                    </a:p>
                  </a:txBody>
                  <a:tcPr marL="68580" marR="68580" marT="0" marB="0"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1"/>
                    </a:solidFill>
                  </a:tcPr>
                </a:tc>
                <a:tc>
                  <a:txBody>
                    <a:bodyPr/>
                    <a:p>
                      <a:pPr indent="0" algn="ctr">
                        <a:buNone/>
                      </a:pPr>
                      <a:r>
                        <a:rPr lang="en-US" sz="1200" b="0">
                          <a:latin typeface="黑体" panose="02010609060101010101" charset="-122"/>
                          <a:ea typeface="黑体" panose="02010609060101010101" charset="-122"/>
                          <a:cs typeface="黑体" panose="02010609060101010101" charset="-122"/>
                        </a:rPr>
                        <a:t>和炙烧鸟</a:t>
                      </a:r>
                      <a:endParaRPr lang="en-US" altLang="en-US" sz="1200" b="0">
                        <a:latin typeface="黑体" panose="02010609060101010101" charset="-122"/>
                        <a:ea typeface="黑体" panose="02010609060101010101" charset="-122"/>
                        <a:cs typeface="黑体" panose="02010609060101010101" charset="-122"/>
                      </a:endParaRPr>
                    </a:p>
                  </a:txBody>
                  <a:tcPr marL="68580" marR="68580" marT="0" marB="0"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200" b="0">
                          <a:latin typeface="黑体" panose="02010609060101010101" charset="-122"/>
                          <a:ea typeface="黑体" panose="02010609060101010101" charset="-122"/>
                          <a:cs typeface="黑体" panose="02010609060101010101" charset="-122"/>
                        </a:rPr>
                        <a:t>团建时间</a:t>
                      </a:r>
                      <a:endParaRPr lang="en-US" altLang="en-US" sz="1200" b="0">
                        <a:latin typeface="黑体" panose="02010609060101010101" charset="-122"/>
                        <a:ea typeface="黑体" panose="02010609060101010101" charset="-122"/>
                        <a:cs typeface="黑体" panose="02010609060101010101" charset="-122"/>
                      </a:endParaRPr>
                    </a:p>
                  </a:txBody>
                  <a:tcPr marL="68580" marR="68580" marT="0" marB="0"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1"/>
                    </a:solidFill>
                  </a:tcPr>
                </a:tc>
                <a:tc>
                  <a:txBody>
                    <a:bodyPr/>
                    <a:p>
                      <a:pPr indent="0">
                        <a:buNone/>
                      </a:pPr>
                      <a:r>
                        <a:rPr lang="en-US" sz="1200" b="0">
                          <a:latin typeface="黑体" panose="02010609060101010101" charset="-122"/>
                          <a:ea typeface="黑体" panose="02010609060101010101" charset="-122"/>
                          <a:cs typeface="黑体" panose="02010609060101010101" charset="-122"/>
                        </a:rPr>
                        <a:t>2019 11.02 16:05</a:t>
                      </a:r>
                      <a:endParaRPr lang="en-US" altLang="en-US" sz="1200" b="0">
                        <a:latin typeface="黑体" panose="02010609060101010101" charset="-122"/>
                        <a:ea typeface="黑体" panose="02010609060101010101" charset="-122"/>
                        <a:cs typeface="黑体" panose="02010609060101010101" charset="-122"/>
                      </a:endParaRPr>
                    </a:p>
                  </a:txBody>
                  <a:tcPr marL="68580" marR="68580" marT="0" marB="0"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55600">
                <a:tc>
                  <a:txBody>
                    <a:bodyPr/>
                    <a:p>
                      <a:pPr indent="0" algn="ctr">
                        <a:buNone/>
                      </a:pPr>
                      <a:r>
                        <a:rPr lang="en-US" sz="1200" b="0">
                          <a:latin typeface="黑体" panose="02010609060101010101" charset="-122"/>
                          <a:ea typeface="黑体" panose="02010609060101010101" charset="-122"/>
                          <a:cs typeface="黑体" panose="02010609060101010101" charset="-122"/>
                        </a:rPr>
                        <a:t>主 持 人</a:t>
                      </a:r>
                      <a:endParaRPr lang="en-US" altLang="en-US" sz="1200" b="0">
                        <a:latin typeface="黑体" panose="02010609060101010101" charset="-122"/>
                        <a:ea typeface="黑体" panose="02010609060101010101" charset="-122"/>
                        <a:cs typeface="黑体" panose="02010609060101010101" charset="-122"/>
                      </a:endParaRPr>
                    </a:p>
                  </a:txBody>
                  <a:tcPr marL="68580" marR="68580" marT="0" marB="0"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1"/>
                    </a:solidFill>
                  </a:tcPr>
                </a:tc>
                <a:tc>
                  <a:txBody>
                    <a:bodyPr/>
                    <a:p>
                      <a:pPr indent="0" algn="ctr">
                        <a:buNone/>
                      </a:pPr>
                      <a:r>
                        <a:rPr lang="en-US" sz="1200" b="0">
                          <a:latin typeface="黑体" panose="02010609060101010101" charset="-122"/>
                          <a:ea typeface="黑体" panose="02010609060101010101" charset="-122"/>
                          <a:cs typeface="黑体" panose="02010609060101010101" charset="-122"/>
                        </a:rPr>
                        <a:t>郭岳</a:t>
                      </a:r>
                      <a:endParaRPr lang="en-US" altLang="en-US" sz="1200" b="0">
                        <a:latin typeface="黑体" panose="02010609060101010101" charset="-122"/>
                        <a:ea typeface="黑体" panose="02010609060101010101" charset="-122"/>
                        <a:cs typeface="黑体" panose="02010609060101010101" charset="-122"/>
                      </a:endParaRPr>
                    </a:p>
                  </a:txBody>
                  <a:tcPr marL="68580" marR="68580" marT="0" marB="0"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200" b="0">
                          <a:latin typeface="黑体" panose="02010609060101010101" charset="-122"/>
                          <a:ea typeface="黑体" panose="02010609060101010101" charset="-122"/>
                          <a:cs typeface="黑体" panose="02010609060101010101" charset="-122"/>
                        </a:rPr>
                        <a:t>记录人</a:t>
                      </a:r>
                      <a:endParaRPr lang="en-US" altLang="en-US" sz="1200" b="0">
                        <a:latin typeface="黑体" panose="02010609060101010101" charset="-122"/>
                        <a:ea typeface="黑体" panose="02010609060101010101" charset="-122"/>
                        <a:cs typeface="黑体" panose="02010609060101010101" charset="-122"/>
                      </a:endParaRPr>
                    </a:p>
                  </a:txBody>
                  <a:tcPr marL="68580" marR="68580" marT="0" marB="0"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1"/>
                    </a:solidFill>
                  </a:tcPr>
                </a:tc>
                <a:tc>
                  <a:txBody>
                    <a:bodyPr/>
                    <a:p>
                      <a:pPr indent="0" algn="ctr">
                        <a:buNone/>
                      </a:pPr>
                      <a:r>
                        <a:rPr lang="en-US" sz="1200" b="0">
                          <a:latin typeface="黑体" panose="02010609060101010101" charset="-122"/>
                          <a:ea typeface="黑体" panose="02010609060101010101" charset="-122"/>
                          <a:cs typeface="黑体" panose="02010609060101010101" charset="-122"/>
                        </a:rPr>
                        <a:t>李骏</a:t>
                      </a:r>
                      <a:endParaRPr lang="en-US" altLang="en-US" sz="1200" b="0">
                        <a:latin typeface="黑体" panose="02010609060101010101" charset="-122"/>
                        <a:ea typeface="黑体" panose="02010609060101010101" charset="-122"/>
                        <a:cs typeface="黑体" panose="02010609060101010101" charset="-122"/>
                      </a:endParaRPr>
                    </a:p>
                  </a:txBody>
                  <a:tcPr marL="68580" marR="68580" marT="0" marB="0"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497840">
                <a:tc>
                  <a:txBody>
                    <a:bodyPr/>
                    <a:p>
                      <a:pPr indent="0" algn="ctr">
                        <a:buNone/>
                      </a:pPr>
                      <a:r>
                        <a:rPr lang="en-US" sz="1200" b="0">
                          <a:latin typeface="黑体" panose="02010609060101010101" charset="-122"/>
                          <a:ea typeface="黑体" panose="02010609060101010101" charset="-122"/>
                          <a:cs typeface="黑体" panose="02010609060101010101" charset="-122"/>
                        </a:rPr>
                        <a:t>参会人员</a:t>
                      </a:r>
                      <a:endParaRPr lang="en-US" altLang="en-US" sz="1200" b="0">
                        <a:latin typeface="黑体" panose="02010609060101010101" charset="-122"/>
                        <a:ea typeface="黑体" panose="02010609060101010101" charset="-122"/>
                        <a:cs typeface="黑体" panose="02010609060101010101" charset="-122"/>
                      </a:endParaRPr>
                    </a:p>
                  </a:txBody>
                  <a:tcPr marL="68580" marR="68580" marT="0" marB="0" vert="horz"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1"/>
                    </a:solidFill>
                  </a:tcPr>
                </a:tc>
                <a:tc gridSpan="3">
                  <a:txBody>
                    <a:bodyPr/>
                    <a:p>
                      <a:pPr indent="0">
                        <a:buNone/>
                      </a:pPr>
                      <a:r>
                        <a:rPr lang="en-US" sz="1200" b="0">
                          <a:latin typeface="黑体" panose="02010609060101010101" charset="-122"/>
                          <a:ea typeface="黑体" panose="02010609060101010101" charset="-122"/>
                          <a:cs typeface="黑体" panose="02010609060101010101" charset="-122"/>
                        </a:rPr>
                        <a:t>郭岳（组长），李骏，杨寒凌，周南，杨海波，叶瑶毓</a:t>
                      </a:r>
                      <a:endParaRPr lang="en-US" altLang="en-US" sz="1200" b="0">
                        <a:latin typeface="黑体" panose="02010609060101010101" charset="-122"/>
                        <a:ea typeface="黑体" panose="02010609060101010101" charset="-122"/>
                        <a:cs typeface="黑体" panose="02010609060101010101" charset="-122"/>
                      </a:endParaRPr>
                    </a:p>
                  </a:txBody>
                  <a:tcPr marL="68580" marR="68580" marT="0" marB="0"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hMerge="1">
                  <a:tcP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hMerge="1">
                  <a:tcPr>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r>
              <a:tr h="393700">
                <a:tc>
                  <a:txBody>
                    <a:bodyPr/>
                    <a:p>
                      <a:pPr indent="0" algn="ctr">
                        <a:buNone/>
                      </a:pPr>
                      <a:r>
                        <a:rPr lang="en-US" sz="1200" b="0">
                          <a:latin typeface="黑体" panose="02010609060101010101" charset="-122"/>
                          <a:ea typeface="黑体" panose="02010609060101010101" charset="-122"/>
                          <a:cs typeface="黑体" panose="02010609060101010101" charset="-122"/>
                        </a:rPr>
                        <a:t>团建主题</a:t>
                      </a:r>
                      <a:endParaRPr lang="en-US" altLang="en-US" sz="1200" b="0">
                        <a:latin typeface="黑体" panose="02010609060101010101" charset="-122"/>
                        <a:ea typeface="黑体" panose="02010609060101010101" charset="-122"/>
                        <a:cs typeface="黑体" panose="02010609060101010101" charset="-122"/>
                      </a:endParaRPr>
                    </a:p>
                  </a:txBody>
                  <a:tcPr marL="68580" marR="68580" marT="0" marB="0" vert="horz"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1"/>
                    </a:solidFill>
                  </a:tcPr>
                </a:tc>
                <a:tc gridSpan="3">
                  <a:txBody>
                    <a:bodyPr/>
                    <a:p>
                      <a:pPr indent="0">
                        <a:buNone/>
                      </a:pPr>
                      <a:r>
                        <a:rPr lang="en-US" sz="1200" b="0">
                          <a:latin typeface="黑体" panose="02010609060101010101" charset="-122"/>
                          <a:ea typeface="黑体" panose="02010609060101010101" charset="-122"/>
                          <a:cs typeface="黑体" panose="02010609060101010101" charset="-122"/>
                        </a:rPr>
                        <a:t>                讨论需求获取计划遭到批评后的精神状态调整</a:t>
                      </a:r>
                      <a:endParaRPr lang="en-US" altLang="en-US" sz="1200" b="0">
                        <a:latin typeface="黑体" panose="02010609060101010101" charset="-122"/>
                        <a:ea typeface="黑体" panose="02010609060101010101" charset="-122"/>
                        <a:cs typeface="黑体" panose="02010609060101010101" charset="-122"/>
                      </a:endParaRPr>
                    </a:p>
                  </a:txBody>
                  <a:tcPr marL="68580" marR="68580" marT="0" marB="0"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hMerge="1">
                  <a:tcP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hMerge="1">
                  <a:tcPr>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r>
              <a:tr h="394970">
                <a:tc gridSpan="4">
                  <a:txBody>
                    <a:bodyPr/>
                    <a:p>
                      <a:pPr indent="0" algn="ctr">
                        <a:buNone/>
                      </a:pPr>
                      <a:r>
                        <a:rPr lang="en-US" sz="1200" b="0">
                          <a:latin typeface="黑体" panose="02010609060101010101" charset="-122"/>
                          <a:ea typeface="黑体" panose="02010609060101010101" charset="-122"/>
                          <a:cs typeface="黑体" panose="02010609060101010101" charset="-122"/>
                        </a:rPr>
                        <a:t>[团建目的]</a:t>
                      </a:r>
                      <a:endParaRPr lang="en-US" altLang="en-US" sz="1200" b="0">
                        <a:latin typeface="黑体" panose="02010609060101010101" charset="-122"/>
                        <a:ea typeface="黑体" panose="02010609060101010101" charset="-122"/>
                        <a:cs typeface="黑体" panose="02010609060101010101" charset="-122"/>
                      </a:endParaRPr>
                    </a:p>
                  </a:txBody>
                  <a:tcPr marL="68580" marR="68580" marT="0" marB="0" vert="horz"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hMerge="1">
                  <a:tcP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hMerge="1">
                  <a:tcP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hMerge="1">
                  <a:tcPr>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r>
              <a:tr h="619760">
                <a:tc gridSpan="4">
                  <a:txBody>
                    <a:bodyPr/>
                    <a:p>
                      <a:pPr indent="0">
                        <a:buNone/>
                      </a:pPr>
                      <a:r>
                        <a:rPr lang="en-US" sz="1200" b="0">
                          <a:latin typeface="黑体" panose="02010609060101010101" charset="-122"/>
                          <a:ea typeface="黑体" panose="02010609060101010101" charset="-122"/>
                          <a:cs typeface="黑体" panose="02010609060101010101" charset="-122"/>
                        </a:rPr>
                        <a:t>会议内容：由于因为最近需求获取计划完成结果不完整并且态度不认真，整个小组遭到了杨枨老师的严重批评，我们小组打算通过吃烧鸟缓和情绪，调整精神状态，重整旗鼓，重新开始新的征途，修改需求获取计划，并对未来进行详细规划</a:t>
                      </a:r>
                      <a:endParaRPr lang="en-US" altLang="en-US" sz="1200" b="0">
                        <a:latin typeface="黑体" panose="02010609060101010101" charset="-122"/>
                        <a:ea typeface="黑体" panose="02010609060101010101" charset="-122"/>
                        <a:cs typeface="黑体" panose="02010609060101010101" charset="-122"/>
                      </a:endParaRPr>
                    </a:p>
                  </a:txBody>
                  <a:tcPr marL="68580" marR="68580" marT="0" marB="0" vert="horz"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hMerge="1">
                  <a:tcP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hMerge="1">
                  <a:tcP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hMerge="1">
                  <a:tcPr>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r>
            </a:tbl>
          </a:graphicData>
        </a:graphic>
      </p:graphicFrame>
      <p:sp>
        <p:nvSpPr>
          <p:cNvPr id="8" name="文本框 7"/>
          <p:cNvSpPr txBox="1"/>
          <p:nvPr/>
        </p:nvSpPr>
        <p:spPr>
          <a:xfrm>
            <a:off x="5202555" y="1178560"/>
            <a:ext cx="3119755" cy="337185"/>
          </a:xfrm>
          <a:prstGeom prst="rect">
            <a:avLst/>
          </a:prstGeom>
          <a:noFill/>
          <a:ln w="9525">
            <a:noFill/>
          </a:ln>
        </p:spPr>
        <p:txBody>
          <a:bodyPr wrap="square">
            <a:spAutoFit/>
          </a:bodyPr>
          <a:p>
            <a:pPr indent="266700"/>
            <a:r>
              <a:rPr lang="zh-CN" altLang="en-US" sz="1600" b="0">
                <a:latin typeface="黑体" panose="02010609060101010101" charset="-122"/>
                <a:ea typeface="黑体" panose="02010609060101010101" charset="-122"/>
                <a:cs typeface="黑体" panose="02010609060101010101" charset="-122"/>
              </a:rPr>
              <a:t>以第一次团建记录为例：</a:t>
            </a:r>
            <a:endParaRPr lang="zh-CN" altLang="en-US" sz="1600" b="0">
              <a:latin typeface="黑体" panose="02010609060101010101" charset="-122"/>
              <a:ea typeface="黑体" panose="02010609060101010101" charset="-122"/>
              <a:cs typeface="黑体" panose="02010609060101010101" charset="-122"/>
            </a:endParaRPr>
          </a:p>
        </p:txBody>
      </p:sp>
    </p:spTree>
  </p:cSld>
  <p:clrMapOvr>
    <a:masterClrMapping/>
  </p:clrMapOvr>
  <p:transition advClick="0" advTm="7000">
    <p:pull dir="l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down)">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圆角矩形 1"/>
          <p:cNvSpPr>
            <a:spLocks noChangeArrowheads="1"/>
          </p:cNvSpPr>
          <p:nvPr/>
        </p:nvSpPr>
        <p:spPr bwMode="auto">
          <a:xfrm>
            <a:off x="625475" y="306070"/>
            <a:ext cx="1434465" cy="316865"/>
          </a:xfrm>
          <a:prstGeom prst="roundRect">
            <a:avLst>
              <a:gd name="adj" fmla="val 50000"/>
            </a:avLst>
          </a:prstGeom>
          <a:solidFill>
            <a:schemeClr val="accent1"/>
          </a:solidFill>
          <a:ln w="12700" algn="ctr">
            <a:noFill/>
            <a:miter lim="800000"/>
          </a:ln>
          <a:effectLst>
            <a:outerShdw blurRad="317500" dist="190500" dir="9000000" algn="r" rotWithShape="0">
              <a:prstClr val="black">
                <a:alpha val="40000"/>
              </a:prstClr>
            </a:outerShdw>
          </a:effectLst>
        </p:spPr>
        <p:txBody>
          <a:bodyPr lIns="91438" tIns="45719" rIns="91438" bIns="45719" anchor="ctr"/>
          <a:p>
            <a:pPr algn="ctr" defTabSz="913130">
              <a:defRPr/>
            </a:pPr>
            <a:r>
              <a:rPr lang="zh-CN" altLang="en-US">
                <a:solidFill>
                  <a:schemeClr val="bg1"/>
                </a:solidFill>
              </a:rPr>
              <a:t>团建记录</a:t>
            </a:r>
            <a:endParaRPr lang="zh-CN" altLang="en-US">
              <a:solidFill>
                <a:schemeClr val="bg1"/>
              </a:solidFill>
            </a:endParaRPr>
          </a:p>
        </p:txBody>
      </p:sp>
      <p:pic>
        <p:nvPicPr>
          <p:cNvPr id="7" name="图片 6"/>
          <p:cNvPicPr>
            <a:picLocks noChangeAspect="1"/>
          </p:cNvPicPr>
          <p:nvPr/>
        </p:nvPicPr>
        <p:blipFill>
          <a:blip r:embed="rId1"/>
          <a:stretch>
            <a:fillRect/>
          </a:stretch>
        </p:blipFill>
        <p:spPr>
          <a:xfrm>
            <a:off x="2122170" y="401320"/>
            <a:ext cx="3484245" cy="4419600"/>
          </a:xfrm>
          <a:prstGeom prst="rect">
            <a:avLst/>
          </a:prstGeom>
        </p:spPr>
      </p:pic>
      <p:pic>
        <p:nvPicPr>
          <p:cNvPr id="8" name="图片 7"/>
          <p:cNvPicPr>
            <a:picLocks noChangeAspect="1"/>
          </p:cNvPicPr>
          <p:nvPr/>
        </p:nvPicPr>
        <p:blipFill>
          <a:blip r:embed="rId2"/>
          <a:stretch>
            <a:fillRect/>
          </a:stretch>
        </p:blipFill>
        <p:spPr>
          <a:xfrm>
            <a:off x="5606415" y="401320"/>
            <a:ext cx="3316605" cy="4418965"/>
          </a:xfrm>
          <a:prstGeom prst="rect">
            <a:avLst/>
          </a:prstGeom>
        </p:spPr>
      </p:pic>
    </p:spTree>
  </p:cSld>
  <p:clrMapOvr>
    <a:masterClrMapping/>
  </p:clrMapOvr>
  <p:transition advClick="0" advTm="7000">
    <p:pull dir="l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down)">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圆角矩形 26"/>
          <p:cNvSpPr>
            <a:spLocks noChangeArrowheads="1"/>
          </p:cNvSpPr>
          <p:nvPr/>
        </p:nvSpPr>
        <p:spPr bwMode="auto">
          <a:xfrm>
            <a:off x="669925" y="459740"/>
            <a:ext cx="1881505" cy="354965"/>
          </a:xfrm>
          <a:prstGeom prst="roundRect">
            <a:avLst>
              <a:gd name="adj" fmla="val 50000"/>
            </a:avLst>
          </a:prstGeom>
          <a:solidFill>
            <a:schemeClr val="accent1"/>
          </a:solidFill>
          <a:ln w="12700" algn="ctr">
            <a:noFill/>
            <a:miter lim="800000"/>
          </a:ln>
          <a:effectLst>
            <a:outerShdw blurRad="317500" dist="190500" dir="9000000" algn="r" rotWithShape="0">
              <a:prstClr val="black">
                <a:alpha val="40000"/>
              </a:prstClr>
            </a:outerShdw>
          </a:effectLst>
        </p:spPr>
        <p:txBody>
          <a:bodyPr lIns="91438" tIns="45719" rIns="91438" bIns="45719" anchor="ctr"/>
          <a:p>
            <a:pPr algn="ctr" defTabSz="913130">
              <a:defRPr/>
            </a:pPr>
            <a:r>
              <a:rPr lang="zh-CN" altLang="en-US">
                <a:solidFill>
                  <a:schemeClr val="bg1"/>
                </a:solidFill>
              </a:rPr>
              <a:t>会议记录总览</a:t>
            </a:r>
            <a:endParaRPr lang="zh-CN" altLang="en-US">
              <a:solidFill>
                <a:schemeClr val="bg1"/>
              </a:solidFill>
            </a:endParaRPr>
          </a:p>
        </p:txBody>
      </p:sp>
      <p:sp>
        <p:nvSpPr>
          <p:cNvPr id="100" name="文本框 99"/>
          <p:cNvSpPr txBox="1"/>
          <p:nvPr/>
        </p:nvSpPr>
        <p:spPr>
          <a:xfrm>
            <a:off x="3337560" y="345440"/>
            <a:ext cx="5403215" cy="583565"/>
          </a:xfrm>
          <a:prstGeom prst="rect">
            <a:avLst/>
          </a:prstGeom>
          <a:noFill/>
          <a:ln w="9525">
            <a:noFill/>
          </a:ln>
        </p:spPr>
        <p:txBody>
          <a:bodyPr wrap="square">
            <a:spAutoFit/>
          </a:bodyPr>
          <a:p>
            <a:pPr marL="0" indent="266700"/>
            <a:r>
              <a:rPr sz="1600" b="1">
                <a:latin typeface="华文楷体" panose="02010600040101010101" charset="-122"/>
                <a:ea typeface="华文楷体" panose="02010600040101010101" charset="-122"/>
                <a:cs typeface="华文楷体" panose="02010600040101010101" charset="-122"/>
              </a:rPr>
              <a:t>5.是否经常召开项目会议，并有会议记录？ 记录内容是否合理、有效、及时？</a:t>
            </a:r>
            <a:endParaRPr sz="1600" b="1">
              <a:latin typeface="华文楷体" panose="02010600040101010101" charset="-122"/>
              <a:ea typeface="华文楷体" panose="02010600040101010101" charset="-122"/>
              <a:cs typeface="华文楷体" panose="02010600040101010101" charset="-122"/>
            </a:endParaRPr>
          </a:p>
        </p:txBody>
      </p:sp>
      <p:pic>
        <p:nvPicPr>
          <p:cNvPr id="2" name="图片 1"/>
          <p:cNvPicPr>
            <a:picLocks noChangeAspect="1"/>
          </p:cNvPicPr>
          <p:nvPr/>
        </p:nvPicPr>
        <p:blipFill>
          <a:blip r:embed="rId1"/>
          <a:stretch>
            <a:fillRect/>
          </a:stretch>
        </p:blipFill>
        <p:spPr>
          <a:xfrm>
            <a:off x="1107440" y="1216660"/>
            <a:ext cx="2936240" cy="2781935"/>
          </a:xfrm>
          <a:prstGeom prst="rect">
            <a:avLst/>
          </a:prstGeom>
        </p:spPr>
      </p:pic>
      <p:pic>
        <p:nvPicPr>
          <p:cNvPr id="4" name="图片 3"/>
          <p:cNvPicPr>
            <a:picLocks noChangeAspect="1"/>
          </p:cNvPicPr>
          <p:nvPr/>
        </p:nvPicPr>
        <p:blipFill>
          <a:blip r:embed="rId2"/>
          <a:stretch>
            <a:fillRect/>
          </a:stretch>
        </p:blipFill>
        <p:spPr>
          <a:xfrm>
            <a:off x="4826000" y="1216660"/>
            <a:ext cx="3083560" cy="278193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p:tgtEl>
                                          <p:spTgt spid="27"/>
                                        </p:tgtEl>
                                        <p:attrNameLst>
                                          <p:attrName>ppt_y</p:attrName>
                                        </p:attrNameLst>
                                      </p:cBhvr>
                                      <p:tavLst>
                                        <p:tav tm="0">
                                          <p:val>
                                            <p:strVal val="#ppt_y-#ppt_h*1.125000"/>
                                          </p:val>
                                        </p:tav>
                                        <p:tav tm="100000">
                                          <p:val>
                                            <p:strVal val="#ppt_y"/>
                                          </p:val>
                                        </p:tav>
                                      </p:tavLst>
                                    </p:anim>
                                    <p:animEffect transition="in" filter="wipe(down)">
                                      <p:cBhvr>
                                        <p:cTn id="8"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ldLvl="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rotWithShape="1">
          <a:blip r:embed="rId1">
            <a:extLst>
              <a:ext uri="{28A0092B-C50C-407E-A947-70E740481C1C}">
                <a14:useLocalDpi xmlns:a14="http://schemas.microsoft.com/office/drawing/2010/main" val="0"/>
              </a:ext>
            </a:extLst>
          </a:blip>
          <a:srcRect t="34916" b="25375"/>
          <a:stretch>
            <a:fillRect/>
          </a:stretch>
        </p:blipFill>
        <p:spPr>
          <a:xfrm>
            <a:off x="0" y="2572544"/>
            <a:ext cx="9144000" cy="2664296"/>
          </a:xfrm>
          <a:prstGeom prst="rect">
            <a:avLst/>
          </a:prstGeom>
        </p:spPr>
      </p:pic>
      <p:sp>
        <p:nvSpPr>
          <p:cNvPr id="2" name="矩形 15"/>
          <p:cNvSpPr>
            <a:spLocks noChangeArrowheads="1"/>
          </p:cNvSpPr>
          <p:nvPr/>
        </p:nvSpPr>
        <p:spPr bwMode="auto">
          <a:xfrm>
            <a:off x="3865397" y="2292170"/>
            <a:ext cx="1508760" cy="807085"/>
          </a:xfrm>
          <a:prstGeom prst="rect">
            <a:avLst/>
          </a:prstGeom>
          <a:noFill/>
          <a:ln w="9525">
            <a:noFill/>
            <a:miter lim="800000"/>
          </a:ln>
        </p:spPr>
        <p:txBody>
          <a:bodyPr wrap="none" lIns="68580" tIns="34290" rIns="68580" bIns="34290">
            <a:spAutoFit/>
          </a:bodyPr>
          <a:p>
            <a:pPr algn="ctr"/>
            <a:r>
              <a:rPr lang="zh-CN" altLang="en-US" sz="2400" dirty="0">
                <a:solidFill>
                  <a:schemeClr val="tx1">
                    <a:lumMod val="75000"/>
                    <a:lumOff val="25000"/>
                  </a:schemeClr>
                </a:solidFill>
                <a:latin typeface="黑体-简" panose="02000000000000000000" charset="-122"/>
                <a:ea typeface="黑体-简" panose="02000000000000000000" charset="-122"/>
              </a:rPr>
              <a:t>控制阶段</a:t>
            </a:r>
            <a:endParaRPr lang="zh-CN" altLang="en-US" sz="2400" dirty="0">
              <a:solidFill>
                <a:schemeClr val="tx1">
                  <a:lumMod val="75000"/>
                  <a:lumOff val="25000"/>
                </a:schemeClr>
              </a:solidFill>
              <a:latin typeface="黑体-简" panose="02000000000000000000" charset="-122"/>
              <a:ea typeface="黑体-简" panose="02000000000000000000" charset="-122"/>
            </a:endParaRPr>
          </a:p>
          <a:p>
            <a:pPr algn="ctr"/>
            <a:r>
              <a:rPr lang="en-US" altLang="zh-CN" sz="2400" dirty="0">
                <a:solidFill>
                  <a:schemeClr val="tx1">
                    <a:lumMod val="75000"/>
                    <a:lumOff val="25000"/>
                  </a:schemeClr>
                </a:solidFill>
                <a:latin typeface="黑体-简" panose="02000000000000000000" charset="-122"/>
                <a:ea typeface="黑体-简" panose="02000000000000000000" charset="-122"/>
              </a:rPr>
              <a:t>(control)</a:t>
            </a:r>
            <a:endParaRPr lang="en-US" altLang="zh-CN" sz="2400" dirty="0">
              <a:solidFill>
                <a:schemeClr val="tx1">
                  <a:lumMod val="75000"/>
                  <a:lumOff val="25000"/>
                </a:schemeClr>
              </a:solidFill>
              <a:latin typeface="黑体-简" panose="02000000000000000000" charset="-122"/>
              <a:ea typeface="黑体-简" panose="02000000000000000000" charset="-122"/>
            </a:endParaRPr>
          </a:p>
        </p:txBody>
      </p:sp>
      <p:sp>
        <p:nvSpPr>
          <p:cNvPr id="3" name="Oval 31"/>
          <p:cNvSpPr>
            <a:spLocks noChangeArrowheads="1"/>
          </p:cNvSpPr>
          <p:nvPr/>
        </p:nvSpPr>
        <p:spPr bwMode="auto">
          <a:xfrm>
            <a:off x="4217670" y="1493520"/>
            <a:ext cx="804545" cy="718820"/>
          </a:xfrm>
          <a:prstGeom prst="roundRect">
            <a:avLst/>
          </a:prstGeom>
          <a:solidFill>
            <a:schemeClr val="accent1"/>
          </a:solidFill>
          <a:ln>
            <a:noFill/>
          </a:ln>
        </p:spPr>
        <p:txBody>
          <a:bodyPr vert="horz" wrap="square" lIns="68580" tIns="34290" rIns="68580" bIns="34290" numCol="1" anchor="t" anchorCtr="0" compatLnSpc="1"/>
          <a:p>
            <a:pPr algn="ctr"/>
            <a:r>
              <a:rPr lang="en-US" altLang="zh-CN" sz="3600" dirty="0">
                <a:solidFill>
                  <a:schemeClr val="bg1"/>
                </a:solidFill>
              </a:rPr>
              <a:t>04</a:t>
            </a:r>
            <a:endParaRPr lang="zh-CN" altLang="en-US" sz="3600" dirty="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slow" p14:dur="20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p:cTn id="14" dur="500" fill="hold"/>
                                        <p:tgtEl>
                                          <p:spTgt spid="3"/>
                                        </p:tgtEl>
                                        <p:attrNameLst>
                                          <p:attrName>ppt_w</p:attrName>
                                        </p:attrNameLst>
                                      </p:cBhvr>
                                      <p:tavLst>
                                        <p:tav tm="0">
                                          <p:val>
                                            <p:fltVal val="0"/>
                                          </p:val>
                                        </p:tav>
                                        <p:tav tm="100000">
                                          <p:val>
                                            <p:strVal val="#ppt_w"/>
                                          </p:val>
                                        </p:tav>
                                      </p:tavLst>
                                    </p:anim>
                                    <p:anim calcmode="lin" valueType="num">
                                      <p:cBhvr>
                                        <p:cTn id="15" dur="500" fill="hold"/>
                                        <p:tgtEl>
                                          <p:spTgt spid="3"/>
                                        </p:tgtEl>
                                        <p:attrNameLst>
                                          <p:attrName>ppt_h</p:attrName>
                                        </p:attrNameLst>
                                      </p:cBhvr>
                                      <p:tavLst>
                                        <p:tav tm="0">
                                          <p:val>
                                            <p:fltVal val="0"/>
                                          </p:val>
                                        </p:tav>
                                        <p:tav tm="100000">
                                          <p:val>
                                            <p:strVal val="#ppt_h"/>
                                          </p:val>
                                        </p:tav>
                                      </p:tavLst>
                                    </p:anim>
                                    <p:animEffect transition="in" filter="fade">
                                      <p:cBhvr>
                                        <p:cTn id="16" dur="500"/>
                                        <p:tgtEl>
                                          <p:spTgt spid="3"/>
                                        </p:tgtEl>
                                      </p:cBhvr>
                                    </p:animEffect>
                                  </p:childTnLst>
                                </p:cTn>
                              </p:par>
                            </p:childTnLst>
                          </p:cTn>
                        </p:par>
                        <p:par>
                          <p:cTn id="17" fill="hold">
                            <p:stCondLst>
                              <p:cond delay="500"/>
                            </p:stCondLst>
                            <p:childTnLst>
                              <p:par>
                                <p:cTn id="18" presetID="2" presetClass="entr" presetSubtype="8" fill="hold" grpId="0" nodeType="afterEffect">
                                  <p:stCondLst>
                                    <p:cond delay="0"/>
                                  </p:stCondLst>
                                  <p:childTnLst>
                                    <p:set>
                                      <p:cBhvr>
                                        <p:cTn id="19" dur="1" fill="hold">
                                          <p:stCondLst>
                                            <p:cond delay="0"/>
                                          </p:stCondLst>
                                        </p:cTn>
                                        <p:tgtEl>
                                          <p:spTgt spid="2"/>
                                        </p:tgtEl>
                                        <p:attrNameLst>
                                          <p:attrName>style.visibility</p:attrName>
                                        </p:attrNameLst>
                                      </p:cBhvr>
                                      <p:to>
                                        <p:strVal val="visible"/>
                                      </p:to>
                                    </p:set>
                                    <p:anim calcmode="lin" valueType="num">
                                      <p:cBhvr additive="base">
                                        <p:cTn id="20" dur="500" fill="hold"/>
                                        <p:tgtEl>
                                          <p:spTgt spid="2"/>
                                        </p:tgtEl>
                                        <p:attrNameLst>
                                          <p:attrName>ppt_x</p:attrName>
                                        </p:attrNameLst>
                                      </p:cBhvr>
                                      <p:tavLst>
                                        <p:tav tm="0">
                                          <p:val>
                                            <p:strVal val="0-#ppt_w/2"/>
                                          </p:val>
                                        </p:tav>
                                        <p:tav tm="100000">
                                          <p:val>
                                            <p:strVal val="#ppt_x"/>
                                          </p:val>
                                        </p:tav>
                                      </p:tavLst>
                                    </p:anim>
                                    <p:anim calcmode="lin" valueType="num">
                                      <p:cBhvr additive="base">
                                        <p:cTn id="21"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ldLvl="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圆角矩形 26"/>
          <p:cNvSpPr>
            <a:spLocks noChangeArrowheads="1"/>
          </p:cNvSpPr>
          <p:nvPr/>
        </p:nvSpPr>
        <p:spPr bwMode="auto">
          <a:xfrm>
            <a:off x="572135" y="386715"/>
            <a:ext cx="1762125" cy="354965"/>
          </a:xfrm>
          <a:prstGeom prst="roundRect">
            <a:avLst>
              <a:gd name="adj" fmla="val 50000"/>
            </a:avLst>
          </a:prstGeom>
          <a:solidFill>
            <a:schemeClr val="accent1"/>
          </a:solidFill>
          <a:ln w="12700" algn="ctr">
            <a:noFill/>
            <a:miter lim="800000"/>
          </a:ln>
          <a:effectLst>
            <a:outerShdw blurRad="317500" dist="190500" dir="9000000" algn="r" rotWithShape="0">
              <a:prstClr val="black">
                <a:alpha val="40000"/>
              </a:prstClr>
            </a:outerShdw>
          </a:effectLst>
        </p:spPr>
        <p:txBody>
          <a:bodyPr lIns="91438" tIns="45719" rIns="91438" bIns="45719" anchor="ctr"/>
          <a:p>
            <a:pPr algn="ctr" defTabSz="913130">
              <a:defRPr/>
            </a:pPr>
            <a:r>
              <a:rPr lang="zh-CN" altLang="en-US">
                <a:solidFill>
                  <a:schemeClr val="bg1"/>
                </a:solidFill>
              </a:rPr>
              <a:t>配置管理工具</a:t>
            </a:r>
            <a:endParaRPr lang="zh-CN" altLang="en-US">
              <a:solidFill>
                <a:schemeClr val="bg1"/>
              </a:solidFill>
            </a:endParaRPr>
          </a:p>
        </p:txBody>
      </p:sp>
      <p:sp>
        <p:nvSpPr>
          <p:cNvPr id="100" name="文本框 99"/>
          <p:cNvSpPr txBox="1"/>
          <p:nvPr/>
        </p:nvSpPr>
        <p:spPr>
          <a:xfrm>
            <a:off x="2459355" y="404495"/>
            <a:ext cx="6290945" cy="337185"/>
          </a:xfrm>
          <a:prstGeom prst="rect">
            <a:avLst/>
          </a:prstGeom>
          <a:noFill/>
          <a:ln w="9525">
            <a:noFill/>
          </a:ln>
        </p:spPr>
        <p:txBody>
          <a:bodyPr wrap="square">
            <a:spAutoFit/>
          </a:bodyPr>
          <a:p>
            <a:pPr marL="0" indent="266700"/>
            <a:r>
              <a:rPr sz="1600" b="1">
                <a:latin typeface="华文楷体" panose="02010600040101010101" charset="-122"/>
                <a:ea typeface="华文楷体" panose="02010600040101010101" charset="-122"/>
                <a:cs typeface="华文楷体" panose="02010600040101010101" charset="-122"/>
              </a:rPr>
              <a:t>7.是否采用了配置管理工具进行文档的版本管理？效果如何？</a:t>
            </a:r>
            <a:endParaRPr sz="1600" b="1">
              <a:latin typeface="华文楷体" panose="02010600040101010101" charset="-122"/>
              <a:ea typeface="华文楷体" panose="02010600040101010101" charset="-122"/>
              <a:cs typeface="华文楷体" panose="02010600040101010101" charset="-122"/>
            </a:endParaRPr>
          </a:p>
        </p:txBody>
      </p:sp>
      <p:pic>
        <p:nvPicPr>
          <p:cNvPr id="2" name="图片 1"/>
          <p:cNvPicPr>
            <a:picLocks noChangeAspect="1"/>
          </p:cNvPicPr>
          <p:nvPr/>
        </p:nvPicPr>
        <p:blipFill>
          <a:blip r:embed="rId1"/>
          <a:stretch>
            <a:fillRect/>
          </a:stretch>
        </p:blipFill>
        <p:spPr>
          <a:xfrm>
            <a:off x="835025" y="953135"/>
            <a:ext cx="7734935" cy="375221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p:tgtEl>
                                          <p:spTgt spid="27"/>
                                        </p:tgtEl>
                                        <p:attrNameLst>
                                          <p:attrName>ppt_y</p:attrName>
                                        </p:attrNameLst>
                                      </p:cBhvr>
                                      <p:tavLst>
                                        <p:tav tm="0">
                                          <p:val>
                                            <p:strVal val="#ppt_y-#ppt_h*1.125000"/>
                                          </p:val>
                                        </p:tav>
                                        <p:tav tm="100000">
                                          <p:val>
                                            <p:strVal val="#ppt_y"/>
                                          </p:val>
                                        </p:tav>
                                      </p:tavLst>
                                    </p:anim>
                                    <p:animEffect transition="in" filter="wipe(down)">
                                      <p:cBhvr>
                                        <p:cTn id="8"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ldLvl="0"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圆角矩形 26"/>
          <p:cNvSpPr>
            <a:spLocks noChangeArrowheads="1"/>
          </p:cNvSpPr>
          <p:nvPr/>
        </p:nvSpPr>
        <p:spPr bwMode="auto">
          <a:xfrm>
            <a:off x="572135" y="386715"/>
            <a:ext cx="1762125" cy="354965"/>
          </a:xfrm>
          <a:prstGeom prst="roundRect">
            <a:avLst>
              <a:gd name="adj" fmla="val 50000"/>
            </a:avLst>
          </a:prstGeom>
          <a:solidFill>
            <a:schemeClr val="accent1"/>
          </a:solidFill>
          <a:ln w="12700" algn="ctr">
            <a:noFill/>
            <a:miter lim="800000"/>
          </a:ln>
          <a:effectLst>
            <a:outerShdw blurRad="317500" dist="190500" dir="9000000" algn="r" rotWithShape="0">
              <a:prstClr val="black">
                <a:alpha val="40000"/>
              </a:prstClr>
            </a:outerShdw>
          </a:effectLst>
        </p:spPr>
        <p:txBody>
          <a:bodyPr lIns="91438" tIns="45719" rIns="91438" bIns="45719" anchor="ctr"/>
          <a:p>
            <a:pPr algn="ctr" defTabSz="913130">
              <a:defRPr/>
            </a:pPr>
            <a:r>
              <a:rPr lang="zh-CN" altLang="en-US">
                <a:solidFill>
                  <a:schemeClr val="bg1"/>
                </a:solidFill>
              </a:rPr>
              <a:t>配置管理工具</a:t>
            </a:r>
            <a:endParaRPr lang="zh-CN" altLang="en-US">
              <a:solidFill>
                <a:schemeClr val="bg1"/>
              </a:solidFill>
            </a:endParaRPr>
          </a:p>
        </p:txBody>
      </p:sp>
      <p:sp>
        <p:nvSpPr>
          <p:cNvPr id="100" name="文本框 99"/>
          <p:cNvSpPr txBox="1"/>
          <p:nvPr/>
        </p:nvSpPr>
        <p:spPr>
          <a:xfrm>
            <a:off x="2430145" y="404495"/>
            <a:ext cx="6290945" cy="337185"/>
          </a:xfrm>
          <a:prstGeom prst="rect">
            <a:avLst/>
          </a:prstGeom>
          <a:noFill/>
          <a:ln w="9525">
            <a:noFill/>
          </a:ln>
        </p:spPr>
        <p:txBody>
          <a:bodyPr wrap="square">
            <a:spAutoFit/>
          </a:bodyPr>
          <a:p>
            <a:pPr indent="266700"/>
            <a:r>
              <a:rPr sz="1600" b="1">
                <a:latin typeface="华文楷体" panose="02010600040101010101" charset="-122"/>
                <a:ea typeface="华文楷体" panose="02010600040101010101" charset="-122"/>
                <a:cs typeface="华文楷体" panose="02010600040101010101" charset="-122"/>
              </a:rPr>
              <a:t>7.是否采用了配置管理工具进行文档的版本管理？效果如何？</a:t>
            </a:r>
            <a:endParaRPr sz="1600" b="1">
              <a:latin typeface="华文楷体" panose="02010600040101010101" charset="-122"/>
              <a:ea typeface="华文楷体" panose="02010600040101010101" charset="-122"/>
              <a:cs typeface="华文楷体" panose="02010600040101010101" charset="-122"/>
            </a:endParaRPr>
          </a:p>
        </p:txBody>
      </p:sp>
      <p:sp>
        <p:nvSpPr>
          <p:cNvPr id="7" name="文本框 6"/>
          <p:cNvSpPr txBox="1"/>
          <p:nvPr/>
        </p:nvSpPr>
        <p:spPr>
          <a:xfrm>
            <a:off x="1490980" y="918210"/>
            <a:ext cx="1334770" cy="321945"/>
          </a:xfrm>
          <a:prstGeom prst="rect">
            <a:avLst/>
          </a:prstGeom>
          <a:noFill/>
          <a:ln w="9525">
            <a:noFill/>
          </a:ln>
        </p:spPr>
        <p:txBody>
          <a:bodyPr wrap="square">
            <a:spAutoFit/>
          </a:bodyPr>
          <a:p>
            <a:pPr marL="0" indent="266700" algn="l"/>
            <a:r>
              <a:rPr lang="zh-CN" altLang="en-US" sz="1500" b="0">
                <a:latin typeface="黑体" panose="02010609060101010101" charset="-122"/>
                <a:ea typeface="黑体" panose="02010609060101010101" charset="-122"/>
                <a:cs typeface="黑体" panose="02010609060101010101" charset="-122"/>
              </a:rPr>
              <a:t>流程：</a:t>
            </a:r>
            <a:endParaRPr lang="zh-CN" altLang="en-US" sz="1500" b="0">
              <a:latin typeface="黑体" panose="02010609060101010101" charset="-122"/>
              <a:ea typeface="黑体" panose="02010609060101010101" charset="-122"/>
              <a:cs typeface="黑体" panose="02010609060101010101" charset="-122"/>
            </a:endParaRPr>
          </a:p>
        </p:txBody>
      </p:sp>
      <p:pic>
        <p:nvPicPr>
          <p:cNvPr id="4" name="图片 3"/>
          <p:cNvPicPr>
            <a:picLocks noChangeAspect="1"/>
          </p:cNvPicPr>
          <p:nvPr/>
        </p:nvPicPr>
        <p:blipFill>
          <a:blip r:embed="rId1"/>
          <a:stretch>
            <a:fillRect/>
          </a:stretch>
        </p:blipFill>
        <p:spPr>
          <a:xfrm>
            <a:off x="2825750" y="857885"/>
            <a:ext cx="4661535" cy="394652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p:tgtEl>
                                          <p:spTgt spid="27"/>
                                        </p:tgtEl>
                                        <p:attrNameLst>
                                          <p:attrName>ppt_y</p:attrName>
                                        </p:attrNameLst>
                                      </p:cBhvr>
                                      <p:tavLst>
                                        <p:tav tm="0">
                                          <p:val>
                                            <p:strVal val="#ppt_y-#ppt_h*1.125000"/>
                                          </p:val>
                                        </p:tav>
                                        <p:tav tm="100000">
                                          <p:val>
                                            <p:strVal val="#ppt_y"/>
                                          </p:val>
                                        </p:tav>
                                      </p:tavLst>
                                    </p:anim>
                                    <p:animEffect transition="in" filter="wipe(down)">
                                      <p:cBhvr>
                                        <p:cTn id="8"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ldLvl="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0" name="文本框 99"/>
          <p:cNvSpPr txBox="1"/>
          <p:nvPr/>
        </p:nvSpPr>
        <p:spPr>
          <a:xfrm>
            <a:off x="1134110" y="1062037"/>
            <a:ext cx="5080000" cy="737235"/>
          </a:xfrm>
          <a:prstGeom prst="rect">
            <a:avLst/>
          </a:prstGeom>
          <a:noFill/>
          <a:ln w="9525">
            <a:noFill/>
          </a:ln>
        </p:spPr>
        <p:txBody>
          <a:bodyPr>
            <a:spAutoFit/>
          </a:bodyPr>
          <a:p>
            <a:pPr indent="0"/>
            <a:r>
              <a:rPr lang="en-US" altLang="zh-CN" sz="1400" b="0">
                <a:latin typeface="黑体-简" panose="02000000000000000000" charset="-122"/>
                <a:ea typeface="黑体-简" panose="02000000000000000000" charset="-122"/>
                <a:cs typeface="黑体-简" panose="02000000000000000000" charset="-122"/>
              </a:rPr>
              <a:t>1. </a:t>
            </a:r>
            <a:r>
              <a:rPr lang="zh-CN" altLang="en-US" sz="1400" b="0">
                <a:latin typeface="黑体-简" panose="02000000000000000000" charset="-122"/>
                <a:ea typeface="黑体-简" panose="02000000000000000000" charset="-122"/>
                <a:cs typeface="黑体-简" panose="02000000000000000000" charset="-122"/>
              </a:rPr>
              <a:t>文档修改：</a:t>
            </a:r>
            <a:r>
              <a:rPr lang="zh-CN" altLang="en-US" sz="1050" b="0">
                <a:latin typeface="黑体-简" panose="02000000000000000000" charset="-122"/>
                <a:ea typeface="黑体-简" panose="02000000000000000000" charset="-122"/>
                <a:cs typeface="黑体-简" panose="02000000000000000000" charset="-122"/>
              </a:rPr>
              <a:t></a:t>
            </a:r>
            <a:r>
              <a:rPr lang="en-US" altLang="zh-CN" sz="1400" b="0">
                <a:latin typeface="华文楷体" panose="02010600040101010101" charset="-122"/>
                <a:ea typeface="华文楷体" panose="02010600040101010101" charset="-122"/>
                <a:cs typeface="华文楷体" panose="02010600040101010101" charset="-122"/>
              </a:rPr>
              <a:t>docs(</a:t>
            </a:r>
            <a:r>
              <a:rPr lang="zh-CN" altLang="en-US" sz="1400" b="0">
                <a:latin typeface="华文楷体" panose="02010600040101010101" charset="-122"/>
                <a:ea typeface="华文楷体" panose="02010600040101010101" charset="-122"/>
                <a:cs typeface="华文楷体" panose="02010600040101010101" charset="-122"/>
              </a:rPr>
              <a:t>文档路径</a:t>
            </a:r>
            <a:r>
              <a:rPr lang="en-US" altLang="zh-CN" sz="1400" b="0">
                <a:latin typeface="华文楷体" panose="02010600040101010101" charset="-122"/>
                <a:ea typeface="华文楷体" panose="02010600040101010101" charset="-122"/>
                <a:cs typeface="华文楷体" panose="02010600040101010101" charset="-122"/>
              </a:rPr>
              <a:t>):[</a:t>
            </a:r>
            <a:r>
              <a:rPr lang="zh-CN" altLang="en-US" sz="1400" b="0">
                <a:latin typeface="华文楷体" panose="02010600040101010101" charset="-122"/>
                <a:ea typeface="华文楷体" panose="02010600040101010101" charset="-122"/>
                <a:cs typeface="华文楷体" panose="02010600040101010101" charset="-122"/>
              </a:rPr>
              <a:t>所做操作</a:t>
            </a:r>
            <a:r>
              <a:rPr lang="en-US" altLang="zh-CN" sz="1400" b="0">
                <a:latin typeface="华文楷体" panose="02010600040101010101" charset="-122"/>
                <a:ea typeface="华文楷体" panose="02010600040101010101" charset="-122"/>
                <a:cs typeface="华文楷体" panose="02010600040101010101" charset="-122"/>
              </a:rPr>
              <a:t>] [</a:t>
            </a:r>
            <a:r>
              <a:rPr lang="zh-CN" altLang="en-US" sz="1400" b="0">
                <a:latin typeface="华文楷体" panose="02010600040101010101" charset="-122"/>
                <a:ea typeface="华文楷体" panose="02010600040101010101" charset="-122"/>
                <a:cs typeface="华文楷体" panose="02010600040101010101" charset="-122"/>
              </a:rPr>
              <a:t>说明</a:t>
            </a:r>
            <a:r>
              <a:rPr lang="en-US" altLang="zh-CN" sz="1400" b="0">
                <a:latin typeface="华文楷体" panose="02010600040101010101" charset="-122"/>
                <a:ea typeface="华文楷体" panose="02010600040101010101" charset="-122"/>
                <a:cs typeface="华文楷体" panose="02010600040101010101" charset="-122"/>
              </a:rPr>
              <a:t>]</a:t>
            </a:r>
            <a:r>
              <a:rPr lang="zh-CN" altLang="en-US" sz="1400" b="0">
                <a:latin typeface="华文楷体" panose="02010600040101010101" charset="-122"/>
                <a:ea typeface="华文楷体" panose="02010600040101010101" charset="-122"/>
                <a:cs typeface="华文楷体" panose="02010600040101010101" charset="-122"/>
              </a:rPr>
              <a:t>图例：</a:t>
            </a:r>
            <a:endParaRPr lang="zh-CN" altLang="en-US" sz="1400" b="0">
              <a:latin typeface="华文楷体" panose="02010600040101010101" charset="-122"/>
              <a:ea typeface="华文楷体" panose="02010600040101010101" charset="-122"/>
              <a:cs typeface="华文楷体" panose="02010600040101010101" charset="-122"/>
            </a:endParaRPr>
          </a:p>
        </p:txBody>
      </p:sp>
      <p:pic>
        <p:nvPicPr>
          <p:cNvPr id="4" name="图片 3"/>
          <p:cNvPicPr/>
          <p:nvPr/>
        </p:nvPicPr>
        <p:blipFill>
          <a:blip r:embed="rId1"/>
          <a:stretch>
            <a:fillRect/>
          </a:stretch>
        </p:blipFill>
        <p:spPr>
          <a:xfrm>
            <a:off x="1134110" y="1737360"/>
            <a:ext cx="3599815" cy="414020"/>
          </a:xfrm>
          <a:prstGeom prst="rect">
            <a:avLst/>
          </a:prstGeom>
          <a:noFill/>
          <a:ln w="9525">
            <a:noFill/>
          </a:ln>
        </p:spPr>
      </p:pic>
      <p:sp>
        <p:nvSpPr>
          <p:cNvPr id="101" name="文本框 100"/>
          <p:cNvSpPr txBox="1"/>
          <p:nvPr/>
        </p:nvSpPr>
        <p:spPr>
          <a:xfrm>
            <a:off x="1134110" y="2151697"/>
            <a:ext cx="5080000" cy="1652905"/>
          </a:xfrm>
          <a:prstGeom prst="rect">
            <a:avLst/>
          </a:prstGeom>
          <a:noFill/>
          <a:ln w="9525">
            <a:noFill/>
          </a:ln>
        </p:spPr>
        <p:txBody>
          <a:bodyPr wrap="square">
            <a:spAutoFit/>
          </a:bodyPr>
          <a:p>
            <a:pPr indent="0"/>
            <a:r>
              <a:rPr lang="zh-CN" altLang="en-US" sz="1050" b="0">
                <a:latin typeface="宋体" charset="0"/>
                <a:cs typeface="宋体" charset="0"/>
              </a:rPr>
              <a:t>注</a:t>
            </a:r>
            <a:r>
              <a:rPr lang="en-US" altLang="zh-CN" sz="1050" b="0">
                <a:latin typeface="宋体" charset="0"/>
                <a:cs typeface="宋体" charset="0"/>
              </a:rPr>
              <a:t>:</a:t>
            </a:r>
            <a:r>
              <a:rPr lang="zh-CN" altLang="en-US" sz="1050" b="0">
                <a:latin typeface="宋体" charset="0"/>
                <a:cs typeface="宋体" charset="0"/>
              </a:rPr>
              <a:t>符号皆为半角</a:t>
            </a:r>
            <a:r>
              <a:rPr lang="zh-CN" altLang="en-US" sz="1050" b="0">
                <a:latin typeface="宋体-简" panose="02010800040101010101" charset="-122"/>
                <a:ea typeface="宋体-简" panose="02010800040101010101" charset="-122"/>
                <a:cs typeface="宋体-简" panose="02010800040101010101" charset="-122"/>
              </a:rPr>
              <a:t></a:t>
            </a:r>
            <a:r>
              <a:rPr lang="zh-CN" altLang="en-US" sz="1050" b="0">
                <a:latin typeface="黑体-简" panose="02000000000000000000" charset="-122"/>
                <a:ea typeface="黑体-简" panose="02000000000000000000" charset="-122"/>
                <a:cs typeface="黑体-简" panose="02000000000000000000" charset="-122"/>
              </a:rPr>
              <a:t> </a:t>
            </a:r>
            <a:r>
              <a:rPr lang="zh-CN" altLang="en-US" sz="1400" b="0">
                <a:latin typeface="黑体-简" panose="02000000000000000000" charset="-122"/>
                <a:ea typeface="黑体-简" panose="02000000000000000000" charset="-122"/>
                <a:cs typeface="黑体-简" panose="02000000000000000000" charset="-122"/>
              </a:rPr>
              <a:t></a:t>
            </a:r>
            <a:r>
              <a:rPr lang="en-US" altLang="zh-CN" sz="1400" b="0">
                <a:latin typeface="黑体-简" panose="02000000000000000000" charset="-122"/>
                <a:ea typeface="黑体-简" panose="02000000000000000000" charset="-122"/>
                <a:cs typeface="黑体-简" panose="02000000000000000000" charset="-122"/>
              </a:rPr>
              <a:t>2. BUG</a:t>
            </a:r>
            <a:r>
              <a:rPr lang="zh-CN" altLang="en-US" sz="1400" b="0">
                <a:latin typeface="黑体-简" panose="02000000000000000000" charset="-122"/>
                <a:ea typeface="黑体-简" panose="02000000000000000000" charset="-122"/>
                <a:cs typeface="黑体-简" panose="02000000000000000000" charset="-122"/>
              </a:rPr>
              <a:t>修补：</a:t>
            </a:r>
            <a:r>
              <a:rPr lang="zh-CN" altLang="en-US" sz="1050" b="0">
                <a:latin typeface="宋体" charset="0"/>
                <a:cs typeface="宋体" charset="0"/>
              </a:rPr>
              <a:t></a:t>
            </a:r>
            <a:r>
              <a:rPr lang="en-US" altLang="zh-CN" sz="1400" b="0">
                <a:latin typeface="华文楷体" panose="02010600040101010101" charset="-122"/>
                <a:ea typeface="华文楷体" panose="02010600040101010101" charset="-122"/>
                <a:cs typeface="华文楷体" panose="02010600040101010101" charset="-122"/>
              </a:rPr>
              <a:t>fix(</a:t>
            </a:r>
            <a:r>
              <a:rPr lang="zh-CN" altLang="en-US" sz="1400" b="0">
                <a:latin typeface="华文楷体" panose="02010600040101010101" charset="-122"/>
                <a:ea typeface="华文楷体" panose="02010600040101010101" charset="-122"/>
                <a:cs typeface="华文楷体" panose="02010600040101010101" charset="-122"/>
              </a:rPr>
              <a:t>文档路径</a:t>
            </a:r>
            <a:r>
              <a:rPr lang="en-US" altLang="zh-CN" sz="1400" b="0">
                <a:latin typeface="华文楷体" panose="02010600040101010101" charset="-122"/>
                <a:ea typeface="华文楷体" panose="02010600040101010101" charset="-122"/>
                <a:cs typeface="华文楷体" panose="02010600040101010101" charset="-122"/>
              </a:rPr>
              <a:t>):[</a:t>
            </a:r>
            <a:r>
              <a:rPr lang="zh-CN" altLang="en-US" sz="1400" b="0">
                <a:latin typeface="华文楷体" panose="02010600040101010101" charset="-122"/>
                <a:ea typeface="华文楷体" panose="02010600040101010101" charset="-122"/>
                <a:cs typeface="华文楷体" panose="02010600040101010101" charset="-122"/>
              </a:rPr>
              <a:t>所做操作</a:t>
            </a:r>
            <a:r>
              <a:rPr lang="en-US" altLang="zh-CN" sz="1400" b="0">
                <a:latin typeface="华文楷体" panose="02010600040101010101" charset="-122"/>
                <a:ea typeface="华文楷体" panose="02010600040101010101" charset="-122"/>
                <a:cs typeface="华文楷体" panose="02010600040101010101" charset="-122"/>
              </a:rPr>
              <a:t>] [</a:t>
            </a:r>
            <a:r>
              <a:rPr lang="zh-CN" altLang="en-US" sz="1400" b="0">
                <a:latin typeface="华文楷体" panose="02010600040101010101" charset="-122"/>
                <a:ea typeface="华文楷体" panose="02010600040101010101" charset="-122"/>
                <a:cs typeface="华文楷体" panose="02010600040101010101" charset="-122"/>
              </a:rPr>
              <a:t>说明</a:t>
            </a:r>
            <a:r>
              <a:rPr lang="en-US" altLang="zh-CN" sz="1400" b="0">
                <a:latin typeface="华文楷体" panose="02010600040101010101" charset="-122"/>
                <a:ea typeface="华文楷体" panose="02010600040101010101" charset="-122"/>
                <a:cs typeface="华文楷体" panose="02010600040101010101" charset="-122"/>
              </a:rPr>
              <a:t>]</a:t>
            </a:r>
            <a:r>
              <a:rPr lang="en-US" altLang="zh-CN" sz="1050" b="0">
                <a:latin typeface="宋体-简" panose="02010800040101010101" charset="-122"/>
                <a:ea typeface="宋体-简" panose="02010800040101010101" charset="-122"/>
                <a:cs typeface="宋体-简" panose="02010800040101010101" charset="-122"/>
              </a:rPr>
              <a:t> </a:t>
            </a:r>
            <a:r>
              <a:rPr lang="en-US" altLang="zh-CN" sz="1400" b="0">
                <a:latin typeface="黑体" charset="0"/>
                <a:cs typeface="黑体" charset="0"/>
              </a:rPr>
              <a:t>3. </a:t>
            </a:r>
            <a:r>
              <a:rPr lang="zh-CN" altLang="en-US" sz="1400" b="0">
                <a:latin typeface="黑体" charset="0"/>
                <a:cs typeface="黑体" charset="0"/>
              </a:rPr>
              <a:t>新功能提示：</a:t>
            </a:r>
            <a:r>
              <a:rPr lang="zh-CN" altLang="en-US" sz="1050" b="0">
                <a:latin typeface="宋体" charset="0"/>
                <a:cs typeface="宋体" charset="0"/>
              </a:rPr>
              <a:t></a:t>
            </a:r>
            <a:r>
              <a:rPr lang="en-US" altLang="zh-CN" sz="1400" b="0">
                <a:latin typeface="华文楷体" panose="02010600040101010101" charset="-122"/>
                <a:ea typeface="华文楷体" panose="02010600040101010101" charset="-122"/>
                <a:cs typeface="华文楷体" panose="02010600040101010101" charset="-122"/>
              </a:rPr>
              <a:t>feat(</a:t>
            </a:r>
            <a:r>
              <a:rPr lang="zh-CN" altLang="en-US" sz="1400" b="0">
                <a:latin typeface="华文楷体" panose="02010600040101010101" charset="-122"/>
                <a:ea typeface="华文楷体" panose="02010600040101010101" charset="-122"/>
                <a:cs typeface="华文楷体" panose="02010600040101010101" charset="-122"/>
              </a:rPr>
              <a:t>文档路径</a:t>
            </a:r>
            <a:r>
              <a:rPr lang="en-US" altLang="zh-CN" sz="1400" b="0">
                <a:latin typeface="华文楷体" panose="02010600040101010101" charset="-122"/>
                <a:ea typeface="华文楷体" panose="02010600040101010101" charset="-122"/>
                <a:cs typeface="华文楷体" panose="02010600040101010101" charset="-122"/>
              </a:rPr>
              <a:t>):[</a:t>
            </a:r>
            <a:r>
              <a:rPr lang="zh-CN" altLang="en-US" sz="1400" b="0">
                <a:latin typeface="华文楷体" panose="02010600040101010101" charset="-122"/>
                <a:ea typeface="华文楷体" panose="02010600040101010101" charset="-122"/>
                <a:cs typeface="华文楷体" panose="02010600040101010101" charset="-122"/>
              </a:rPr>
              <a:t>所做操作</a:t>
            </a:r>
            <a:r>
              <a:rPr lang="en-US" altLang="zh-CN" sz="1400" b="0">
                <a:latin typeface="华文楷体" panose="02010600040101010101" charset="-122"/>
                <a:ea typeface="华文楷体" panose="02010600040101010101" charset="-122"/>
                <a:cs typeface="华文楷体" panose="02010600040101010101" charset="-122"/>
              </a:rPr>
              <a:t>] [</a:t>
            </a:r>
            <a:r>
              <a:rPr lang="zh-CN" altLang="en-US" sz="1400" b="0">
                <a:latin typeface="华文楷体" panose="02010600040101010101" charset="-122"/>
                <a:ea typeface="华文楷体" panose="02010600040101010101" charset="-122"/>
                <a:cs typeface="华文楷体" panose="02010600040101010101" charset="-122"/>
              </a:rPr>
              <a:t>说明</a:t>
            </a:r>
            <a:r>
              <a:rPr lang="en-US" altLang="zh-CN" sz="1400" b="0">
                <a:latin typeface="华文楷体" panose="02010600040101010101" charset="-122"/>
                <a:ea typeface="华文楷体" panose="02010600040101010101" charset="-122"/>
                <a:cs typeface="华文楷体" panose="02010600040101010101" charset="-122"/>
              </a:rPr>
              <a:t>]</a:t>
            </a:r>
            <a:r>
              <a:rPr lang="zh-CN" altLang="en-US" sz="1400" b="0">
                <a:latin typeface="华文楷体" panose="02010600040101010101" charset="-122"/>
                <a:ea typeface="华文楷体" panose="02010600040101010101" charset="-122"/>
                <a:cs typeface="华文楷体" panose="02010600040101010101" charset="-122"/>
              </a:rPr>
              <a:t>图例</a:t>
            </a:r>
            <a:r>
              <a:rPr lang="en-US" altLang="zh-CN" sz="1400" b="0">
                <a:latin typeface="华文楷体" panose="02010600040101010101" charset="-122"/>
                <a:ea typeface="华文楷体" panose="02010600040101010101" charset="-122"/>
                <a:cs typeface="华文楷体" panose="02010600040101010101" charset="-122"/>
              </a:rPr>
              <a:t>:</a:t>
            </a:r>
            <a:endParaRPr lang="en-US" altLang="zh-CN" sz="1400" b="0">
              <a:latin typeface="华文楷体" panose="02010600040101010101" charset="-122"/>
              <a:ea typeface="华文楷体" panose="02010600040101010101" charset="-122"/>
              <a:cs typeface="华文楷体" panose="02010600040101010101" charset="-122"/>
            </a:endParaRPr>
          </a:p>
        </p:txBody>
      </p:sp>
      <p:pic>
        <p:nvPicPr>
          <p:cNvPr id="5" name="图片 4"/>
          <p:cNvPicPr/>
          <p:nvPr/>
        </p:nvPicPr>
        <p:blipFill>
          <a:blip r:embed="rId2"/>
          <a:stretch>
            <a:fillRect/>
          </a:stretch>
        </p:blipFill>
        <p:spPr>
          <a:xfrm>
            <a:off x="982345" y="3709035"/>
            <a:ext cx="3171825" cy="531495"/>
          </a:xfrm>
          <a:prstGeom prst="rect">
            <a:avLst/>
          </a:prstGeom>
          <a:noFill/>
          <a:ln w="9525">
            <a:noFill/>
          </a:ln>
        </p:spPr>
      </p:pic>
      <p:sp>
        <p:nvSpPr>
          <p:cNvPr id="102" name="文本框 101"/>
          <p:cNvSpPr txBox="1"/>
          <p:nvPr/>
        </p:nvSpPr>
        <p:spPr>
          <a:xfrm>
            <a:off x="1071880" y="4552632"/>
            <a:ext cx="5080000" cy="414020"/>
          </a:xfrm>
          <a:prstGeom prst="rect">
            <a:avLst/>
          </a:prstGeom>
          <a:noFill/>
          <a:ln w="9525">
            <a:noFill/>
          </a:ln>
        </p:spPr>
        <p:txBody>
          <a:bodyPr>
            <a:spAutoFit/>
          </a:bodyPr>
          <a:p>
            <a:pPr marL="0" indent="0" algn="l"/>
            <a:r>
              <a:rPr lang="en-US" altLang="zh-CN" sz="1050" b="0">
                <a:latin typeface="宋体-简" panose="02010800040101010101" charset="-122"/>
                <a:ea typeface="宋体-简" panose="02010800040101010101" charset="-122"/>
                <a:cs typeface="宋体-简" panose="02010800040101010101" charset="-122"/>
              </a:rPr>
              <a:t> </a:t>
            </a:r>
            <a:endParaRPr lang="zh-CN" altLang="en-US"/>
          </a:p>
        </p:txBody>
      </p:sp>
      <p:sp>
        <p:nvSpPr>
          <p:cNvPr id="27" name="圆角矩形 26"/>
          <p:cNvSpPr>
            <a:spLocks noChangeArrowheads="1"/>
          </p:cNvSpPr>
          <p:nvPr/>
        </p:nvSpPr>
        <p:spPr bwMode="auto">
          <a:xfrm>
            <a:off x="572135" y="386715"/>
            <a:ext cx="1762125" cy="354965"/>
          </a:xfrm>
          <a:prstGeom prst="roundRect">
            <a:avLst>
              <a:gd name="adj" fmla="val 50000"/>
            </a:avLst>
          </a:prstGeom>
          <a:solidFill>
            <a:schemeClr val="accent1"/>
          </a:solidFill>
          <a:ln w="12700" algn="ctr">
            <a:noFill/>
            <a:miter lim="800000"/>
          </a:ln>
          <a:effectLst>
            <a:outerShdw blurRad="317500" dist="190500" dir="9000000" algn="r" rotWithShape="0">
              <a:prstClr val="black">
                <a:alpha val="40000"/>
              </a:prstClr>
            </a:outerShdw>
          </a:effectLst>
        </p:spPr>
        <p:txBody>
          <a:bodyPr lIns="91438" tIns="45719" rIns="91438" bIns="45719" anchor="ctr"/>
          <a:p>
            <a:pPr algn="ctr" defTabSz="913130">
              <a:defRPr/>
            </a:pPr>
            <a:r>
              <a:rPr lang="en-US" altLang="zh-CN">
                <a:solidFill>
                  <a:schemeClr val="bg1"/>
                </a:solidFill>
              </a:rPr>
              <a:t>git</a:t>
            </a:r>
            <a:r>
              <a:rPr lang="zh-CN" altLang="en-US">
                <a:solidFill>
                  <a:schemeClr val="bg1"/>
                </a:solidFill>
              </a:rPr>
              <a:t>提交规范</a:t>
            </a:r>
            <a:endParaRPr lang="zh-CN" altLang="en-US">
              <a:solidFill>
                <a:schemeClr val="bg1"/>
              </a:solidFill>
            </a:endParaRPr>
          </a:p>
        </p:txBody>
      </p:sp>
      <p:pic>
        <p:nvPicPr>
          <p:cNvPr id="6" name="图片 5"/>
          <p:cNvPicPr>
            <a:picLocks noChangeAspect="1"/>
          </p:cNvPicPr>
          <p:nvPr/>
        </p:nvPicPr>
        <p:blipFill>
          <a:blip r:embed="rId3"/>
          <a:stretch>
            <a:fillRect/>
          </a:stretch>
        </p:blipFill>
        <p:spPr>
          <a:xfrm>
            <a:off x="4953000" y="953770"/>
            <a:ext cx="3656965" cy="34480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p:tgtEl>
                                          <p:spTgt spid="27"/>
                                        </p:tgtEl>
                                        <p:attrNameLst>
                                          <p:attrName>ppt_y</p:attrName>
                                        </p:attrNameLst>
                                      </p:cBhvr>
                                      <p:tavLst>
                                        <p:tav tm="0">
                                          <p:val>
                                            <p:strVal val="#ppt_y-#ppt_h*1.125000"/>
                                          </p:val>
                                        </p:tav>
                                        <p:tav tm="100000">
                                          <p:val>
                                            <p:strVal val="#ppt_y"/>
                                          </p:val>
                                        </p:tav>
                                      </p:tavLst>
                                    </p:anim>
                                    <p:animEffect transition="in" filter="wipe(down)">
                                      <p:cBhvr>
                                        <p:cTn id="8"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ldLvl="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圆角矩形 26"/>
          <p:cNvSpPr>
            <a:spLocks noChangeArrowheads="1"/>
          </p:cNvSpPr>
          <p:nvPr/>
        </p:nvSpPr>
        <p:spPr bwMode="auto">
          <a:xfrm>
            <a:off x="572135" y="386715"/>
            <a:ext cx="1762125" cy="354965"/>
          </a:xfrm>
          <a:prstGeom prst="roundRect">
            <a:avLst>
              <a:gd name="adj" fmla="val 50000"/>
            </a:avLst>
          </a:prstGeom>
          <a:solidFill>
            <a:schemeClr val="accent1"/>
          </a:solidFill>
          <a:ln w="12700" algn="ctr">
            <a:noFill/>
            <a:miter lim="800000"/>
          </a:ln>
          <a:effectLst>
            <a:outerShdw blurRad="317500" dist="190500" dir="9000000" algn="r" rotWithShape="0">
              <a:prstClr val="black">
                <a:alpha val="40000"/>
              </a:prstClr>
            </a:outerShdw>
          </a:effectLst>
        </p:spPr>
        <p:txBody>
          <a:bodyPr lIns="91438" tIns="45719" rIns="91438" bIns="45719" anchor="ctr"/>
          <a:p>
            <a:pPr algn="ctr" defTabSz="913130">
              <a:defRPr/>
            </a:pPr>
            <a:r>
              <a:rPr lang="zh-CN" altLang="en-US">
                <a:solidFill>
                  <a:schemeClr val="bg1"/>
                </a:solidFill>
              </a:rPr>
              <a:t>配置管理工具</a:t>
            </a:r>
            <a:endParaRPr lang="zh-CN" altLang="en-US">
              <a:solidFill>
                <a:schemeClr val="bg1"/>
              </a:solidFill>
            </a:endParaRPr>
          </a:p>
        </p:txBody>
      </p:sp>
      <p:sp>
        <p:nvSpPr>
          <p:cNvPr id="100" name="文本框 99"/>
          <p:cNvSpPr txBox="1"/>
          <p:nvPr/>
        </p:nvSpPr>
        <p:spPr>
          <a:xfrm>
            <a:off x="2449830" y="325120"/>
            <a:ext cx="6290945" cy="583565"/>
          </a:xfrm>
          <a:prstGeom prst="rect">
            <a:avLst/>
          </a:prstGeom>
          <a:noFill/>
          <a:ln w="9525">
            <a:noFill/>
          </a:ln>
        </p:spPr>
        <p:txBody>
          <a:bodyPr wrap="square">
            <a:spAutoFit/>
          </a:bodyPr>
          <a:p>
            <a:pPr indent="266700"/>
            <a:r>
              <a:rPr sz="1600" b="1">
                <a:latin typeface="华文楷体" panose="02010600040101010101" charset="-122"/>
                <a:ea typeface="华文楷体" panose="02010600040101010101" charset="-122"/>
                <a:cs typeface="华文楷体" panose="02010600040101010101" charset="-122"/>
              </a:rPr>
              <a:t>8.是否及时根据项目的进展情况，进行相关文档的更新？并能追溯相关历史信息？</a:t>
            </a:r>
            <a:endParaRPr sz="1600" b="1">
              <a:latin typeface="华文楷体" panose="02010600040101010101" charset="-122"/>
              <a:ea typeface="华文楷体" panose="02010600040101010101" charset="-122"/>
              <a:cs typeface="华文楷体" panose="02010600040101010101" charset="-122"/>
            </a:endParaRPr>
          </a:p>
        </p:txBody>
      </p:sp>
      <p:pic>
        <p:nvPicPr>
          <p:cNvPr id="4" name="图片 3"/>
          <p:cNvPicPr>
            <a:picLocks noChangeAspect="1"/>
          </p:cNvPicPr>
          <p:nvPr/>
        </p:nvPicPr>
        <p:blipFill>
          <a:blip r:embed="rId1"/>
          <a:stretch>
            <a:fillRect/>
          </a:stretch>
        </p:blipFill>
        <p:spPr>
          <a:xfrm>
            <a:off x="278130" y="1436370"/>
            <a:ext cx="3803650" cy="2272665"/>
          </a:xfrm>
          <a:prstGeom prst="rect">
            <a:avLst/>
          </a:prstGeom>
        </p:spPr>
      </p:pic>
      <p:graphicFrame>
        <p:nvGraphicFramePr>
          <p:cNvPr id="3" name="表格 2"/>
          <p:cNvGraphicFramePr/>
          <p:nvPr>
            <p:custDataLst>
              <p:tags r:id="rId2"/>
            </p:custDataLst>
          </p:nvPr>
        </p:nvGraphicFramePr>
        <p:xfrm>
          <a:off x="3955415" y="1176005"/>
          <a:ext cx="4926330" cy="3323590"/>
        </p:xfrm>
        <a:graphic>
          <a:graphicData uri="http://schemas.openxmlformats.org/drawingml/2006/table">
            <a:tbl>
              <a:tblPr firstRow="1" bandRow="1">
                <a:tableStyleId>{5940675A-B579-460E-94D1-54222C63F5DA}</a:tableStyleId>
              </a:tblPr>
              <a:tblGrid>
                <a:gridCol w="437515"/>
                <a:gridCol w="456565"/>
                <a:gridCol w="656590"/>
                <a:gridCol w="940435"/>
                <a:gridCol w="609600"/>
                <a:gridCol w="608330"/>
                <a:gridCol w="760730"/>
                <a:gridCol w="456565"/>
              </a:tblGrid>
              <a:tr h="274320">
                <a:tc>
                  <a:txBody>
                    <a:bodyPr/>
                    <a:p>
                      <a:pPr indent="0">
                        <a:buNone/>
                      </a:pPr>
                      <a:r>
                        <a:rPr lang="en-US" sz="900" b="0">
                          <a:solidFill>
                            <a:schemeClr val="bg1"/>
                          </a:solidFill>
                          <a:latin typeface="黑体" panose="02010609060101010101" charset="-122"/>
                          <a:ea typeface="黑体" panose="02010609060101010101" charset="-122"/>
                          <a:cs typeface="宋体" panose="02010600030101010101" pitchFamily="2" charset="-122"/>
                        </a:rPr>
                        <a:t>版本</a:t>
                      </a:r>
                      <a:endParaRPr lang="en-US" altLang="en-US" sz="900" b="0">
                        <a:solidFill>
                          <a:schemeClr val="bg1"/>
                        </a:solidFill>
                        <a:latin typeface="黑体" panose="02010609060101010101" charset="-122"/>
                        <a:ea typeface="黑体" panose="02010609060101010101" charset="-122"/>
                        <a:cs typeface="宋体" panose="02010600030101010101" pitchFamily="2" charset="-122"/>
                      </a:endParaRPr>
                    </a:p>
                  </a:txBody>
                  <a:tcPr marL="68580" marR="68580" marT="0" marB="0"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1"/>
                    </a:solidFill>
                  </a:tcPr>
                </a:tc>
                <a:tc>
                  <a:txBody>
                    <a:bodyPr/>
                    <a:p>
                      <a:pPr indent="0">
                        <a:buNone/>
                      </a:pPr>
                      <a:r>
                        <a:rPr lang="en-US" sz="900" b="0">
                          <a:solidFill>
                            <a:schemeClr val="bg1"/>
                          </a:solidFill>
                          <a:latin typeface="黑体" panose="02010609060101010101" charset="-122"/>
                          <a:ea typeface="黑体" panose="02010609060101010101" charset="-122"/>
                          <a:cs typeface="宋体" panose="02010600030101010101" pitchFamily="2" charset="-122"/>
                        </a:rPr>
                        <a:t>修订人</a:t>
                      </a:r>
                      <a:endParaRPr lang="en-US" altLang="en-US" sz="900" b="0">
                        <a:solidFill>
                          <a:schemeClr val="bg1"/>
                        </a:solidFill>
                        <a:latin typeface="黑体" panose="02010609060101010101" charset="-122"/>
                        <a:ea typeface="黑体" panose="02010609060101010101" charset="-122"/>
                        <a:cs typeface="宋体" panose="02010600030101010101" pitchFamily="2" charset="-122"/>
                      </a:endParaRPr>
                    </a:p>
                  </a:txBody>
                  <a:tcPr marL="68580" marR="68580" marT="0" marB="0"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1"/>
                    </a:solidFill>
                  </a:tcPr>
                </a:tc>
                <a:tc>
                  <a:txBody>
                    <a:bodyPr/>
                    <a:p>
                      <a:pPr indent="0">
                        <a:buNone/>
                      </a:pPr>
                      <a:r>
                        <a:rPr lang="en-US" sz="900" b="0">
                          <a:solidFill>
                            <a:schemeClr val="bg1"/>
                          </a:solidFill>
                          <a:latin typeface="黑体" panose="02010609060101010101" charset="-122"/>
                          <a:ea typeface="黑体" panose="02010609060101010101" charset="-122"/>
                          <a:cs typeface="宋体" panose="02010600030101010101" pitchFamily="2" charset="-122"/>
                        </a:rPr>
                        <a:t>参与者</a:t>
                      </a:r>
                      <a:endParaRPr lang="en-US" altLang="en-US" sz="900" b="0">
                        <a:solidFill>
                          <a:schemeClr val="bg1"/>
                        </a:solidFill>
                        <a:latin typeface="黑体" panose="02010609060101010101" charset="-122"/>
                        <a:ea typeface="黑体" panose="02010609060101010101" charset="-122"/>
                        <a:cs typeface="宋体" panose="02010600030101010101" pitchFamily="2" charset="-122"/>
                      </a:endParaRPr>
                    </a:p>
                  </a:txBody>
                  <a:tcPr marL="68580" marR="68580" marT="0" marB="0"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1"/>
                    </a:solidFill>
                  </a:tcPr>
                </a:tc>
                <a:tc>
                  <a:txBody>
                    <a:bodyPr/>
                    <a:p>
                      <a:pPr indent="0">
                        <a:buNone/>
                      </a:pPr>
                      <a:r>
                        <a:rPr lang="en-US" sz="900" b="0">
                          <a:solidFill>
                            <a:schemeClr val="bg1"/>
                          </a:solidFill>
                          <a:latin typeface="黑体" panose="02010609060101010101" charset="-122"/>
                          <a:ea typeface="黑体" panose="02010609060101010101" charset="-122"/>
                          <a:cs typeface="宋体" panose="02010600030101010101" pitchFamily="2" charset="-122"/>
                        </a:rPr>
                        <a:t>修订日期</a:t>
                      </a:r>
                      <a:endParaRPr lang="en-US" altLang="en-US" sz="900" b="0">
                        <a:solidFill>
                          <a:schemeClr val="bg1"/>
                        </a:solidFill>
                        <a:latin typeface="黑体" panose="02010609060101010101" charset="-122"/>
                        <a:ea typeface="黑体" panose="02010609060101010101" charset="-122"/>
                        <a:cs typeface="宋体" panose="02010600030101010101" pitchFamily="2" charset="-122"/>
                      </a:endParaRPr>
                    </a:p>
                  </a:txBody>
                  <a:tcPr marL="68580" marR="68580" marT="0" marB="0"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1"/>
                    </a:solidFill>
                  </a:tcPr>
                </a:tc>
                <a:tc>
                  <a:txBody>
                    <a:bodyPr/>
                    <a:p>
                      <a:pPr indent="0">
                        <a:buNone/>
                      </a:pPr>
                      <a:r>
                        <a:rPr lang="en-US" sz="900" b="0">
                          <a:solidFill>
                            <a:schemeClr val="bg1"/>
                          </a:solidFill>
                          <a:latin typeface="黑体" panose="02010609060101010101" charset="-122"/>
                          <a:ea typeface="黑体" panose="02010609060101010101" charset="-122"/>
                          <a:cs typeface="宋体" panose="02010600030101010101" pitchFamily="2" charset="-122"/>
                        </a:rPr>
                        <a:t>修订状态</a:t>
                      </a:r>
                      <a:endParaRPr lang="en-US" altLang="en-US" sz="900" b="0">
                        <a:solidFill>
                          <a:schemeClr val="bg1"/>
                        </a:solidFill>
                        <a:latin typeface="黑体" panose="02010609060101010101" charset="-122"/>
                        <a:ea typeface="黑体" panose="02010609060101010101" charset="-122"/>
                        <a:cs typeface="宋体" panose="02010600030101010101" pitchFamily="2" charset="-122"/>
                      </a:endParaRPr>
                    </a:p>
                  </a:txBody>
                  <a:tcPr marL="68580" marR="68580" marT="0" marB="0"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1"/>
                    </a:solidFill>
                  </a:tcPr>
                </a:tc>
                <a:tc>
                  <a:txBody>
                    <a:bodyPr/>
                    <a:p>
                      <a:pPr indent="0">
                        <a:buNone/>
                      </a:pPr>
                      <a:r>
                        <a:rPr lang="en-US" sz="900" b="0">
                          <a:solidFill>
                            <a:schemeClr val="bg1"/>
                          </a:solidFill>
                          <a:latin typeface="黑体" panose="02010609060101010101" charset="-122"/>
                          <a:ea typeface="黑体" panose="02010609060101010101" charset="-122"/>
                          <a:cs typeface="宋体" panose="02010600030101010101" pitchFamily="2" charset="-122"/>
                        </a:rPr>
                        <a:t>修订说明</a:t>
                      </a:r>
                      <a:endParaRPr lang="en-US" altLang="en-US" sz="900" b="0">
                        <a:solidFill>
                          <a:schemeClr val="bg1"/>
                        </a:solidFill>
                        <a:latin typeface="黑体" panose="02010609060101010101" charset="-122"/>
                        <a:ea typeface="黑体" panose="02010609060101010101" charset="-122"/>
                        <a:cs typeface="宋体" panose="02010600030101010101" pitchFamily="2" charset="-122"/>
                      </a:endParaRPr>
                    </a:p>
                  </a:txBody>
                  <a:tcPr marL="68580" marR="68580" marT="0" marB="0"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1"/>
                    </a:solidFill>
                  </a:tcPr>
                </a:tc>
                <a:tc>
                  <a:txBody>
                    <a:bodyPr/>
                    <a:p>
                      <a:pPr indent="0">
                        <a:buNone/>
                      </a:pPr>
                      <a:r>
                        <a:rPr lang="en-US" sz="900" b="0">
                          <a:solidFill>
                            <a:schemeClr val="bg1"/>
                          </a:solidFill>
                          <a:latin typeface="黑体" panose="02010609060101010101" charset="-122"/>
                          <a:ea typeface="黑体" panose="02010609060101010101" charset="-122"/>
                          <a:cs typeface="宋体" panose="02010600030101010101" pitchFamily="2" charset="-122"/>
                        </a:rPr>
                        <a:t>审批日期</a:t>
                      </a:r>
                      <a:endParaRPr lang="en-US" altLang="en-US" sz="900" b="0">
                        <a:solidFill>
                          <a:schemeClr val="bg1"/>
                        </a:solidFill>
                        <a:latin typeface="黑体" panose="02010609060101010101" charset="-122"/>
                        <a:ea typeface="黑体" panose="02010609060101010101" charset="-122"/>
                        <a:cs typeface="宋体" panose="02010600030101010101" pitchFamily="2" charset="-122"/>
                      </a:endParaRPr>
                    </a:p>
                  </a:txBody>
                  <a:tcPr marL="68580" marR="68580" marT="0" marB="0"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1"/>
                    </a:solidFill>
                  </a:tcPr>
                </a:tc>
                <a:tc>
                  <a:txBody>
                    <a:bodyPr/>
                    <a:p>
                      <a:pPr indent="0">
                        <a:buNone/>
                      </a:pPr>
                      <a:r>
                        <a:rPr lang="en-US" sz="900" b="0">
                          <a:solidFill>
                            <a:schemeClr val="bg1"/>
                          </a:solidFill>
                          <a:latin typeface="黑体" panose="02010609060101010101" charset="-122"/>
                          <a:ea typeface="黑体" panose="02010609060101010101" charset="-122"/>
                          <a:cs typeface="宋体" panose="02010600030101010101" pitchFamily="2" charset="-122"/>
                        </a:rPr>
                        <a:t>审核人</a:t>
                      </a:r>
                      <a:endParaRPr lang="en-US" altLang="en-US" sz="900" b="0">
                        <a:solidFill>
                          <a:schemeClr val="bg1"/>
                        </a:solidFill>
                        <a:latin typeface="黑体" panose="02010609060101010101" charset="-122"/>
                        <a:ea typeface="黑体" panose="02010609060101010101" charset="-122"/>
                        <a:cs typeface="宋体" panose="02010600030101010101" pitchFamily="2" charset="-122"/>
                      </a:endParaRPr>
                    </a:p>
                  </a:txBody>
                  <a:tcPr marL="68580" marR="68580" marT="0" marB="0"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1"/>
                    </a:solidFill>
                  </a:tcPr>
                </a:tc>
              </a:tr>
              <a:tr h="742315">
                <a:tc>
                  <a:txBody>
                    <a:bodyPr/>
                    <a:p>
                      <a:pPr indent="0">
                        <a:buNone/>
                      </a:pPr>
                      <a:r>
                        <a:rPr lang="en-US" sz="900" b="0">
                          <a:latin typeface="黑体" panose="02010609060101010101" charset="-122"/>
                          <a:ea typeface="黑体" panose="02010609060101010101" charset="-122"/>
                          <a:cs typeface="宋体" panose="02010600030101010101" pitchFamily="2" charset="-122"/>
                        </a:rPr>
                        <a:t>0</a:t>
                      </a:r>
                      <a:r>
                        <a:rPr lang="en-US" sz="900" b="0">
                          <a:latin typeface="黑体" panose="02010609060101010101" charset="-122"/>
                          <a:ea typeface="黑体" panose="02010609060101010101" charset="-122"/>
                          <a:cs typeface="Calibri" panose="020F0502020204030204" charset="0"/>
                        </a:rPr>
                        <a:t>.1</a:t>
                      </a:r>
                      <a:r>
                        <a:rPr lang="en-US" sz="900" b="0">
                          <a:latin typeface="黑体" panose="02010609060101010101" charset="-122"/>
                          <a:ea typeface="黑体" panose="02010609060101010101" charset="-122"/>
                          <a:cs typeface="宋体" panose="02010600030101010101" pitchFamily="2" charset="-122"/>
                        </a:rPr>
                        <a:t>.0</a:t>
                      </a:r>
                      <a:endParaRPr lang="en-US" altLang="en-US" sz="900" b="0">
                        <a:latin typeface="黑体" panose="02010609060101010101" charset="-122"/>
                        <a:ea typeface="黑体" panose="02010609060101010101" charset="-122"/>
                        <a:cs typeface="宋体" panose="02010600030101010101" pitchFamily="2" charset="-122"/>
                      </a:endParaRPr>
                    </a:p>
                  </a:txBody>
                  <a:tcPr marL="68580" marR="68580" marT="0" marB="0"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900" b="0">
                          <a:latin typeface="黑体" panose="02010609060101010101" charset="-122"/>
                          <a:ea typeface="黑体" panose="02010609060101010101" charset="-122"/>
                          <a:cs typeface="宋体" panose="02010600030101010101" pitchFamily="2" charset="-122"/>
                        </a:rPr>
                        <a:t>李骏</a:t>
                      </a:r>
                      <a:endParaRPr lang="en-US" altLang="en-US" sz="900" b="0">
                        <a:latin typeface="黑体" panose="02010609060101010101" charset="-122"/>
                        <a:ea typeface="黑体" panose="02010609060101010101" charset="-122"/>
                        <a:cs typeface="宋体" panose="02010600030101010101" pitchFamily="2" charset="-122"/>
                      </a:endParaRPr>
                    </a:p>
                  </a:txBody>
                  <a:tcPr marL="68580" marR="68580" marT="0" marB="0"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900" b="0">
                          <a:latin typeface="黑体" panose="02010609060101010101" charset="-122"/>
                          <a:ea typeface="黑体" panose="02010609060101010101" charset="-122"/>
                          <a:cs typeface="宋体" panose="02010600030101010101" pitchFamily="2" charset="-122"/>
                        </a:rPr>
                        <a:t>郭岳，周南，李骏，杨海波，杨寒凌</a:t>
                      </a:r>
                      <a:endParaRPr lang="en-US" altLang="en-US" sz="900" b="0">
                        <a:latin typeface="黑体" panose="02010609060101010101" charset="-122"/>
                        <a:ea typeface="黑体" panose="02010609060101010101" charset="-122"/>
                        <a:cs typeface="宋体" panose="02010600030101010101" pitchFamily="2" charset="-122"/>
                      </a:endParaRPr>
                    </a:p>
                  </a:txBody>
                  <a:tcPr marL="68580" marR="68580" marT="0" marB="0"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900" b="0">
                          <a:latin typeface="黑体" panose="02010609060101010101" charset="-122"/>
                          <a:ea typeface="黑体" panose="02010609060101010101" charset="-122"/>
                          <a:cs typeface="Calibri" panose="020F0502020204030204" charset="0"/>
                        </a:rPr>
                        <a:t> 2019</a:t>
                      </a:r>
                      <a:r>
                        <a:rPr lang="en-US" sz="900" b="0">
                          <a:latin typeface="黑体" panose="02010609060101010101" charset="-122"/>
                          <a:ea typeface="黑体" panose="02010609060101010101" charset="-122"/>
                          <a:cs typeface="宋体" panose="02010600030101010101" pitchFamily="2" charset="-122"/>
                        </a:rPr>
                        <a:t>/</a:t>
                      </a:r>
                      <a:r>
                        <a:rPr lang="en-US" sz="900" b="0">
                          <a:latin typeface="黑体" panose="02010609060101010101" charset="-122"/>
                          <a:ea typeface="黑体" panose="02010609060101010101" charset="-122"/>
                          <a:cs typeface="Calibri" panose="020F0502020204030204" charset="0"/>
                        </a:rPr>
                        <a:t>12/7</a:t>
                      </a:r>
                      <a:endParaRPr lang="en-US" altLang="en-US" sz="900" b="0">
                        <a:latin typeface="黑体" panose="02010609060101010101" charset="-122"/>
                        <a:ea typeface="黑体" panose="02010609060101010101" charset="-122"/>
                        <a:cs typeface="Calibri" panose="020F0502020204030204" charset="0"/>
                      </a:endParaRPr>
                    </a:p>
                  </a:txBody>
                  <a:tcPr marL="68580" marR="68580" marT="0" marB="0"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900" b="0">
                          <a:latin typeface="黑体" panose="02010609060101010101" charset="-122"/>
                          <a:ea typeface="黑体" panose="02010609060101010101" charset="-122"/>
                          <a:cs typeface="宋体" panose="02010600030101010101" pitchFamily="2" charset="-122"/>
                        </a:rPr>
                        <a:t>首次撰写</a:t>
                      </a:r>
                      <a:endParaRPr lang="en-US" altLang="en-US" sz="900" b="0">
                        <a:latin typeface="黑体" panose="02010609060101010101" charset="-122"/>
                        <a:ea typeface="黑体" panose="02010609060101010101" charset="-122"/>
                        <a:cs typeface="宋体" panose="02010600030101010101" pitchFamily="2" charset="-122"/>
                      </a:endParaRPr>
                    </a:p>
                  </a:txBody>
                  <a:tcPr marL="68580" marR="68580" marT="0" marB="0"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900" b="0">
                          <a:latin typeface="黑体" panose="02010609060101010101" charset="-122"/>
                          <a:ea typeface="黑体" panose="02010609060101010101" charset="-122"/>
                          <a:cs typeface="宋体" panose="02010600030101010101" pitchFamily="2" charset="-122"/>
                        </a:rPr>
                        <a:t>增加管理员，学习者，指导者系统特性</a:t>
                      </a:r>
                      <a:endParaRPr lang="en-US" altLang="en-US" sz="900" b="0">
                        <a:latin typeface="黑体" panose="02010609060101010101" charset="-122"/>
                        <a:ea typeface="黑体" panose="02010609060101010101" charset="-122"/>
                        <a:cs typeface="宋体" panose="02010600030101010101" pitchFamily="2" charset="-122"/>
                      </a:endParaRPr>
                    </a:p>
                  </a:txBody>
                  <a:tcPr marL="68580" marR="68580" marT="0" marB="0"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900" b="0">
                          <a:latin typeface="黑体" panose="02010609060101010101" charset="-122"/>
                          <a:ea typeface="黑体" panose="02010609060101010101" charset="-122"/>
                          <a:cs typeface="Calibri" panose="020F0502020204030204" charset="0"/>
                        </a:rPr>
                        <a:t>2019</a:t>
                      </a:r>
                      <a:r>
                        <a:rPr lang="en-US" sz="900" b="0">
                          <a:latin typeface="黑体" panose="02010609060101010101" charset="-122"/>
                          <a:ea typeface="黑体" panose="02010609060101010101" charset="-122"/>
                          <a:cs typeface="宋体" panose="02010600030101010101" pitchFamily="2" charset="-122"/>
                        </a:rPr>
                        <a:t>/</a:t>
                      </a:r>
                      <a:r>
                        <a:rPr lang="en-US" sz="900" b="0">
                          <a:latin typeface="黑体" panose="02010609060101010101" charset="-122"/>
                          <a:ea typeface="黑体" panose="02010609060101010101" charset="-122"/>
                          <a:cs typeface="Calibri" panose="020F0502020204030204" charset="0"/>
                        </a:rPr>
                        <a:t>12/8</a:t>
                      </a:r>
                      <a:endParaRPr lang="en-US" altLang="en-US" sz="900" b="0">
                        <a:latin typeface="黑体" panose="02010609060101010101" charset="-122"/>
                        <a:ea typeface="黑体" panose="02010609060101010101" charset="-122"/>
                        <a:cs typeface="Calibri" panose="020F0502020204030204" charset="0"/>
                      </a:endParaRPr>
                    </a:p>
                  </a:txBody>
                  <a:tcPr marL="68580" marR="68580" marT="0" marB="0"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900" b="0">
                          <a:latin typeface="黑体" panose="02010609060101010101" charset="-122"/>
                          <a:ea typeface="黑体" panose="02010609060101010101" charset="-122"/>
                          <a:cs typeface="宋体" panose="02010600030101010101" pitchFamily="2" charset="-122"/>
                        </a:rPr>
                        <a:t>郭岳</a:t>
                      </a:r>
                      <a:endParaRPr lang="en-US" altLang="en-US" sz="900" b="0">
                        <a:latin typeface="黑体" panose="02010609060101010101" charset="-122"/>
                        <a:ea typeface="黑体" panose="02010609060101010101" charset="-122"/>
                        <a:cs typeface="宋体" panose="02010600030101010101" pitchFamily="2" charset="-122"/>
                      </a:endParaRPr>
                    </a:p>
                  </a:txBody>
                  <a:tcPr marL="68580" marR="68580" marT="0" marB="0"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822960">
                <a:tc>
                  <a:txBody>
                    <a:bodyPr/>
                    <a:p>
                      <a:pPr indent="0">
                        <a:buNone/>
                      </a:pPr>
                      <a:r>
                        <a:rPr lang="en-US" sz="900" b="0">
                          <a:latin typeface="黑体" panose="02010609060101010101" charset="-122"/>
                          <a:ea typeface="黑体" panose="02010609060101010101" charset="-122"/>
                          <a:cs typeface="宋体" panose="02010600030101010101" pitchFamily="2" charset="-122"/>
                        </a:rPr>
                        <a:t>0</a:t>
                      </a:r>
                      <a:r>
                        <a:rPr lang="en-US" sz="900" b="0">
                          <a:latin typeface="黑体" panose="02010609060101010101" charset="-122"/>
                          <a:ea typeface="黑体" panose="02010609060101010101" charset="-122"/>
                          <a:cs typeface="Calibri" panose="020F0502020204030204" charset="0"/>
                        </a:rPr>
                        <a:t>.2</a:t>
                      </a:r>
                      <a:r>
                        <a:rPr lang="en-US" sz="900" b="0">
                          <a:latin typeface="黑体" panose="02010609060101010101" charset="-122"/>
                          <a:ea typeface="黑体" panose="02010609060101010101" charset="-122"/>
                          <a:cs typeface="宋体" panose="02010600030101010101" pitchFamily="2" charset="-122"/>
                        </a:rPr>
                        <a:t>.</a:t>
                      </a:r>
                      <a:r>
                        <a:rPr lang="en-US" sz="900" b="0">
                          <a:latin typeface="黑体" panose="02010609060101010101" charset="-122"/>
                          <a:ea typeface="黑体" panose="02010609060101010101" charset="-122"/>
                          <a:cs typeface="Calibri" panose="020F0502020204030204" charset="0"/>
                        </a:rPr>
                        <a:t>0</a:t>
                      </a:r>
                      <a:endParaRPr lang="en-US" altLang="en-US" sz="900" b="0">
                        <a:latin typeface="黑体" panose="02010609060101010101" charset="-122"/>
                        <a:ea typeface="黑体" panose="02010609060101010101" charset="-122"/>
                        <a:cs typeface="宋体" panose="02010600030101010101" pitchFamily="2" charset="-122"/>
                      </a:endParaRPr>
                    </a:p>
                  </a:txBody>
                  <a:tcPr marL="68580" marR="68580" marT="0" marB="0"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900" b="0">
                          <a:latin typeface="黑体" panose="02010609060101010101" charset="-122"/>
                          <a:ea typeface="黑体" panose="02010609060101010101" charset="-122"/>
                          <a:cs typeface="宋体" panose="02010600030101010101" pitchFamily="2" charset="-122"/>
                        </a:rPr>
                        <a:t>李骏</a:t>
                      </a:r>
                      <a:endParaRPr lang="en-US" altLang="en-US" sz="900" b="0">
                        <a:latin typeface="黑体" panose="02010609060101010101" charset="-122"/>
                        <a:ea typeface="黑体" panose="02010609060101010101" charset="-122"/>
                        <a:cs typeface="宋体" panose="02010600030101010101" pitchFamily="2" charset="-122"/>
                      </a:endParaRPr>
                    </a:p>
                  </a:txBody>
                  <a:tcPr marL="68580" marR="68580" marT="0" marB="0"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900" b="0">
                          <a:latin typeface="黑体" panose="02010609060101010101" charset="-122"/>
                          <a:ea typeface="黑体" panose="02010609060101010101" charset="-122"/>
                          <a:cs typeface="宋体" panose="02010600030101010101" pitchFamily="2" charset="-122"/>
                        </a:rPr>
                        <a:t>郭岳，周南，李骏，杨海波，杨寒凌</a:t>
                      </a:r>
                      <a:endParaRPr lang="en-US" altLang="en-US" sz="900" b="0">
                        <a:latin typeface="黑体" panose="02010609060101010101" charset="-122"/>
                        <a:ea typeface="黑体" panose="02010609060101010101" charset="-122"/>
                        <a:cs typeface="宋体" panose="02010600030101010101" pitchFamily="2" charset="-122"/>
                      </a:endParaRPr>
                    </a:p>
                  </a:txBody>
                  <a:tcPr marL="68580" marR="68580" marT="0" marB="0"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900" b="0">
                          <a:latin typeface="黑体" panose="02010609060101010101" charset="-122"/>
                          <a:ea typeface="黑体" panose="02010609060101010101" charset="-122"/>
                          <a:cs typeface="宋体" panose="02010600030101010101" pitchFamily="2" charset="-122"/>
                        </a:rPr>
                        <a:t>2</a:t>
                      </a:r>
                      <a:r>
                        <a:rPr lang="en-US" sz="900" b="0">
                          <a:latin typeface="黑体" panose="02010609060101010101" charset="-122"/>
                          <a:ea typeface="黑体" panose="02010609060101010101" charset="-122"/>
                          <a:cs typeface="Calibri" panose="020F0502020204030204" charset="0"/>
                        </a:rPr>
                        <a:t>019</a:t>
                      </a:r>
                      <a:r>
                        <a:rPr lang="en-US" sz="900" b="0">
                          <a:latin typeface="黑体" panose="02010609060101010101" charset="-122"/>
                          <a:ea typeface="黑体" panose="02010609060101010101" charset="-122"/>
                          <a:cs typeface="宋体" panose="02010600030101010101" pitchFamily="2" charset="-122"/>
                        </a:rPr>
                        <a:t>/</a:t>
                      </a:r>
                      <a:r>
                        <a:rPr lang="en-US" sz="900" b="0">
                          <a:latin typeface="黑体" panose="02010609060101010101" charset="-122"/>
                          <a:ea typeface="黑体" panose="02010609060101010101" charset="-122"/>
                          <a:cs typeface="Calibri" panose="020F0502020204030204" charset="0"/>
                        </a:rPr>
                        <a:t>12/11</a:t>
                      </a:r>
                      <a:endParaRPr lang="en-US" altLang="en-US" sz="900" b="0">
                        <a:latin typeface="黑体" panose="02010609060101010101" charset="-122"/>
                        <a:ea typeface="黑体" panose="02010609060101010101" charset="-122"/>
                        <a:cs typeface="宋体" panose="02010600030101010101" pitchFamily="2" charset="-122"/>
                      </a:endParaRPr>
                    </a:p>
                  </a:txBody>
                  <a:tcPr marL="68580" marR="68580" marT="0" marB="0"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900" b="0">
                          <a:latin typeface="黑体" panose="02010609060101010101" charset="-122"/>
                          <a:ea typeface="黑体" panose="02010609060101010101" charset="-122"/>
                          <a:cs typeface="宋体" panose="02010600030101010101" pitchFamily="2" charset="-122"/>
                        </a:rPr>
                        <a:t>第二次撰写</a:t>
                      </a:r>
                      <a:endParaRPr lang="en-US" altLang="en-US" sz="900" b="0">
                        <a:latin typeface="黑体" panose="02010609060101010101" charset="-122"/>
                        <a:ea typeface="黑体" panose="02010609060101010101" charset="-122"/>
                        <a:cs typeface="宋体" panose="02010600030101010101" pitchFamily="2" charset="-122"/>
                      </a:endParaRPr>
                    </a:p>
                  </a:txBody>
                  <a:tcPr marL="68580" marR="68580" marT="0" marB="0"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900" b="0">
                          <a:latin typeface="黑体" panose="02010609060101010101" charset="-122"/>
                          <a:ea typeface="黑体" panose="02010609060101010101" charset="-122"/>
                          <a:cs typeface="宋体" panose="02010600030101010101" pitchFamily="2" charset="-122"/>
                        </a:rPr>
                        <a:t>增加用例图，非功能需求，数据字典，软件概述，接口需求</a:t>
                      </a:r>
                      <a:endParaRPr lang="en-US" altLang="en-US" sz="900" b="0">
                        <a:latin typeface="黑体" panose="02010609060101010101" charset="-122"/>
                        <a:ea typeface="黑体" panose="02010609060101010101" charset="-122"/>
                        <a:cs typeface="宋体" panose="02010600030101010101" pitchFamily="2" charset="-122"/>
                      </a:endParaRPr>
                    </a:p>
                  </a:txBody>
                  <a:tcPr marL="68580" marR="68580" marT="0" marB="0"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900" b="0">
                          <a:latin typeface="黑体" panose="02010609060101010101" charset="-122"/>
                          <a:ea typeface="黑体" panose="02010609060101010101" charset="-122"/>
                          <a:cs typeface="宋体" panose="02010600030101010101" pitchFamily="2" charset="-122"/>
                        </a:rPr>
                        <a:t>2</a:t>
                      </a:r>
                      <a:r>
                        <a:rPr lang="en-US" sz="900" b="0">
                          <a:latin typeface="黑体" panose="02010609060101010101" charset="-122"/>
                          <a:ea typeface="黑体" panose="02010609060101010101" charset="-122"/>
                          <a:cs typeface="Calibri" panose="020F0502020204030204" charset="0"/>
                        </a:rPr>
                        <a:t>019</a:t>
                      </a:r>
                      <a:r>
                        <a:rPr lang="en-US" sz="900" b="0">
                          <a:latin typeface="黑体" panose="02010609060101010101" charset="-122"/>
                          <a:ea typeface="黑体" panose="02010609060101010101" charset="-122"/>
                          <a:cs typeface="宋体" panose="02010600030101010101" pitchFamily="2" charset="-122"/>
                        </a:rPr>
                        <a:t>/</a:t>
                      </a:r>
                      <a:r>
                        <a:rPr lang="en-US" sz="900" b="0">
                          <a:latin typeface="黑体" panose="02010609060101010101" charset="-122"/>
                          <a:ea typeface="黑体" panose="02010609060101010101" charset="-122"/>
                          <a:cs typeface="Calibri" panose="020F0502020204030204" charset="0"/>
                        </a:rPr>
                        <a:t>12/12</a:t>
                      </a:r>
                      <a:endParaRPr lang="en-US" altLang="en-US" sz="900" b="0">
                        <a:latin typeface="黑体" panose="02010609060101010101" charset="-122"/>
                        <a:ea typeface="黑体" panose="02010609060101010101" charset="-122"/>
                        <a:cs typeface="宋体" panose="02010600030101010101" pitchFamily="2" charset="-122"/>
                      </a:endParaRPr>
                    </a:p>
                  </a:txBody>
                  <a:tcPr marL="68580" marR="68580" marT="0" marB="0"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900" b="0">
                          <a:latin typeface="黑体" panose="02010609060101010101" charset="-122"/>
                          <a:ea typeface="黑体" panose="02010609060101010101" charset="-122"/>
                          <a:cs typeface="宋体" panose="02010600030101010101" pitchFamily="2" charset="-122"/>
                        </a:rPr>
                        <a:t>郭岳</a:t>
                      </a:r>
                      <a:endParaRPr lang="en-US" altLang="en-US" sz="900" b="0">
                        <a:latin typeface="黑体" panose="02010609060101010101" charset="-122"/>
                        <a:ea typeface="黑体" panose="02010609060101010101" charset="-122"/>
                        <a:cs typeface="宋体" panose="02010600030101010101" pitchFamily="2" charset="-122"/>
                      </a:endParaRPr>
                    </a:p>
                  </a:txBody>
                  <a:tcPr marL="68580" marR="68580" marT="0" marB="0"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741680">
                <a:tc>
                  <a:txBody>
                    <a:bodyPr/>
                    <a:p>
                      <a:pPr indent="0">
                        <a:buNone/>
                      </a:pPr>
                      <a:r>
                        <a:rPr lang="en-US" sz="900" b="0">
                          <a:latin typeface="黑体" panose="02010609060101010101" charset="-122"/>
                          <a:ea typeface="黑体" panose="02010609060101010101" charset="-122"/>
                          <a:cs typeface="宋体" panose="02010600030101010101" pitchFamily="2" charset="-122"/>
                        </a:rPr>
                        <a:t>0</a:t>
                      </a:r>
                      <a:r>
                        <a:rPr lang="en-US" sz="900" b="0">
                          <a:latin typeface="黑体" panose="02010609060101010101" charset="-122"/>
                          <a:ea typeface="黑体" panose="02010609060101010101" charset="-122"/>
                          <a:cs typeface="Calibri" panose="020F0502020204030204" charset="0"/>
                        </a:rPr>
                        <a:t>.3.0</a:t>
                      </a:r>
                      <a:endParaRPr lang="en-US" altLang="en-US" sz="900" b="0">
                        <a:latin typeface="黑体" panose="02010609060101010101" charset="-122"/>
                        <a:ea typeface="黑体" panose="02010609060101010101" charset="-122"/>
                        <a:cs typeface="宋体" panose="02010600030101010101" pitchFamily="2" charset="-122"/>
                      </a:endParaRPr>
                    </a:p>
                  </a:txBody>
                  <a:tcPr marL="68580" marR="68580" marT="0" marB="0"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900" b="0">
                          <a:latin typeface="黑体" panose="02010609060101010101" charset="-122"/>
                          <a:ea typeface="黑体" panose="02010609060101010101" charset="-122"/>
                          <a:cs typeface="宋体" panose="02010600030101010101" pitchFamily="2" charset="-122"/>
                        </a:rPr>
                        <a:t>李骏</a:t>
                      </a:r>
                      <a:endParaRPr lang="en-US" altLang="en-US" sz="900" b="0">
                        <a:latin typeface="黑体" panose="02010609060101010101" charset="-122"/>
                        <a:ea typeface="黑体" panose="02010609060101010101" charset="-122"/>
                        <a:cs typeface="宋体" panose="02010600030101010101" pitchFamily="2" charset="-122"/>
                      </a:endParaRPr>
                    </a:p>
                  </a:txBody>
                  <a:tcPr marL="68580" marR="68580" marT="0" marB="0"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900" b="0">
                          <a:latin typeface="黑体" panose="02010609060101010101" charset="-122"/>
                          <a:ea typeface="黑体" panose="02010609060101010101" charset="-122"/>
                          <a:cs typeface="宋体" panose="02010600030101010101" pitchFamily="2" charset="-122"/>
                        </a:rPr>
                        <a:t>郭岳，周南，李骏，杨海波，杨寒凌</a:t>
                      </a:r>
                      <a:endParaRPr lang="en-US" altLang="en-US" sz="900" b="0">
                        <a:latin typeface="黑体" panose="02010609060101010101" charset="-122"/>
                        <a:ea typeface="黑体" panose="02010609060101010101" charset="-122"/>
                        <a:cs typeface="宋体" panose="02010600030101010101" pitchFamily="2" charset="-122"/>
                      </a:endParaRPr>
                    </a:p>
                  </a:txBody>
                  <a:tcPr marL="68580" marR="68580" marT="0" marB="0"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900" b="0">
                          <a:latin typeface="黑体" panose="02010609060101010101" charset="-122"/>
                          <a:ea typeface="黑体" panose="02010609060101010101" charset="-122"/>
                          <a:cs typeface="宋体" panose="02010600030101010101" pitchFamily="2" charset="-122"/>
                        </a:rPr>
                        <a:t>2</a:t>
                      </a:r>
                      <a:r>
                        <a:rPr lang="en-US" sz="900" b="0">
                          <a:latin typeface="黑体" panose="02010609060101010101" charset="-122"/>
                          <a:ea typeface="黑体" panose="02010609060101010101" charset="-122"/>
                          <a:cs typeface="Calibri" panose="020F0502020204030204" charset="0"/>
                        </a:rPr>
                        <a:t>019</a:t>
                      </a:r>
                      <a:r>
                        <a:rPr lang="en-US" sz="900" b="0">
                          <a:latin typeface="黑体" panose="02010609060101010101" charset="-122"/>
                          <a:ea typeface="黑体" panose="02010609060101010101" charset="-122"/>
                          <a:cs typeface="宋体" panose="02010600030101010101" pitchFamily="2" charset="-122"/>
                        </a:rPr>
                        <a:t>/</a:t>
                      </a:r>
                      <a:r>
                        <a:rPr lang="en-US" sz="900" b="0">
                          <a:latin typeface="黑体" panose="02010609060101010101" charset="-122"/>
                          <a:ea typeface="黑体" panose="02010609060101010101" charset="-122"/>
                          <a:cs typeface="Calibri" panose="020F0502020204030204" charset="0"/>
                        </a:rPr>
                        <a:t>12/18</a:t>
                      </a:r>
                      <a:endParaRPr lang="en-US" altLang="en-US" sz="900" b="0">
                        <a:latin typeface="黑体" panose="02010609060101010101" charset="-122"/>
                        <a:ea typeface="黑体" panose="02010609060101010101" charset="-122"/>
                        <a:cs typeface="宋体" panose="02010600030101010101" pitchFamily="2" charset="-122"/>
                      </a:endParaRPr>
                    </a:p>
                  </a:txBody>
                  <a:tcPr marL="68580" marR="68580" marT="0" marB="0"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900" b="0">
                          <a:latin typeface="黑体" panose="02010609060101010101" charset="-122"/>
                          <a:ea typeface="黑体" panose="02010609060101010101" charset="-122"/>
                          <a:cs typeface="宋体" panose="02010600030101010101" pitchFamily="2" charset="-122"/>
                        </a:rPr>
                        <a:t>添加修改</a:t>
                      </a:r>
                      <a:endParaRPr lang="en-US" altLang="en-US" sz="900" b="0">
                        <a:latin typeface="黑体" panose="02010609060101010101" charset="-122"/>
                        <a:ea typeface="黑体" panose="02010609060101010101" charset="-122"/>
                        <a:cs typeface="宋体" panose="02010600030101010101" pitchFamily="2" charset="-122"/>
                      </a:endParaRPr>
                    </a:p>
                  </a:txBody>
                  <a:tcPr marL="68580" marR="68580" marT="0" marB="0"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900" b="0">
                          <a:latin typeface="黑体" panose="02010609060101010101" charset="-122"/>
                          <a:ea typeface="黑体" panose="02010609060101010101" charset="-122"/>
                          <a:cs typeface="宋体" panose="02010600030101010101" pitchFamily="2" charset="-122"/>
                        </a:rPr>
                        <a:t>增加用例</a:t>
                      </a:r>
                      <a:endParaRPr lang="en-US" altLang="en-US" sz="900" b="0">
                        <a:latin typeface="黑体" panose="02010609060101010101" charset="-122"/>
                        <a:ea typeface="黑体" panose="02010609060101010101" charset="-122"/>
                        <a:cs typeface="宋体" panose="02010600030101010101" pitchFamily="2" charset="-122"/>
                      </a:endParaRPr>
                    </a:p>
                  </a:txBody>
                  <a:tcPr marL="68580" marR="68580" marT="0" marB="0"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900" b="0">
                          <a:latin typeface="黑体" panose="02010609060101010101" charset="-122"/>
                          <a:ea typeface="黑体" panose="02010609060101010101" charset="-122"/>
                          <a:cs typeface="宋体" panose="02010600030101010101" pitchFamily="2" charset="-122"/>
                        </a:rPr>
                        <a:t>2</a:t>
                      </a:r>
                      <a:r>
                        <a:rPr lang="en-US" sz="900" b="0">
                          <a:latin typeface="黑体" panose="02010609060101010101" charset="-122"/>
                          <a:ea typeface="黑体" panose="02010609060101010101" charset="-122"/>
                          <a:cs typeface="Calibri" panose="020F0502020204030204" charset="0"/>
                        </a:rPr>
                        <a:t>019</a:t>
                      </a:r>
                      <a:r>
                        <a:rPr lang="en-US" sz="900" b="0">
                          <a:latin typeface="黑体" panose="02010609060101010101" charset="-122"/>
                          <a:ea typeface="黑体" panose="02010609060101010101" charset="-122"/>
                          <a:cs typeface="宋体" panose="02010600030101010101" pitchFamily="2" charset="-122"/>
                        </a:rPr>
                        <a:t>/</a:t>
                      </a:r>
                      <a:r>
                        <a:rPr lang="en-US" sz="900" b="0">
                          <a:latin typeface="黑体" panose="02010609060101010101" charset="-122"/>
                          <a:ea typeface="黑体" panose="02010609060101010101" charset="-122"/>
                          <a:cs typeface="Calibri" panose="020F0502020204030204" charset="0"/>
                        </a:rPr>
                        <a:t>12/18</a:t>
                      </a:r>
                      <a:endParaRPr lang="en-US" altLang="en-US" sz="900" b="0">
                        <a:latin typeface="黑体" panose="02010609060101010101" charset="-122"/>
                        <a:ea typeface="黑体" panose="02010609060101010101" charset="-122"/>
                        <a:cs typeface="宋体" panose="02010600030101010101" pitchFamily="2" charset="-122"/>
                      </a:endParaRPr>
                    </a:p>
                  </a:txBody>
                  <a:tcPr marL="68580" marR="68580" marT="0" marB="0"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900" b="0">
                          <a:latin typeface="黑体" panose="02010609060101010101" charset="-122"/>
                          <a:ea typeface="黑体" panose="02010609060101010101" charset="-122"/>
                          <a:cs typeface="宋体" panose="02010600030101010101" pitchFamily="2" charset="-122"/>
                        </a:rPr>
                        <a:t>郭岳</a:t>
                      </a:r>
                      <a:endParaRPr lang="en-US" altLang="en-US" sz="900" b="0">
                        <a:latin typeface="黑体" panose="02010609060101010101" charset="-122"/>
                        <a:ea typeface="黑体" panose="02010609060101010101" charset="-122"/>
                        <a:cs typeface="宋体" panose="02010600030101010101" pitchFamily="2" charset="-122"/>
                      </a:endParaRPr>
                    </a:p>
                  </a:txBody>
                  <a:tcPr marL="68580" marR="68580" marT="0" marB="0"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742315">
                <a:tc>
                  <a:txBody>
                    <a:bodyPr/>
                    <a:p>
                      <a:pPr indent="0">
                        <a:buNone/>
                      </a:pPr>
                      <a:r>
                        <a:rPr lang="en-US" sz="900" b="0">
                          <a:latin typeface="黑体" panose="02010609060101010101" charset="-122"/>
                          <a:ea typeface="黑体" panose="02010609060101010101" charset="-122"/>
                          <a:cs typeface="Calibri" panose="020F0502020204030204" charset="0"/>
                        </a:rPr>
                        <a:t>1.</a:t>
                      </a:r>
                      <a:r>
                        <a:rPr lang="en-US" sz="900" b="0">
                          <a:latin typeface="黑体" panose="02010609060101010101" charset="-122"/>
                          <a:ea typeface="黑体" panose="02010609060101010101" charset="-122"/>
                          <a:cs typeface="宋体" panose="02010600030101010101" pitchFamily="2" charset="-122"/>
                        </a:rPr>
                        <a:t>0</a:t>
                      </a:r>
                      <a:r>
                        <a:rPr lang="en-US" sz="900" b="0">
                          <a:latin typeface="黑体" panose="02010609060101010101" charset="-122"/>
                          <a:ea typeface="黑体" panose="02010609060101010101" charset="-122"/>
                          <a:cs typeface="Calibri" panose="020F0502020204030204" charset="0"/>
                        </a:rPr>
                        <a:t>.0</a:t>
                      </a:r>
                      <a:endParaRPr lang="en-US" altLang="en-US" sz="900" b="0">
                        <a:latin typeface="黑体" panose="02010609060101010101" charset="-122"/>
                        <a:ea typeface="黑体" panose="02010609060101010101" charset="-122"/>
                        <a:cs typeface="Calibri" panose="020F0502020204030204" charset="0"/>
                      </a:endParaRPr>
                    </a:p>
                  </a:txBody>
                  <a:tcPr marL="68580" marR="68580" marT="0" marB="0"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900" b="0">
                          <a:latin typeface="黑体" panose="02010609060101010101" charset="-122"/>
                          <a:ea typeface="黑体" panose="02010609060101010101" charset="-122"/>
                          <a:cs typeface="宋体" panose="02010600030101010101" pitchFamily="2" charset="-122"/>
                        </a:rPr>
                        <a:t>李骏</a:t>
                      </a:r>
                      <a:endParaRPr lang="en-US" altLang="en-US" sz="900" b="0">
                        <a:latin typeface="黑体" panose="02010609060101010101" charset="-122"/>
                        <a:ea typeface="黑体" panose="02010609060101010101" charset="-122"/>
                        <a:cs typeface="宋体" panose="02010600030101010101" pitchFamily="2" charset="-122"/>
                      </a:endParaRPr>
                    </a:p>
                  </a:txBody>
                  <a:tcPr marL="68580" marR="68580" marT="0" marB="0"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900" b="0">
                          <a:latin typeface="黑体" panose="02010609060101010101" charset="-122"/>
                          <a:ea typeface="黑体" panose="02010609060101010101" charset="-122"/>
                          <a:cs typeface="宋体" panose="02010600030101010101" pitchFamily="2" charset="-122"/>
                        </a:rPr>
                        <a:t>李骏</a:t>
                      </a:r>
                      <a:endParaRPr lang="en-US" altLang="en-US" sz="900" b="0">
                        <a:latin typeface="黑体" panose="02010609060101010101" charset="-122"/>
                        <a:ea typeface="黑体" panose="02010609060101010101" charset="-122"/>
                        <a:cs typeface="宋体" panose="02010600030101010101" pitchFamily="2" charset="-122"/>
                      </a:endParaRPr>
                    </a:p>
                  </a:txBody>
                  <a:tcPr marL="68580" marR="68580" marT="0" marB="0"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900" b="0">
                          <a:latin typeface="黑体" panose="02010609060101010101" charset="-122"/>
                          <a:ea typeface="黑体" panose="02010609060101010101" charset="-122"/>
                          <a:cs typeface="宋体" panose="02010600030101010101" pitchFamily="2" charset="-122"/>
                        </a:rPr>
                        <a:t>2</a:t>
                      </a:r>
                      <a:r>
                        <a:rPr lang="en-US" sz="900" b="0">
                          <a:latin typeface="黑体" panose="02010609060101010101" charset="-122"/>
                          <a:ea typeface="黑体" panose="02010609060101010101" charset="-122"/>
                          <a:cs typeface="Calibri" panose="020F0502020204030204" charset="0"/>
                        </a:rPr>
                        <a:t>019</a:t>
                      </a:r>
                      <a:r>
                        <a:rPr lang="en-US" sz="900" b="0">
                          <a:latin typeface="黑体" panose="02010609060101010101" charset="-122"/>
                          <a:ea typeface="黑体" panose="02010609060101010101" charset="-122"/>
                          <a:cs typeface="宋体" panose="02010600030101010101" pitchFamily="2" charset="-122"/>
                        </a:rPr>
                        <a:t>/</a:t>
                      </a:r>
                      <a:r>
                        <a:rPr lang="en-US" sz="900" b="0">
                          <a:latin typeface="黑体" panose="02010609060101010101" charset="-122"/>
                          <a:ea typeface="黑体" panose="02010609060101010101" charset="-122"/>
                          <a:cs typeface="Calibri" panose="020F0502020204030204" charset="0"/>
                        </a:rPr>
                        <a:t>01/09</a:t>
                      </a:r>
                      <a:endParaRPr lang="en-US" altLang="en-US" sz="900" b="0">
                        <a:latin typeface="黑体" panose="02010609060101010101" charset="-122"/>
                        <a:ea typeface="黑体" panose="02010609060101010101" charset="-122"/>
                        <a:cs typeface="宋体" panose="02010600030101010101" pitchFamily="2" charset="-122"/>
                      </a:endParaRPr>
                    </a:p>
                  </a:txBody>
                  <a:tcPr marL="68580" marR="68580" marT="0" marB="0"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900" b="0">
                          <a:latin typeface="黑体" panose="02010609060101010101" charset="-122"/>
                          <a:ea typeface="黑体" panose="02010609060101010101" charset="-122"/>
                          <a:cs typeface="宋体" panose="02010600030101010101" pitchFamily="2" charset="-122"/>
                        </a:rPr>
                        <a:t>添加修改</a:t>
                      </a:r>
                      <a:endParaRPr lang="en-US" altLang="en-US" sz="900" b="0">
                        <a:latin typeface="黑体" panose="02010609060101010101" charset="-122"/>
                        <a:ea typeface="黑体" panose="02010609060101010101" charset="-122"/>
                        <a:cs typeface="宋体" panose="02010600030101010101" pitchFamily="2" charset="-122"/>
                      </a:endParaRPr>
                    </a:p>
                  </a:txBody>
                  <a:tcPr marL="68580" marR="68580" marT="0" marB="0"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900" b="0">
                          <a:latin typeface="黑体" panose="02010609060101010101" charset="-122"/>
                          <a:ea typeface="黑体" panose="02010609060101010101" charset="-122"/>
                          <a:cs typeface="宋体" panose="02010600030101010101" pitchFamily="2" charset="-122"/>
                        </a:rPr>
                        <a:t>增加用例</a:t>
                      </a:r>
                      <a:endParaRPr lang="en-US" altLang="en-US" sz="900" b="0">
                        <a:latin typeface="黑体" panose="02010609060101010101" charset="-122"/>
                        <a:ea typeface="黑体" panose="02010609060101010101" charset="-122"/>
                        <a:cs typeface="宋体" panose="02010600030101010101" pitchFamily="2" charset="-122"/>
                      </a:endParaRPr>
                    </a:p>
                  </a:txBody>
                  <a:tcPr marL="68580" marR="68580" marT="0" marB="0"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900" b="0">
                          <a:latin typeface="黑体" panose="02010609060101010101" charset="-122"/>
                          <a:ea typeface="黑体" panose="02010609060101010101" charset="-122"/>
                          <a:cs typeface="宋体" panose="02010600030101010101" pitchFamily="2" charset="-122"/>
                        </a:rPr>
                        <a:t>2</a:t>
                      </a:r>
                      <a:r>
                        <a:rPr lang="en-US" sz="900" b="0">
                          <a:latin typeface="黑体" panose="02010609060101010101" charset="-122"/>
                          <a:ea typeface="黑体" panose="02010609060101010101" charset="-122"/>
                          <a:cs typeface="Calibri" panose="020F0502020204030204" charset="0"/>
                        </a:rPr>
                        <a:t>020/01/09</a:t>
                      </a:r>
                      <a:endParaRPr lang="en-US" altLang="en-US" sz="900" b="0">
                        <a:latin typeface="黑体" panose="02010609060101010101" charset="-122"/>
                        <a:ea typeface="黑体" panose="02010609060101010101" charset="-122"/>
                        <a:cs typeface="宋体" panose="02010600030101010101" pitchFamily="2" charset="-122"/>
                      </a:endParaRPr>
                    </a:p>
                  </a:txBody>
                  <a:tcPr marL="68580" marR="68580" marT="0" marB="0"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900" b="0">
                          <a:latin typeface="黑体" panose="02010609060101010101" charset="-122"/>
                          <a:ea typeface="黑体" panose="02010609060101010101" charset="-122"/>
                          <a:cs typeface="宋体" panose="02010600030101010101" pitchFamily="2" charset="-122"/>
                        </a:rPr>
                        <a:t>郭岳</a:t>
                      </a:r>
                      <a:endParaRPr lang="en-US" altLang="en-US" sz="900" b="0">
                        <a:latin typeface="黑体" panose="02010609060101010101" charset="-122"/>
                        <a:ea typeface="黑体" panose="02010609060101010101" charset="-122"/>
                        <a:cs typeface="宋体" panose="02010600030101010101" pitchFamily="2" charset="-122"/>
                      </a:endParaRPr>
                    </a:p>
                  </a:txBody>
                  <a:tcPr marL="68580" marR="68580" marT="0" marB="0"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20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p:tgtEl>
                                          <p:spTgt spid="27"/>
                                        </p:tgtEl>
                                        <p:attrNameLst>
                                          <p:attrName>ppt_y</p:attrName>
                                        </p:attrNameLst>
                                      </p:cBhvr>
                                      <p:tavLst>
                                        <p:tav tm="0">
                                          <p:val>
                                            <p:strVal val="#ppt_y-#ppt_h*1.125000"/>
                                          </p:val>
                                        </p:tav>
                                        <p:tav tm="100000">
                                          <p:val>
                                            <p:strVal val="#ppt_y"/>
                                          </p:val>
                                        </p:tav>
                                      </p:tavLst>
                                    </p:anim>
                                    <p:animEffect transition="in" filter="wipe(down)">
                                      <p:cBhvr>
                                        <p:cTn id="8"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ldLvl="0"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rotWithShape="1">
          <a:blip r:embed="rId1">
            <a:extLst>
              <a:ext uri="{28A0092B-C50C-407E-A947-70E740481C1C}">
                <a14:useLocalDpi xmlns:a14="http://schemas.microsoft.com/office/drawing/2010/main" val="0"/>
              </a:ext>
            </a:extLst>
          </a:blip>
          <a:srcRect t="34916" b="25375"/>
          <a:stretch>
            <a:fillRect/>
          </a:stretch>
        </p:blipFill>
        <p:spPr>
          <a:xfrm>
            <a:off x="0" y="2572544"/>
            <a:ext cx="9144000" cy="2664296"/>
          </a:xfrm>
          <a:prstGeom prst="rect">
            <a:avLst/>
          </a:prstGeom>
        </p:spPr>
      </p:pic>
      <p:sp>
        <p:nvSpPr>
          <p:cNvPr id="2" name="矩形 15"/>
          <p:cNvSpPr>
            <a:spLocks noChangeArrowheads="1"/>
          </p:cNvSpPr>
          <p:nvPr/>
        </p:nvSpPr>
        <p:spPr bwMode="auto">
          <a:xfrm>
            <a:off x="3865397" y="2292170"/>
            <a:ext cx="1508760" cy="807085"/>
          </a:xfrm>
          <a:prstGeom prst="rect">
            <a:avLst/>
          </a:prstGeom>
          <a:noFill/>
          <a:ln w="9525">
            <a:noFill/>
            <a:miter lim="800000"/>
          </a:ln>
        </p:spPr>
        <p:txBody>
          <a:bodyPr wrap="none" lIns="68580" tIns="34290" rIns="68580" bIns="34290">
            <a:spAutoFit/>
          </a:bodyPr>
          <a:p>
            <a:pPr algn="ctr"/>
            <a:r>
              <a:rPr lang="zh-CN" altLang="en-US" sz="2400" dirty="0">
                <a:solidFill>
                  <a:schemeClr val="tx1">
                    <a:lumMod val="75000"/>
                    <a:lumOff val="25000"/>
                  </a:schemeClr>
                </a:solidFill>
                <a:latin typeface="黑体-简" panose="02000000000000000000" charset="-122"/>
                <a:ea typeface="黑体-简" panose="02000000000000000000" charset="-122"/>
              </a:rPr>
              <a:t>收尾阶段</a:t>
            </a:r>
            <a:endParaRPr lang="zh-CN" altLang="en-US" sz="2400" dirty="0">
              <a:solidFill>
                <a:schemeClr val="tx1">
                  <a:lumMod val="75000"/>
                  <a:lumOff val="25000"/>
                </a:schemeClr>
              </a:solidFill>
              <a:latin typeface="黑体-简" panose="02000000000000000000" charset="-122"/>
              <a:ea typeface="黑体-简" panose="02000000000000000000" charset="-122"/>
            </a:endParaRPr>
          </a:p>
          <a:p>
            <a:pPr algn="ctr"/>
            <a:r>
              <a:rPr lang="en-US" altLang="zh-CN" sz="2400" dirty="0">
                <a:solidFill>
                  <a:schemeClr val="tx1">
                    <a:lumMod val="75000"/>
                    <a:lumOff val="25000"/>
                  </a:schemeClr>
                </a:solidFill>
                <a:latin typeface="黑体-简" panose="02000000000000000000" charset="-122"/>
                <a:ea typeface="黑体-简" panose="02000000000000000000" charset="-122"/>
              </a:rPr>
              <a:t>(closing)</a:t>
            </a:r>
            <a:endParaRPr lang="en-US" altLang="zh-CN" sz="2400" dirty="0">
              <a:solidFill>
                <a:schemeClr val="tx1">
                  <a:lumMod val="75000"/>
                  <a:lumOff val="25000"/>
                </a:schemeClr>
              </a:solidFill>
              <a:latin typeface="黑体-简" panose="02000000000000000000" charset="-122"/>
              <a:ea typeface="黑体-简" panose="02000000000000000000" charset="-122"/>
            </a:endParaRPr>
          </a:p>
        </p:txBody>
      </p:sp>
      <p:sp>
        <p:nvSpPr>
          <p:cNvPr id="3" name="Oval 31"/>
          <p:cNvSpPr>
            <a:spLocks noChangeArrowheads="1"/>
          </p:cNvSpPr>
          <p:nvPr/>
        </p:nvSpPr>
        <p:spPr bwMode="auto">
          <a:xfrm>
            <a:off x="4217670" y="1493520"/>
            <a:ext cx="804545" cy="718820"/>
          </a:xfrm>
          <a:prstGeom prst="roundRect">
            <a:avLst/>
          </a:prstGeom>
          <a:solidFill>
            <a:schemeClr val="accent1"/>
          </a:solidFill>
          <a:ln>
            <a:noFill/>
          </a:ln>
        </p:spPr>
        <p:txBody>
          <a:bodyPr vert="horz" wrap="square" lIns="68580" tIns="34290" rIns="68580" bIns="34290" numCol="1" anchor="t" anchorCtr="0" compatLnSpc="1"/>
          <a:p>
            <a:pPr algn="ctr"/>
            <a:r>
              <a:rPr lang="en-US" altLang="zh-CN" sz="3600" dirty="0">
                <a:solidFill>
                  <a:schemeClr val="bg1"/>
                </a:solidFill>
              </a:rPr>
              <a:t>05</a:t>
            </a:r>
            <a:endParaRPr lang="zh-CN" altLang="en-US" sz="3600" dirty="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slow" p14:dur="20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p:cTn id="14" dur="500" fill="hold"/>
                                        <p:tgtEl>
                                          <p:spTgt spid="3"/>
                                        </p:tgtEl>
                                        <p:attrNameLst>
                                          <p:attrName>ppt_w</p:attrName>
                                        </p:attrNameLst>
                                      </p:cBhvr>
                                      <p:tavLst>
                                        <p:tav tm="0">
                                          <p:val>
                                            <p:fltVal val="0"/>
                                          </p:val>
                                        </p:tav>
                                        <p:tav tm="100000">
                                          <p:val>
                                            <p:strVal val="#ppt_w"/>
                                          </p:val>
                                        </p:tav>
                                      </p:tavLst>
                                    </p:anim>
                                    <p:anim calcmode="lin" valueType="num">
                                      <p:cBhvr>
                                        <p:cTn id="15" dur="500" fill="hold"/>
                                        <p:tgtEl>
                                          <p:spTgt spid="3"/>
                                        </p:tgtEl>
                                        <p:attrNameLst>
                                          <p:attrName>ppt_h</p:attrName>
                                        </p:attrNameLst>
                                      </p:cBhvr>
                                      <p:tavLst>
                                        <p:tav tm="0">
                                          <p:val>
                                            <p:fltVal val="0"/>
                                          </p:val>
                                        </p:tav>
                                        <p:tav tm="100000">
                                          <p:val>
                                            <p:strVal val="#ppt_h"/>
                                          </p:val>
                                        </p:tav>
                                      </p:tavLst>
                                    </p:anim>
                                    <p:animEffect transition="in" filter="fade">
                                      <p:cBhvr>
                                        <p:cTn id="16" dur="500"/>
                                        <p:tgtEl>
                                          <p:spTgt spid="3"/>
                                        </p:tgtEl>
                                      </p:cBhvr>
                                    </p:animEffect>
                                  </p:childTnLst>
                                </p:cTn>
                              </p:par>
                            </p:childTnLst>
                          </p:cTn>
                        </p:par>
                        <p:par>
                          <p:cTn id="17" fill="hold">
                            <p:stCondLst>
                              <p:cond delay="500"/>
                            </p:stCondLst>
                            <p:childTnLst>
                              <p:par>
                                <p:cTn id="18" presetID="2" presetClass="entr" presetSubtype="8" fill="hold" grpId="0" nodeType="afterEffect">
                                  <p:stCondLst>
                                    <p:cond delay="0"/>
                                  </p:stCondLst>
                                  <p:childTnLst>
                                    <p:set>
                                      <p:cBhvr>
                                        <p:cTn id="19" dur="1" fill="hold">
                                          <p:stCondLst>
                                            <p:cond delay="0"/>
                                          </p:stCondLst>
                                        </p:cTn>
                                        <p:tgtEl>
                                          <p:spTgt spid="2"/>
                                        </p:tgtEl>
                                        <p:attrNameLst>
                                          <p:attrName>style.visibility</p:attrName>
                                        </p:attrNameLst>
                                      </p:cBhvr>
                                      <p:to>
                                        <p:strVal val="visible"/>
                                      </p:to>
                                    </p:set>
                                    <p:anim calcmode="lin" valueType="num">
                                      <p:cBhvr additive="base">
                                        <p:cTn id="20" dur="500" fill="hold"/>
                                        <p:tgtEl>
                                          <p:spTgt spid="2"/>
                                        </p:tgtEl>
                                        <p:attrNameLst>
                                          <p:attrName>ppt_x</p:attrName>
                                        </p:attrNameLst>
                                      </p:cBhvr>
                                      <p:tavLst>
                                        <p:tav tm="0">
                                          <p:val>
                                            <p:strVal val="0-#ppt_w/2"/>
                                          </p:val>
                                        </p:tav>
                                        <p:tav tm="100000">
                                          <p:val>
                                            <p:strVal val="#ppt_x"/>
                                          </p:val>
                                        </p:tav>
                                      </p:tavLst>
                                    </p:anim>
                                    <p:anim calcmode="lin" valueType="num">
                                      <p:cBhvr additive="base">
                                        <p:cTn id="21"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ldLvl="0"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圆角矩形 1"/>
          <p:cNvSpPr>
            <a:spLocks noChangeArrowheads="1"/>
          </p:cNvSpPr>
          <p:nvPr/>
        </p:nvSpPr>
        <p:spPr bwMode="auto">
          <a:xfrm>
            <a:off x="590550" y="288290"/>
            <a:ext cx="1495425" cy="466090"/>
          </a:xfrm>
          <a:prstGeom prst="roundRect">
            <a:avLst>
              <a:gd name="adj" fmla="val 50000"/>
            </a:avLst>
          </a:prstGeom>
          <a:solidFill>
            <a:schemeClr val="accent1"/>
          </a:solidFill>
          <a:ln w="12700" algn="ctr">
            <a:noFill/>
            <a:miter lim="800000"/>
          </a:ln>
          <a:effectLst>
            <a:outerShdw blurRad="317500" dist="190500" dir="9000000" algn="r" rotWithShape="0">
              <a:prstClr val="black">
                <a:alpha val="40000"/>
              </a:prstClr>
            </a:outerShdw>
          </a:effectLst>
        </p:spPr>
        <p:txBody>
          <a:bodyPr lIns="91438" tIns="45719" rIns="91438" bIns="45719" anchor="ctr"/>
          <a:p>
            <a:pPr algn="ctr" defTabSz="913130">
              <a:defRPr/>
            </a:pPr>
            <a:r>
              <a:rPr lang="zh-CN" altLang="en-US">
                <a:solidFill>
                  <a:schemeClr val="bg1"/>
                </a:solidFill>
              </a:rPr>
              <a:t>项目总结</a:t>
            </a:r>
            <a:endParaRPr lang="zh-CN" altLang="en-US">
              <a:solidFill>
                <a:schemeClr val="bg1"/>
              </a:solidFill>
            </a:endParaRPr>
          </a:p>
        </p:txBody>
      </p:sp>
      <p:sp>
        <p:nvSpPr>
          <p:cNvPr id="6" name="文本框 5"/>
          <p:cNvSpPr txBox="1"/>
          <p:nvPr/>
        </p:nvSpPr>
        <p:spPr>
          <a:xfrm>
            <a:off x="2164715" y="288290"/>
            <a:ext cx="6668770" cy="583565"/>
          </a:xfrm>
          <a:prstGeom prst="rect">
            <a:avLst/>
          </a:prstGeom>
          <a:noFill/>
          <a:ln w="9525">
            <a:noFill/>
          </a:ln>
        </p:spPr>
        <p:txBody>
          <a:bodyPr wrap="square">
            <a:spAutoFit/>
          </a:bodyPr>
          <a:p>
            <a:pPr indent="266700"/>
            <a:r>
              <a:rPr sz="1600" b="1">
                <a:latin typeface="华文楷体" panose="02010600040101010101" charset="-122"/>
                <a:ea typeface="华文楷体" panose="02010600040101010101" charset="-122"/>
                <a:cs typeface="华文楷体" panose="02010600040101010101" charset="-122"/>
              </a:rPr>
              <a:t>51.是否提交了项目总结报告？是否准备了总结PPT？格式和内容符合要求吗？</a:t>
            </a:r>
            <a:endParaRPr sz="1600" b="1">
              <a:latin typeface="华文楷体" panose="02010600040101010101" charset="-122"/>
              <a:ea typeface="华文楷体" panose="02010600040101010101" charset="-122"/>
              <a:cs typeface="华文楷体" panose="02010600040101010101" charset="-122"/>
            </a:endParaRPr>
          </a:p>
        </p:txBody>
      </p:sp>
    </p:spTree>
  </p:cSld>
  <p:clrMapOvr>
    <a:masterClrMapping/>
  </p:clrMapOvr>
  <p:transition advClick="0" advTm="7000">
    <p:pull dir="l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down)">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圆角矩形 1"/>
          <p:cNvSpPr>
            <a:spLocks noChangeArrowheads="1"/>
          </p:cNvSpPr>
          <p:nvPr/>
        </p:nvSpPr>
        <p:spPr bwMode="auto">
          <a:xfrm>
            <a:off x="370840" y="311785"/>
            <a:ext cx="2066290" cy="378460"/>
          </a:xfrm>
          <a:prstGeom prst="roundRect">
            <a:avLst>
              <a:gd name="adj" fmla="val 50000"/>
            </a:avLst>
          </a:prstGeom>
          <a:solidFill>
            <a:schemeClr val="accent1"/>
          </a:solidFill>
          <a:ln w="12700" algn="ctr">
            <a:noFill/>
            <a:miter lim="800000"/>
          </a:ln>
          <a:effectLst>
            <a:outerShdw blurRad="317500" dist="190500" dir="9000000" algn="r" rotWithShape="0">
              <a:prstClr val="black">
                <a:alpha val="40000"/>
              </a:prstClr>
            </a:outerShdw>
          </a:effectLst>
        </p:spPr>
        <p:txBody>
          <a:bodyPr lIns="91438" tIns="45719" rIns="91438" bIns="45719" anchor="ctr"/>
          <a:p>
            <a:pPr algn="ctr" defTabSz="913130">
              <a:defRPr/>
            </a:pPr>
            <a:r>
              <a:rPr lang="zh-CN" altLang="en-US">
                <a:solidFill>
                  <a:schemeClr val="bg1"/>
                </a:solidFill>
              </a:rPr>
              <a:t>项目总结（郭岳）</a:t>
            </a:r>
            <a:endParaRPr lang="zh-CN" altLang="en-US">
              <a:solidFill>
                <a:schemeClr val="bg1"/>
              </a:solidFill>
            </a:endParaRPr>
          </a:p>
        </p:txBody>
      </p:sp>
      <p:sp>
        <p:nvSpPr>
          <p:cNvPr id="6" name="文本框 5"/>
          <p:cNvSpPr txBox="1"/>
          <p:nvPr/>
        </p:nvSpPr>
        <p:spPr>
          <a:xfrm>
            <a:off x="2666365" y="311785"/>
            <a:ext cx="6290310" cy="583565"/>
          </a:xfrm>
          <a:prstGeom prst="rect">
            <a:avLst/>
          </a:prstGeom>
          <a:noFill/>
          <a:ln w="9525">
            <a:noFill/>
          </a:ln>
        </p:spPr>
        <p:txBody>
          <a:bodyPr wrap="square">
            <a:spAutoFit/>
          </a:bodyPr>
          <a:p>
            <a:pPr indent="266700"/>
            <a:r>
              <a:rPr sz="1600" b="1">
                <a:latin typeface="华文楷体" panose="02010600040101010101" charset="-122"/>
                <a:ea typeface="华文楷体" panose="02010600040101010101" charset="-122"/>
                <a:cs typeface="华文楷体" panose="02010600040101010101" charset="-122"/>
              </a:rPr>
              <a:t>52.项目总结报告中是否总结了项目执行中的问题、经验和教训？分析了相关原因吗？</a:t>
            </a:r>
            <a:endParaRPr sz="1600" b="1">
              <a:latin typeface="华文楷体" panose="02010600040101010101" charset="-122"/>
              <a:ea typeface="华文楷体" panose="02010600040101010101" charset="-122"/>
              <a:cs typeface="华文楷体" panose="02010600040101010101" charset="-122"/>
            </a:endParaRPr>
          </a:p>
        </p:txBody>
      </p:sp>
      <p:sp>
        <p:nvSpPr>
          <p:cNvPr id="100" name="文本框 99"/>
          <p:cNvSpPr txBox="1"/>
          <p:nvPr/>
        </p:nvSpPr>
        <p:spPr>
          <a:xfrm>
            <a:off x="1758950" y="1176020"/>
            <a:ext cx="6362700" cy="3322955"/>
          </a:xfrm>
          <a:prstGeom prst="rect">
            <a:avLst/>
          </a:prstGeom>
          <a:noFill/>
          <a:ln w="9525">
            <a:noFill/>
          </a:ln>
        </p:spPr>
        <p:txBody>
          <a:bodyPr wrap="square">
            <a:spAutoFit/>
          </a:bodyPr>
          <a:p>
            <a:pPr marL="0" indent="266700" algn="l"/>
            <a:r>
              <a:rPr lang="en-US" altLang="zh-CN" sz="1400" b="0">
                <a:latin typeface="华文楷体" panose="02010600040101010101" charset="-122"/>
                <a:ea typeface="华文楷体" panose="02010600040101010101" charset="-122"/>
                <a:cs typeface="华文楷体" panose="02010600040101010101" charset="-122"/>
              </a:rPr>
              <a:t>  </a:t>
            </a:r>
            <a:r>
              <a:rPr lang="zh-CN" altLang="en-US" sz="1400" b="0">
                <a:latin typeface="华文楷体" panose="02010600040101010101" charset="-122"/>
                <a:ea typeface="华文楷体" panose="02010600040101010101" charset="-122"/>
                <a:cs typeface="华文楷体" panose="02010600040101010101" charset="-122"/>
              </a:rPr>
              <a:t>这个我第一次以项目经理的身份完成一个项目，总的来说，通过这个项目我成长了很多。一路走来，我们全组精诚团结，虽然中间也有过分歧和挫折但是我们还是坚持了下来。所有人都在这个项目中投入了巨大的精力，才有现在的成果。我在这里感谢所有小组成员的辛勤付出。        对我个人来说，我对软件需求的开发和管理过程有了相对充分的了解。在这个项目过程中，我们对各个用户群进行了分类，对每个用户代表都进行了跟踪采访以获取需求，对每个需求进行了分析并绘制了高保真的界面原型，最后我们对需求进行了跟踪以及对变更需求使用需求管理工具进行了分析。由于我是</a:t>
            </a:r>
            <a:r>
              <a:rPr lang="en-US" altLang="zh-CN" sz="1400" b="0">
                <a:latin typeface="华文楷体" panose="02010600040101010101" charset="-122"/>
                <a:ea typeface="华文楷体" panose="02010600040101010101" charset="-122"/>
                <a:cs typeface="华文楷体" panose="02010600040101010101" charset="-122"/>
              </a:rPr>
              <a:t>PM</a:t>
            </a:r>
            <a:r>
              <a:rPr lang="zh-CN" altLang="en-US" sz="1400" b="0">
                <a:latin typeface="华文楷体" panose="02010600040101010101" charset="-122"/>
                <a:ea typeface="华文楷体" panose="02010600040101010101" charset="-122"/>
                <a:cs typeface="华文楷体" panose="02010600040101010101" charset="-122"/>
              </a:rPr>
              <a:t>所以对项目管理也有了一次初步的体验。整个项目，我尽力把自己的工作做到最好，但是由于是</a:t>
            </a:r>
            <a:r>
              <a:rPr lang="en-US" altLang="zh-CN" sz="1400" b="0">
                <a:latin typeface="华文楷体" panose="02010600040101010101" charset="-122"/>
                <a:ea typeface="华文楷体" panose="02010600040101010101" charset="-122"/>
                <a:cs typeface="华文楷体" panose="02010600040101010101" charset="-122"/>
              </a:rPr>
              <a:t>PM</a:t>
            </a:r>
            <a:r>
              <a:rPr lang="zh-CN" altLang="en-US" sz="1400" b="0">
                <a:latin typeface="华文楷体" panose="02010600040101010101" charset="-122"/>
                <a:ea typeface="华文楷体" panose="02010600040101010101" charset="-122"/>
                <a:cs typeface="华文楷体" panose="02010600040101010101" charset="-122"/>
              </a:rPr>
              <a:t>的初体验，我对人员管理上还存在不足，小组内部也出现了一些问题，这些是我在之后的项目过程中需要充分反思的。        总的来说，这门课程的学习让我迈进了软件需求分析和项目管理的第一步，我应该感谢这门课的学习经历，并且再次感谢全体组员、项目干系人的配合与付出。</a:t>
            </a:r>
            <a:endParaRPr lang="zh-CN" altLang="en-US" sz="1400" b="0">
              <a:latin typeface="华文楷体" panose="02010600040101010101" charset="-122"/>
              <a:ea typeface="华文楷体" panose="02010600040101010101" charset="-122"/>
              <a:cs typeface="华文楷体" panose="02010600040101010101" charset="-122"/>
            </a:endParaRPr>
          </a:p>
        </p:txBody>
      </p:sp>
    </p:spTree>
  </p:cSld>
  <p:clrMapOvr>
    <a:masterClrMapping/>
  </p:clrMapOvr>
  <p:transition advClick="0" advTm="7000">
    <p:pull dir="l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down)">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圆角矩形 3"/>
          <p:cNvSpPr>
            <a:spLocks noChangeArrowheads="1"/>
          </p:cNvSpPr>
          <p:nvPr/>
        </p:nvSpPr>
        <p:spPr bwMode="auto">
          <a:xfrm>
            <a:off x="370840" y="311785"/>
            <a:ext cx="2066290" cy="378460"/>
          </a:xfrm>
          <a:prstGeom prst="roundRect">
            <a:avLst>
              <a:gd name="adj" fmla="val 50000"/>
            </a:avLst>
          </a:prstGeom>
          <a:solidFill>
            <a:schemeClr val="accent1"/>
          </a:solidFill>
          <a:ln w="12700" algn="ctr">
            <a:noFill/>
            <a:miter lim="800000"/>
          </a:ln>
          <a:effectLst>
            <a:outerShdw blurRad="317500" dist="190500" dir="9000000" algn="r" rotWithShape="0">
              <a:prstClr val="black">
                <a:alpha val="40000"/>
              </a:prstClr>
            </a:outerShdw>
          </a:effectLst>
        </p:spPr>
        <p:txBody>
          <a:bodyPr lIns="91438" tIns="45719" rIns="91438" bIns="45719" anchor="ctr"/>
          <a:p>
            <a:pPr algn="ctr" defTabSz="913130">
              <a:defRPr/>
            </a:pPr>
            <a:r>
              <a:rPr lang="zh-CN" altLang="en-US">
                <a:solidFill>
                  <a:schemeClr val="bg1"/>
                </a:solidFill>
              </a:rPr>
              <a:t>项目总结（李骏）</a:t>
            </a:r>
            <a:endParaRPr lang="zh-CN" altLang="en-US">
              <a:solidFill>
                <a:schemeClr val="bg1"/>
              </a:solidFill>
            </a:endParaRPr>
          </a:p>
        </p:txBody>
      </p:sp>
      <p:sp>
        <p:nvSpPr>
          <p:cNvPr id="100" name="文本框 99"/>
          <p:cNvSpPr txBox="1"/>
          <p:nvPr/>
        </p:nvSpPr>
        <p:spPr>
          <a:xfrm>
            <a:off x="1838960" y="1075055"/>
            <a:ext cx="5931535" cy="3322955"/>
          </a:xfrm>
          <a:prstGeom prst="rect">
            <a:avLst/>
          </a:prstGeom>
          <a:noFill/>
          <a:ln w="9525">
            <a:noFill/>
          </a:ln>
        </p:spPr>
        <p:txBody>
          <a:bodyPr wrap="square">
            <a:spAutoFit/>
          </a:bodyPr>
          <a:p>
            <a:pPr marL="0" indent="266700" algn="l"/>
            <a:r>
              <a:rPr lang="zh-CN" altLang="en-US" sz="1200">
                <a:latin typeface="华文楷体" panose="02010600040101010101" charset="-122"/>
                <a:ea typeface="华文楷体" panose="02010600040101010101" charset="-122"/>
                <a:cs typeface="华文楷体" panose="02010600040101010101" charset="-122"/>
              </a:rPr>
              <a:t>经过这个学期软件需求分析与设计课程，我对软件需求有了重新的认识，随着课程的讲解以及实际项目的跟进，我参与到了项目的计划，需求的获取，分析，变更，规格说明的一系列的阶段，体会到了软件需求分析与设计实际项目的每一个步骤与过程。课程的讲解与实际项目让我深刻体会到了什么是真正的软件需求以及在软件开发过程中涉及需求的一些列过程，当然我也获得了许多的经验和教训。</a:t>
            </a:r>
            <a:endParaRPr lang="zh-CN" altLang="en-US" sz="1200">
              <a:latin typeface="华文楷体" panose="02010600040101010101" charset="-122"/>
              <a:ea typeface="华文楷体" panose="02010600040101010101" charset="-122"/>
              <a:cs typeface="华文楷体" panose="02010600040101010101" charset="-122"/>
            </a:endParaRPr>
          </a:p>
          <a:p>
            <a:pPr marL="0" indent="266700" algn="l"/>
            <a:r>
              <a:rPr lang="zh-CN" altLang="en-US" sz="1200">
                <a:latin typeface="华文楷体" panose="02010600040101010101" charset="-122"/>
                <a:ea typeface="华文楷体" panose="02010600040101010101" charset="-122"/>
                <a:cs typeface="华文楷体" panose="02010600040101010101" charset="-122"/>
              </a:rPr>
              <a:t>合理的规划成员分工并加强交流，可以达到事半功倍的效果，拿我们小组这学期自身的例子来讲，初始需求工程计划阶段，我们小组讨论较少，没有合理分配，在评审阶段收到了杨枨老师的批评和指导，而后在设计到原型设计这一方面，我们加强交流并合理分配每个人对应的任务，数天便完成了原型设计，质量上也得到了保证，由此，深刻意识到了合理的规划成员分工和加强交流的重要性。</a:t>
            </a:r>
            <a:endParaRPr lang="zh-CN" altLang="en-US" sz="1200">
              <a:latin typeface="华文楷体" panose="02010600040101010101" charset="-122"/>
              <a:ea typeface="华文楷体" panose="02010600040101010101" charset="-122"/>
              <a:cs typeface="华文楷体" panose="02010600040101010101" charset="-122"/>
            </a:endParaRPr>
          </a:p>
          <a:p>
            <a:pPr marL="0" indent="266700" algn="l"/>
            <a:r>
              <a:rPr lang="zh-CN" altLang="en-US" sz="1200">
                <a:latin typeface="华文楷体" panose="02010600040101010101" charset="-122"/>
                <a:ea typeface="华文楷体" panose="02010600040101010101" charset="-122"/>
                <a:cs typeface="华文楷体" panose="02010600040101010101" charset="-122"/>
              </a:rPr>
              <a:t>要密切合理的对用户进行跟踪访谈，合理的对需求进行获取确认，这会影响到需求一系列的操作，诸如需求变更，我们在对用户进行访谈的时候合理并尽可能的铺盖项目的每一项，并且对每一项用例需求设定原型，用例说明以及DM图，有效的获取到了需求以及用户渴望进行的需求改变，至后来的优先级打分与需求变更付出的代价较少。</a:t>
            </a:r>
            <a:endParaRPr lang="zh-CN" altLang="en-US" sz="1200">
              <a:latin typeface="华文楷体" panose="02010600040101010101" charset="-122"/>
              <a:ea typeface="华文楷体" panose="02010600040101010101" charset="-122"/>
              <a:cs typeface="华文楷体" panose="02010600040101010101" charset="-122"/>
            </a:endParaRPr>
          </a:p>
          <a:p>
            <a:pPr marL="0" indent="266700" algn="l"/>
            <a:r>
              <a:rPr lang="zh-CN" altLang="en-US" sz="1200">
                <a:latin typeface="华文楷体" panose="02010600040101010101" charset="-122"/>
                <a:ea typeface="华文楷体" panose="02010600040101010101" charset="-122"/>
                <a:cs typeface="华文楷体" panose="02010600040101010101" charset="-122"/>
              </a:rPr>
              <a:t>总而言之，这次软件需求分析与设计与软件项目管理课程收获颇丰，让我了解了软件项目管理的过程，让我亲身体验了需求分析与设计的过程</a:t>
            </a:r>
            <a:r>
              <a:rPr lang="zh-CN" altLang="en-US"/>
              <a:t>。</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p:tgtEl>
                                          <p:spTgt spid="4"/>
                                        </p:tgtEl>
                                        <p:attrNameLst>
                                          <p:attrName>ppt_y</p:attrName>
                                        </p:attrNameLst>
                                      </p:cBhvr>
                                      <p:tavLst>
                                        <p:tav tm="0">
                                          <p:val>
                                            <p:strVal val="#ppt_y-#ppt_h*1.125000"/>
                                          </p:val>
                                        </p:tav>
                                        <p:tav tm="100000">
                                          <p:val>
                                            <p:strVal val="#ppt_y"/>
                                          </p:val>
                                        </p:tav>
                                      </p:tavLst>
                                    </p:anim>
                                    <p:animEffect transition="in" filter="wipe(down)">
                                      <p:cBhvr>
                                        <p:cTn id="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圆角矩形 3"/>
          <p:cNvSpPr>
            <a:spLocks noChangeArrowheads="1"/>
          </p:cNvSpPr>
          <p:nvPr/>
        </p:nvSpPr>
        <p:spPr bwMode="auto">
          <a:xfrm>
            <a:off x="370840" y="311785"/>
            <a:ext cx="2066290" cy="378460"/>
          </a:xfrm>
          <a:prstGeom prst="roundRect">
            <a:avLst>
              <a:gd name="adj" fmla="val 50000"/>
            </a:avLst>
          </a:prstGeom>
          <a:solidFill>
            <a:schemeClr val="accent1"/>
          </a:solidFill>
          <a:ln w="12700" algn="ctr">
            <a:noFill/>
            <a:miter lim="800000"/>
          </a:ln>
          <a:effectLst>
            <a:outerShdw blurRad="317500" dist="190500" dir="9000000" algn="r" rotWithShape="0">
              <a:prstClr val="black">
                <a:alpha val="40000"/>
              </a:prstClr>
            </a:outerShdw>
          </a:effectLst>
        </p:spPr>
        <p:txBody>
          <a:bodyPr lIns="91438" tIns="45719" rIns="91438" bIns="45719" anchor="ctr"/>
          <a:p>
            <a:pPr algn="ctr" defTabSz="913130">
              <a:defRPr/>
            </a:pPr>
            <a:r>
              <a:rPr lang="zh-CN" altLang="en-US">
                <a:solidFill>
                  <a:schemeClr val="bg1"/>
                </a:solidFill>
              </a:rPr>
              <a:t>项目总结（周南）</a:t>
            </a:r>
            <a:endParaRPr lang="zh-CN" altLang="en-US">
              <a:solidFill>
                <a:schemeClr val="bg1"/>
              </a:solidFill>
            </a:endParaRPr>
          </a:p>
        </p:txBody>
      </p:sp>
      <p:sp>
        <p:nvSpPr>
          <p:cNvPr id="100" name="文本框 99"/>
          <p:cNvSpPr txBox="1"/>
          <p:nvPr/>
        </p:nvSpPr>
        <p:spPr>
          <a:xfrm>
            <a:off x="1970405" y="960755"/>
            <a:ext cx="5466715" cy="3230245"/>
          </a:xfrm>
          <a:prstGeom prst="rect">
            <a:avLst/>
          </a:prstGeom>
          <a:noFill/>
          <a:ln w="9525">
            <a:noFill/>
          </a:ln>
        </p:spPr>
        <p:txBody>
          <a:bodyPr wrap="square">
            <a:spAutoFit/>
          </a:bodyPr>
          <a:p>
            <a:pPr marL="0" indent="266700" algn="l"/>
            <a:r>
              <a:rPr lang="zh-CN" altLang="en-US" sz="1200" b="0">
                <a:latin typeface="华文楷体" panose="02010600040101010101" charset="-122"/>
                <a:ea typeface="华文楷体" panose="02010600040101010101" charset="-122"/>
                <a:cs typeface="华文楷体" panose="02010600040101010101" charset="-122"/>
              </a:rPr>
              <a:t>历时四个月，这门课程接近了尾声，这门课使我受益颇多，这些对于我个人的提升不仅来自于团队协作，更来自于在课上栽过的不少跟头。首先我要感谢我的</a:t>
            </a:r>
            <a:r>
              <a:rPr lang="en-US" altLang="zh-CN" sz="1200" b="0">
                <a:latin typeface="华文楷体" panose="02010600040101010101" charset="-122"/>
                <a:ea typeface="华文楷体" panose="02010600040101010101" charset="-122"/>
                <a:cs typeface="华文楷体" panose="02010600040101010101" charset="-122"/>
              </a:rPr>
              <a:t>PM</a:t>
            </a:r>
            <a:r>
              <a:rPr lang="zh-CN" altLang="en-US" sz="1200" b="0">
                <a:latin typeface="华文楷体" panose="02010600040101010101" charset="-122"/>
                <a:ea typeface="华文楷体" panose="02010600040101010101" charset="-122"/>
                <a:cs typeface="华文楷体" panose="02010600040101010101" charset="-122"/>
              </a:rPr>
              <a:t>郭岳同学，尽管项目进行过程中有磕绊，但正是他无私夜以继日的付出，以及对整个项目的监督控制才能使项目进行下去。其次我要感谢其他组员，在项目组里我们是一起工作的项目成员，在项目外我们亲如兄弟，正式我们紧密的配合才能让项目顺利开展。最后要感谢杨枨老师，我们的动力来自于您的压力，正式在这种压力和紧迫感之下我们才得以成长，来自于您的指点，无论是温和的还是严厉的，都是为我们受用的宝贵财富。       以下是我关于项目具体的两项总结：</a:t>
            </a:r>
            <a:r>
              <a:rPr lang="en-US" altLang="zh-CN" sz="1200" b="0">
                <a:latin typeface="华文楷体" panose="02010600040101010101" charset="-122"/>
                <a:ea typeface="华文楷体" panose="02010600040101010101" charset="-122"/>
                <a:cs typeface="华文楷体" panose="02010600040101010101" charset="-122"/>
              </a:rPr>
              <a:t>       1.</a:t>
            </a:r>
            <a:r>
              <a:rPr lang="zh-CN" altLang="en-US" sz="1200" b="0">
                <a:latin typeface="华文楷体" panose="02010600040101010101" charset="-122"/>
                <a:ea typeface="华文楷体" panose="02010600040101010101" charset="-122"/>
                <a:cs typeface="华文楷体" panose="02010600040101010101" charset="-122"/>
              </a:rPr>
              <a:t>团队配合十分重要。在需求获取阶段，我们面临了两天需要产出指导者界面原型的紧迫任务，但我们花费了一个晚上时间讨论列举功能项，另外一天便完成了要求的界面原型初稿，回想起来正是我们的紧密配合才能够在如此短的时间内高效地产出。</a:t>
            </a:r>
            <a:r>
              <a:rPr lang="en-US" altLang="zh-CN" sz="1200" b="0">
                <a:latin typeface="华文楷体" panose="02010600040101010101" charset="-122"/>
                <a:ea typeface="华文楷体" panose="02010600040101010101" charset="-122"/>
                <a:cs typeface="华文楷体" panose="02010600040101010101" charset="-122"/>
              </a:rPr>
              <a:t>       2.</a:t>
            </a:r>
            <a:r>
              <a:rPr lang="zh-CN" altLang="en-US" sz="1200" b="0">
                <a:latin typeface="华文楷体" panose="02010600040101010101" charset="-122"/>
                <a:ea typeface="华文楷体" panose="02010600040101010101" charset="-122"/>
                <a:cs typeface="华文楷体" panose="02010600040101010101" charset="-122"/>
              </a:rPr>
              <a:t>项目的任何一个阶段都不可懈怠。一个学期的过程中，我们小组上台评审的次数较多，第一次评审需求工程计划由于缺乏准备，思想懈怠，评审的结果十分糟糕；在</a:t>
            </a:r>
            <a:r>
              <a:rPr lang="en-US" altLang="zh-CN" sz="1200" b="0">
                <a:latin typeface="华文楷体" panose="02010600040101010101" charset="-122"/>
                <a:ea typeface="华文楷体" panose="02010600040101010101" charset="-122"/>
                <a:cs typeface="华文楷体" panose="02010600040101010101" charset="-122"/>
              </a:rPr>
              <a:t>UML</a:t>
            </a:r>
            <a:r>
              <a:rPr lang="zh-CN" altLang="en-US" sz="1200" b="0">
                <a:latin typeface="华文楷体" panose="02010600040101010101" charset="-122"/>
                <a:ea typeface="华文楷体" panose="02010600040101010101" charset="-122"/>
                <a:cs typeface="华文楷体" panose="02010600040101010101" charset="-122"/>
              </a:rPr>
              <a:t>最后一个翻转课堂，我们采用了英文展示的形式但却因为组员不熟悉自己组的</a:t>
            </a:r>
            <a:r>
              <a:rPr lang="en-US" altLang="zh-CN" sz="1200" b="0">
                <a:latin typeface="华文楷体" panose="02010600040101010101" charset="-122"/>
                <a:ea typeface="华文楷体" panose="02010600040101010101" charset="-122"/>
                <a:cs typeface="华文楷体" panose="02010600040101010101" charset="-122"/>
              </a:rPr>
              <a:t>ppt</a:t>
            </a:r>
            <a:r>
              <a:rPr lang="zh-CN" altLang="en-US" sz="1200" b="0">
                <a:latin typeface="华文楷体" panose="02010600040101010101" charset="-122"/>
                <a:ea typeface="华文楷体" panose="02010600040101010101" charset="-122"/>
                <a:cs typeface="华文楷体" panose="02010600040101010101" charset="-122"/>
              </a:rPr>
              <a:t>被倒扣分，这来自于我们的沟通匮乏，监督懈怠。</a:t>
            </a:r>
            <a:endParaRPr lang="zh-CN" altLang="en-US" sz="1200" b="0">
              <a:latin typeface="华文楷体" panose="02010600040101010101" charset="-122"/>
              <a:ea typeface="华文楷体" panose="02010600040101010101" charset="-122"/>
              <a:cs typeface="华文楷体" panose="02010600040101010101" charset="-122"/>
            </a:endParaRPr>
          </a:p>
        </p:txBody>
      </p:sp>
    </p:spTree>
  </p:cSld>
  <p:clrMapOvr>
    <a:masterClrMapping/>
  </p:clrMapOvr>
  <mc:AlternateContent xmlns:mc="http://schemas.openxmlformats.org/markup-compatibility/2006">
    <mc:Choice xmlns:p14="http://schemas.microsoft.com/office/powerpoint/2010/main" Requires="p14">
      <p:transition spd="slow" p14:dur="20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p:tgtEl>
                                          <p:spTgt spid="4"/>
                                        </p:tgtEl>
                                        <p:attrNameLst>
                                          <p:attrName>ppt_y</p:attrName>
                                        </p:attrNameLst>
                                      </p:cBhvr>
                                      <p:tavLst>
                                        <p:tav tm="0">
                                          <p:val>
                                            <p:strVal val="#ppt_y-#ppt_h*1.125000"/>
                                          </p:val>
                                        </p:tav>
                                        <p:tav tm="100000">
                                          <p:val>
                                            <p:strVal val="#ppt_y"/>
                                          </p:val>
                                        </p:tav>
                                      </p:tavLst>
                                    </p:anim>
                                    <p:animEffect transition="in" filter="wipe(down)">
                                      <p:cBhvr>
                                        <p:cTn id="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Lst>
  </p:timing>
</p:sld>
</file>

<file path=ppt/tags/tag1.xml><?xml version="1.0" encoding="utf-8"?>
<p:tagLst xmlns:p="http://schemas.openxmlformats.org/presentationml/2006/main">
  <p:tag name="KSO_WM_UNIT_TABLE_BEAUTIFY" val="smartTable{c0af0846-23e4-4ed7-8fed-7f9b8b096b41}"/>
</p:tagLst>
</file>

<file path=ppt/tags/tag10.xml><?xml version="1.0" encoding="utf-8"?>
<p:tagLst xmlns:p="http://schemas.openxmlformats.org/presentationml/2006/main">
  <p:tag name="KSO_WM_UNIT_TABLE_BEAUTIFY" val="smartTable{5bfc8ff8-bffe-4ee4-804c-c308b6a813ce}"/>
</p:tagLst>
</file>

<file path=ppt/tags/tag11.xml><?xml version="1.0" encoding="utf-8"?>
<p:tagLst xmlns:p="http://schemas.openxmlformats.org/presentationml/2006/main">
  <p:tag name="KSO_WM_UNIT_TABLE_BEAUTIFY" val="smartTable{cef757a5-e308-4d82-b9ac-7021635b86b5}"/>
</p:tagLst>
</file>

<file path=ppt/tags/tag12.xml><?xml version="1.0" encoding="utf-8"?>
<p:tagLst xmlns:p="http://schemas.openxmlformats.org/presentationml/2006/main">
  <p:tag name="KSO_WM_UNIT_TABLE_BEAUTIFY" val="smartTable{9d0db7d2-a53f-401f-820b-093ee0958ab0}"/>
</p:tagLst>
</file>

<file path=ppt/tags/tag13.xml><?xml version="1.0" encoding="utf-8"?>
<p:tagLst xmlns:p="http://schemas.openxmlformats.org/presentationml/2006/main">
  <p:tag name="KSO_WM_UNIT_TABLE_BEAUTIFY" val="smartTable{5410458a-dd34-463f-ad0b-461e4fa6ba5a}"/>
</p:tagLst>
</file>

<file path=ppt/tags/tag14.xml><?xml version="1.0" encoding="utf-8"?>
<p:tagLst xmlns:p="http://schemas.openxmlformats.org/presentationml/2006/main">
  <p:tag name="KSO_WM_UNIT_TABLE_BEAUTIFY" val="smartTable{54762dd0-9b65-4dfe-81d0-a923c143be8c}"/>
</p:tagLst>
</file>

<file path=ppt/tags/tag15.xml><?xml version="1.0" encoding="utf-8"?>
<p:tagLst xmlns:p="http://schemas.openxmlformats.org/presentationml/2006/main">
  <p:tag name="KSO_WM_UNIT_TABLE_BEAUTIFY" val="smartTable{1994f43e-7abe-4029-9e85-a552f6479815}"/>
</p:tagLst>
</file>

<file path=ppt/tags/tag16.xml><?xml version="1.0" encoding="utf-8"?>
<p:tagLst xmlns:p="http://schemas.openxmlformats.org/presentationml/2006/main">
  <p:tag name="KSO_WM_UNIT_TABLE_BEAUTIFY" val="smartTable{ce20227a-14e1-415c-9e7d-04455358753c}"/>
</p:tagLst>
</file>

<file path=ppt/tags/tag17.xml><?xml version="1.0" encoding="utf-8"?>
<p:tagLst xmlns:p="http://schemas.openxmlformats.org/presentationml/2006/main">
  <p:tag name="KSO_WM_UNIT_TABLE_BEAUTIFY" val="smartTable{26a4f4b7-7715-4de3-a675-5a73f72cf365}"/>
</p:tagLst>
</file>

<file path=ppt/tags/tag18.xml><?xml version="1.0" encoding="utf-8"?>
<p:tagLst xmlns:p="http://schemas.openxmlformats.org/presentationml/2006/main">
  <p:tag name="KSO_WM_UNIT_TABLE_BEAUTIFY" val="smartTable{b3c6a36d-7368-4ad1-962c-702a14344151}"/>
</p:tagLst>
</file>

<file path=ppt/tags/tag19.xml><?xml version="1.0" encoding="utf-8"?>
<p:tagLst xmlns:p="http://schemas.openxmlformats.org/presentationml/2006/main">
  <p:tag name="KSO_WM_UNIT_TABLE_BEAUTIFY" val="smartTable{97a424fa-206d-4762-95e2-c3595aa03db3}"/>
</p:tagLst>
</file>

<file path=ppt/tags/tag2.xml><?xml version="1.0" encoding="utf-8"?>
<p:tagLst xmlns:p="http://schemas.openxmlformats.org/presentationml/2006/main">
  <p:tag name="KSO_WM_UNIT_TABLE_BEAUTIFY" val="smartTable{573a499e-10fe-42ab-b3d7-1db6eb68029a}"/>
</p:tagLst>
</file>

<file path=ppt/tags/tag20.xml><?xml version="1.0" encoding="utf-8"?>
<p:tagLst xmlns:p="http://schemas.openxmlformats.org/presentationml/2006/main">
  <p:tag name="KSO_WM_UNIT_TABLE_BEAUTIFY" val="smartTable{06e2e551-d4af-4965-b3ed-9e12b663c9f1}"/>
</p:tagLst>
</file>

<file path=ppt/tags/tag21.xml><?xml version="1.0" encoding="utf-8"?>
<p:tagLst xmlns:p="http://schemas.openxmlformats.org/presentationml/2006/main">
  <p:tag name="KSO_WM_UNIT_TABLE_BEAUTIFY" val="smartTable{54762dd0-9b65-4dfe-81d0-a923c143be8c}"/>
</p:tagLst>
</file>

<file path=ppt/tags/tag3.xml><?xml version="1.0" encoding="utf-8"?>
<p:tagLst xmlns:p="http://schemas.openxmlformats.org/presentationml/2006/main">
  <p:tag name="KSO_WM_UNIT_TABLE_BEAUTIFY" val="smartTable{93ddd108-1009-4ec4-ab26-d2934f9f92f4}"/>
</p:tagLst>
</file>

<file path=ppt/tags/tag4.xml><?xml version="1.0" encoding="utf-8"?>
<p:tagLst xmlns:p="http://schemas.openxmlformats.org/presentationml/2006/main">
  <p:tag name="KSO_WM_UNIT_TABLE_BEAUTIFY" val="smartTable{65bd97a6-0854-4f4b-a590-1ae575aa6359}"/>
</p:tagLst>
</file>

<file path=ppt/tags/tag5.xml><?xml version="1.0" encoding="utf-8"?>
<p:tagLst xmlns:p="http://schemas.openxmlformats.org/presentationml/2006/main">
  <p:tag name="KSO_WM_UNIT_TABLE_BEAUTIFY" val="smartTable{380aa075-85d3-440c-8551-8c7fea4e2cc2}"/>
</p:tagLst>
</file>

<file path=ppt/tags/tag6.xml><?xml version="1.0" encoding="utf-8"?>
<p:tagLst xmlns:p="http://schemas.openxmlformats.org/presentationml/2006/main">
  <p:tag name="KSO_WM_UNIT_TABLE_BEAUTIFY" val="smartTable{6723b8a5-5979-4251-99a8-ab55f82e4e73}"/>
</p:tagLst>
</file>

<file path=ppt/tags/tag7.xml><?xml version="1.0" encoding="utf-8"?>
<p:tagLst xmlns:p="http://schemas.openxmlformats.org/presentationml/2006/main">
  <p:tag name="KSO_WM_UNIT_TABLE_BEAUTIFY" val="smartTable{428327bc-4498-413b-9d68-cc948bdca9f8}"/>
</p:tagLst>
</file>

<file path=ppt/tags/tag8.xml><?xml version="1.0" encoding="utf-8"?>
<p:tagLst xmlns:p="http://schemas.openxmlformats.org/presentationml/2006/main">
  <p:tag name="KSO_WM_UNIT_TABLE_BEAUTIFY" val="smartTable{9d220917-01cd-4a9d-89e9-923c58ca8bc0}"/>
</p:tagLst>
</file>

<file path=ppt/tags/tag9.xml><?xml version="1.0" encoding="utf-8"?>
<p:tagLst xmlns:p="http://schemas.openxmlformats.org/presentationml/2006/main">
  <p:tag name="KSO_WM_UNIT_TABLE_BEAUTIFY" val="smartTable{5bfc8ff8-bffe-4ee4-804c-c308b6a813ce}"/>
</p:tagLst>
</file>

<file path=ppt/theme/theme1.xml><?xml version="1.0" encoding="utf-8"?>
<a:theme xmlns:a="http://schemas.openxmlformats.org/drawingml/2006/main" name="Office 主题">
  <a:themeElements>
    <a:clrScheme name="自定义 1503">
      <a:dk1>
        <a:sysClr val="windowText" lastClr="000000"/>
      </a:dk1>
      <a:lt1>
        <a:sysClr val="window" lastClr="FFFFFF"/>
      </a:lt1>
      <a:dk2>
        <a:srgbClr val="1F497D"/>
      </a:dk2>
      <a:lt2>
        <a:srgbClr val="EEECE1"/>
      </a:lt2>
      <a:accent1>
        <a:srgbClr val="647ABA"/>
      </a:accent1>
      <a:accent2>
        <a:srgbClr val="8AA3D2"/>
      </a:accent2>
      <a:accent3>
        <a:srgbClr val="647ABA"/>
      </a:accent3>
      <a:accent4>
        <a:srgbClr val="8AA3D2"/>
      </a:accent4>
      <a:accent5>
        <a:srgbClr val="647ABA"/>
      </a:accent5>
      <a:accent6>
        <a:srgbClr val="8AA3D2"/>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21555</Words>
  <Application>WPS 文字</Application>
  <PresentationFormat>自定义</PresentationFormat>
  <Paragraphs>2572</Paragraphs>
  <Slides>104</Slides>
  <Notes>7</Notes>
  <HiddenSlides>0</HiddenSlides>
  <MMClips>0</MMClips>
  <ScaleCrop>false</ScaleCrop>
  <HeadingPairs>
    <vt:vector size="8" baseType="variant">
      <vt:variant>
        <vt:lpstr>已用的字体</vt:lpstr>
      </vt:variant>
      <vt:variant>
        <vt:i4>37</vt:i4>
      </vt:variant>
      <vt:variant>
        <vt:lpstr>主题</vt:lpstr>
      </vt:variant>
      <vt:variant>
        <vt:i4>1</vt:i4>
      </vt:variant>
      <vt:variant>
        <vt:lpstr>嵌入 OLE 服务器</vt:lpstr>
      </vt:variant>
      <vt:variant>
        <vt:i4>10</vt:i4>
      </vt:variant>
      <vt:variant>
        <vt:lpstr>幻灯片标题</vt:lpstr>
      </vt:variant>
      <vt:variant>
        <vt:i4>104</vt:i4>
      </vt:variant>
    </vt:vector>
  </HeadingPairs>
  <TitlesOfParts>
    <vt:vector size="152" baseType="lpstr">
      <vt:lpstr>Arial</vt:lpstr>
      <vt:lpstr>方正书宋_GBK</vt:lpstr>
      <vt:lpstr>Wingdings</vt:lpstr>
      <vt:lpstr>微软雅黑</vt:lpstr>
      <vt:lpstr>汉仪旗黑KW</vt:lpstr>
      <vt:lpstr>Roboto Condensed</vt:lpstr>
      <vt:lpstr>苹方-简</vt:lpstr>
      <vt:lpstr>华文细黑</vt:lpstr>
      <vt:lpstr>黑体-简</vt:lpstr>
      <vt:lpstr>黑体</vt:lpstr>
      <vt:lpstr>汉仪中黑KW</vt:lpstr>
      <vt:lpstr>仿宋</vt:lpstr>
      <vt:lpstr>Times New Roman</vt:lpstr>
      <vt:lpstr>宋体</vt:lpstr>
      <vt:lpstr>Calibri</vt:lpstr>
      <vt:lpstr>Century Gothic</vt:lpstr>
      <vt:lpstr>等线</vt:lpstr>
      <vt:lpstr>Helvetica Neue</vt:lpstr>
      <vt:lpstr>汉仪书宋二KW</vt:lpstr>
      <vt:lpstr>等线 Light</vt:lpstr>
      <vt:lpstr>楷体-简</vt:lpstr>
      <vt:lpstr>宋体</vt:lpstr>
      <vt:lpstr>Arial Unicode MS</vt:lpstr>
      <vt:lpstr>汉仪仿宋KW</vt:lpstr>
      <vt:lpstr>汉仪中等线KW</vt:lpstr>
      <vt:lpstr>Herculanum</vt:lpstr>
      <vt:lpstr>American Typewriter</vt:lpstr>
      <vt:lpstr>华文楷体</vt:lpstr>
      <vt:lpstr>New Peninim MT</vt:lpstr>
      <vt:lpstr>蘋果儷細宋</vt:lpstr>
      <vt:lpstr>Avenir</vt:lpstr>
      <vt:lpstr>华文宋体</vt:lpstr>
      <vt:lpstr>华文仿宋</vt:lpstr>
      <vt:lpstr>隶变-繁</vt:lpstr>
      <vt:lpstr>黑体</vt:lpstr>
      <vt:lpstr>宋体-简</vt:lpstr>
      <vt:lpstr>Cambria Math</vt:lpstr>
      <vt:lpstr>Office 主题</vt:lpstr>
      <vt:lpstr>Excel.Sheet.8</vt:lpstr>
      <vt:lpstr>Visio.Drawing.15</vt:lpstr>
      <vt:lpstr>Visio.Drawing.15</vt:lpstr>
      <vt:lpstr>Visio.Drawing.15</vt:lpstr>
      <vt:lpstr>Visio.Drawing.15</vt:lpstr>
      <vt:lpstr>Visio.Drawing.15</vt:lpstr>
      <vt:lpstr>Visio.Drawing.15</vt:lpstr>
      <vt:lpstr>Visio.Drawing.15</vt:lpstr>
      <vt:lpstr>Visio.Drawing.15</vt:lpstr>
      <vt:lpstr>Visio.Drawing.15</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低多边形创意山峰商业计划书PPT模板</dc:title>
  <dc:creator>Administrator</dc:creator>
  <cp:lastModifiedBy>guoqs</cp:lastModifiedBy>
  <cp:revision>317</cp:revision>
  <dcterms:created xsi:type="dcterms:W3CDTF">2020-01-10T03:16:48Z</dcterms:created>
  <dcterms:modified xsi:type="dcterms:W3CDTF">2020-01-10T03:16:48Z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2052-1.9.0.2959</vt:lpwstr>
  </property>
</Properties>
</file>